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67" r:id="rId4"/>
    <p:sldId id="259" r:id="rId5"/>
    <p:sldId id="258" r:id="rId6"/>
    <p:sldId id="272" r:id="rId7"/>
    <p:sldId id="266" r:id="rId8"/>
    <p:sldId id="268" r:id="rId9"/>
    <p:sldId id="269" r:id="rId10"/>
    <p:sldId id="270" r:id="rId11"/>
    <p:sldId id="262" r:id="rId12"/>
    <p:sldId id="273" r:id="rId13"/>
    <p:sldId id="274" r:id="rId14"/>
    <p:sldId id="275" r:id="rId15"/>
    <p:sldId id="263" r:id="rId16"/>
    <p:sldId id="276" r:id="rId17"/>
    <p:sldId id="277" r:id="rId18"/>
    <p:sldId id="278" r:id="rId19"/>
    <p:sldId id="279" r:id="rId20"/>
    <p:sldId id="280" r:id="rId21"/>
    <p:sldId id="26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41" autoAdjust="0"/>
  </p:normalViewPr>
  <p:slideViewPr>
    <p:cSldViewPr snapToGrid="0" snapToObjects="1">
      <p:cViewPr varScale="1">
        <p:scale>
          <a:sx n="63" d="100"/>
          <a:sy n="63" d="100"/>
        </p:scale>
        <p:origin x="77" y="4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EF05C-E41D-4E24-AF09-F1F054CA0202}" type="datetimeFigureOut">
              <a:rPr lang="en-US" smtClean="0"/>
              <a:t>4/24/2022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CBE71-D2A1-4FC7-BB5F-DD43A33A01EA}" type="slidenum">
              <a:rPr lang="en-US" smtClean="0"/>
              <a:t>‹#›</a:t>
            </a:fld>
            <a:endParaRPr lang="en-US"/>
          </a:p>
        </p:txBody>
      </p:sp>
    </p:spTree>
    <p:extLst>
      <p:ext uri="{BB962C8B-B14F-4D97-AF65-F5344CB8AC3E}">
        <p14:creationId xmlns:p14="http://schemas.microsoft.com/office/powerpoint/2010/main" val="347566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DCBE71-D2A1-4FC7-BB5F-DD43A33A01EA}" type="slidenum">
              <a:rPr lang="en-US" smtClean="0"/>
              <a:t>2</a:t>
            </a:fld>
            <a:endParaRPr lang="en-US"/>
          </a:p>
        </p:txBody>
      </p:sp>
    </p:spTree>
    <p:extLst>
      <p:ext uri="{BB962C8B-B14F-4D97-AF65-F5344CB8AC3E}">
        <p14:creationId xmlns:p14="http://schemas.microsoft.com/office/powerpoint/2010/main" val="3634298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DCBE71-D2A1-4FC7-BB5F-DD43A33A01EA}" type="slidenum">
              <a:rPr lang="en-US" smtClean="0"/>
              <a:t>3</a:t>
            </a:fld>
            <a:endParaRPr lang="en-US"/>
          </a:p>
        </p:txBody>
      </p:sp>
    </p:spTree>
    <p:extLst>
      <p:ext uri="{BB962C8B-B14F-4D97-AF65-F5344CB8AC3E}">
        <p14:creationId xmlns:p14="http://schemas.microsoft.com/office/powerpoint/2010/main" val="4168847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DCBE71-D2A1-4FC7-BB5F-DD43A33A01EA}" type="slidenum">
              <a:rPr lang="en-US" smtClean="0"/>
              <a:t>6</a:t>
            </a:fld>
            <a:endParaRPr lang="en-US"/>
          </a:p>
        </p:txBody>
      </p:sp>
    </p:spTree>
    <p:extLst>
      <p:ext uri="{BB962C8B-B14F-4D97-AF65-F5344CB8AC3E}">
        <p14:creationId xmlns:p14="http://schemas.microsoft.com/office/powerpoint/2010/main" val="2660098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DCBE71-D2A1-4FC7-BB5F-DD43A33A01EA}" type="slidenum">
              <a:rPr lang="en-US" smtClean="0"/>
              <a:t>7</a:t>
            </a:fld>
            <a:endParaRPr lang="en-US"/>
          </a:p>
        </p:txBody>
      </p:sp>
    </p:spTree>
    <p:extLst>
      <p:ext uri="{BB962C8B-B14F-4D97-AF65-F5344CB8AC3E}">
        <p14:creationId xmlns:p14="http://schemas.microsoft.com/office/powerpoint/2010/main" val="226641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DCBE71-D2A1-4FC7-BB5F-DD43A33A01EA}" type="slidenum">
              <a:rPr lang="en-US" smtClean="0"/>
              <a:t>9</a:t>
            </a:fld>
            <a:endParaRPr lang="en-US"/>
          </a:p>
        </p:txBody>
      </p:sp>
    </p:spTree>
    <p:extLst>
      <p:ext uri="{BB962C8B-B14F-4D97-AF65-F5344CB8AC3E}">
        <p14:creationId xmlns:p14="http://schemas.microsoft.com/office/powerpoint/2010/main" val="3163842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DCBE71-D2A1-4FC7-BB5F-DD43A33A01EA}" type="slidenum">
              <a:rPr lang="en-US" smtClean="0"/>
              <a:t>14</a:t>
            </a:fld>
            <a:endParaRPr lang="en-US"/>
          </a:p>
        </p:txBody>
      </p:sp>
    </p:spTree>
    <p:extLst>
      <p:ext uri="{BB962C8B-B14F-4D97-AF65-F5344CB8AC3E}">
        <p14:creationId xmlns:p14="http://schemas.microsoft.com/office/powerpoint/2010/main" val="1029148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DCBE71-D2A1-4FC7-BB5F-DD43A33A01EA}" type="slidenum">
              <a:rPr lang="en-US" smtClean="0"/>
              <a:t>17</a:t>
            </a:fld>
            <a:endParaRPr lang="en-US"/>
          </a:p>
        </p:txBody>
      </p:sp>
    </p:spTree>
    <p:extLst>
      <p:ext uri="{BB962C8B-B14F-4D97-AF65-F5344CB8AC3E}">
        <p14:creationId xmlns:p14="http://schemas.microsoft.com/office/powerpoint/2010/main" val="2808340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DCBE71-D2A1-4FC7-BB5F-DD43A33A01EA}" type="slidenum">
              <a:rPr lang="en-US" smtClean="0"/>
              <a:t>21</a:t>
            </a:fld>
            <a:endParaRPr lang="en-US"/>
          </a:p>
        </p:txBody>
      </p:sp>
    </p:spTree>
    <p:extLst>
      <p:ext uri="{BB962C8B-B14F-4D97-AF65-F5344CB8AC3E}">
        <p14:creationId xmlns:p14="http://schemas.microsoft.com/office/powerpoint/2010/main" val="2341003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9BD96B-75CA-1841-90D5-B18FC898F678}"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97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77704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423243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239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BD96B-75CA-1841-90D5-B18FC898F678}"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40153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9BD96B-75CA-1841-90D5-B18FC898F678}"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58121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9BD96B-75CA-1841-90D5-B18FC898F678}"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763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9BD96B-75CA-1841-90D5-B18FC898F678}"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88923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BD96B-75CA-1841-90D5-B18FC898F678}" type="datetimeFigureOut">
              <a:rPr lang="en-US" smtClean="0"/>
              <a:t>4/24/2022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137603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86117"/>
            <a:ext cx="3008313" cy="1081612"/>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686118"/>
            <a:ext cx="5111750" cy="54479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48168"/>
            <a:ext cx="3008313" cy="43663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5102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8359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1971"/>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929704"/>
            <a:ext cx="8229600" cy="41964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BD96B-75CA-1841-90D5-B18FC898F678}" type="datetimeFigureOut">
              <a:rPr lang="en-US" smtClean="0"/>
              <a:t>4/24/2022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72563" y="6356350"/>
            <a:ext cx="10948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3AB5E-33BA-8749-A20F-9CA8194C6B65}" type="slidenum">
              <a:rPr lang="en-US" smtClean="0"/>
              <a:t>‹#›</a:t>
            </a:fld>
            <a:endParaRPr lang="en-US"/>
          </a:p>
        </p:txBody>
      </p:sp>
      <p:pic>
        <p:nvPicPr>
          <p:cNvPr id="7" name="Picture 6" descr="MD-flag-background-pp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9" name="Picture 8" descr="corner-element.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919918" y="5615558"/>
            <a:ext cx="1224081" cy="1242442"/>
          </a:xfrm>
          <a:prstGeom prst="rect">
            <a:avLst/>
          </a:prstGeom>
          <a:noFill/>
          <a:ln>
            <a:noFill/>
          </a:ln>
        </p:spPr>
      </p:pic>
    </p:spTree>
    <p:extLst>
      <p:ext uri="{BB962C8B-B14F-4D97-AF65-F5344CB8AC3E}">
        <p14:creationId xmlns:p14="http://schemas.microsoft.com/office/powerpoint/2010/main" val="3189350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bsg.ox.ac.uk/research/research-projects/covid-19-government-response-track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packtpub.com/product/python-machine-learning-third-edition/9781789955750" TargetMode="External"/><Relationship Id="rId4" Type="http://schemas.openxmlformats.org/officeDocument/2006/relationships/hyperlink" Target="https://github.com/OxCGRT/covid-policy-tracke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SSEGISandData/COVID-19" TargetMode="External"/><Relationship Id="rId2" Type="http://schemas.openxmlformats.org/officeDocument/2006/relationships/hyperlink" Target="https://github.com/OxCGRT/covid-policy-track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601971"/>
            <a:ext cx="8420100" cy="998229"/>
          </a:xfrm>
        </p:spPr>
        <p:txBody>
          <a:bodyPr anchor="ctr">
            <a:normAutofit/>
          </a:bodyPr>
          <a:lstStyle/>
          <a:p>
            <a:pPr>
              <a:lnSpc>
                <a:spcPct val="90000"/>
              </a:lnSpc>
            </a:pPr>
            <a:r>
              <a:rPr lang="en-US" sz="3100" b="1" dirty="0"/>
              <a:t>Effectiveness of the policy responses to COVID-19</a:t>
            </a:r>
          </a:p>
        </p:txBody>
      </p:sp>
      <p:pic>
        <p:nvPicPr>
          <p:cNvPr id="1026" name="Picture 2" descr="State troopers carry out COVID tests">
            <a:extLst>
              <a:ext uri="{FF2B5EF4-FFF2-40B4-BE49-F238E27FC236}">
                <a16:creationId xmlns:a16="http://schemas.microsoft.com/office/drawing/2014/main" id="{F504D7BF-A918-4BCE-B8D6-2F685FB663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320" r="23656" b="1"/>
          <a:stretch/>
        </p:blipFill>
        <p:spPr bwMode="auto">
          <a:xfrm>
            <a:off x="457200" y="1600200"/>
            <a:ext cx="4038600" cy="4525963"/>
          </a:xfrm>
          <a:prstGeom prst="rect">
            <a:avLst/>
          </a:prstGeom>
          <a:solidFill>
            <a:srgbClr val="FFFFFF"/>
          </a:solidFill>
        </p:spPr>
      </p:pic>
      <p:sp>
        <p:nvSpPr>
          <p:cNvPr id="3" name="Subtitle 2"/>
          <p:cNvSpPr>
            <a:spLocks noGrp="1"/>
          </p:cNvSpPr>
          <p:nvPr>
            <p:ph sz="half" idx="2"/>
          </p:nvPr>
        </p:nvSpPr>
        <p:spPr>
          <a:xfrm>
            <a:off x="4851400" y="4658579"/>
            <a:ext cx="3619500" cy="1451342"/>
          </a:xfrm>
        </p:spPr>
        <p:txBody>
          <a:bodyPr>
            <a:normAutofit/>
          </a:bodyPr>
          <a:lstStyle/>
          <a:p>
            <a:pPr marL="0" indent="0">
              <a:buNone/>
            </a:pPr>
            <a:r>
              <a:rPr lang="en-US" sz="2400" dirty="0">
                <a:solidFill>
                  <a:schemeClr val="accent6">
                    <a:lumMod val="75000"/>
                  </a:schemeClr>
                </a:solidFill>
              </a:rPr>
              <a:t>Hugues Nelson Iradukunda</a:t>
            </a:r>
          </a:p>
          <a:p>
            <a:pPr marL="0" indent="0">
              <a:buNone/>
            </a:pPr>
            <a:r>
              <a:rPr lang="en-US" sz="2400" dirty="0">
                <a:solidFill>
                  <a:schemeClr val="accent6">
                    <a:lumMod val="75000"/>
                  </a:schemeClr>
                </a:solidFill>
              </a:rPr>
              <a:t>DATA 606 Capstone Project</a:t>
            </a:r>
          </a:p>
          <a:p>
            <a:pPr marL="0" indent="0">
              <a:buNone/>
            </a:pPr>
            <a:r>
              <a:rPr lang="en-US" sz="2400" dirty="0">
                <a:solidFill>
                  <a:schemeClr val="accent6">
                    <a:lumMod val="75000"/>
                  </a:schemeClr>
                </a:solidFill>
              </a:rPr>
              <a:t>Prof. </a:t>
            </a:r>
            <a:r>
              <a:rPr lang="en-US" sz="2400" dirty="0" err="1">
                <a:solidFill>
                  <a:schemeClr val="accent6">
                    <a:lumMod val="75000"/>
                  </a:schemeClr>
                </a:solidFill>
              </a:rPr>
              <a:t>Chaojie</a:t>
            </a:r>
            <a:r>
              <a:rPr lang="en-US" sz="2400" dirty="0">
                <a:solidFill>
                  <a:schemeClr val="accent6">
                    <a:lumMod val="75000"/>
                  </a:schemeClr>
                </a:solidFill>
              </a:rPr>
              <a:t> (Jay) Wang</a:t>
            </a:r>
          </a:p>
        </p:txBody>
      </p:sp>
      <p:pic>
        <p:nvPicPr>
          <p:cNvPr id="1030" name="Picture 6" descr="Coronavirus Prevention: How to Protect Yourself from COVID-19">
            <a:extLst>
              <a:ext uri="{FF2B5EF4-FFF2-40B4-BE49-F238E27FC236}">
                <a16:creationId xmlns:a16="http://schemas.microsoft.com/office/drawing/2014/main" id="{70500CA9-66DE-43BB-96CF-43DFB0BB5E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400" y="1600200"/>
            <a:ext cx="36195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918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452DB72-EF1C-C69F-C28B-5933ED48C190}"/>
              </a:ext>
            </a:extLst>
          </p:cNvPr>
          <p:cNvSpPr>
            <a:spLocks noGrp="1"/>
          </p:cNvSpPr>
          <p:nvPr>
            <p:ph type="title"/>
          </p:nvPr>
        </p:nvSpPr>
        <p:spPr>
          <a:xfrm>
            <a:off x="457200" y="601971"/>
            <a:ext cx="8229600" cy="1143000"/>
          </a:xfrm>
        </p:spPr>
        <p:txBody>
          <a:bodyPr anchor="ctr">
            <a:normAutofit fontScale="90000"/>
          </a:bodyPr>
          <a:lstStyle/>
          <a:p>
            <a:pPr>
              <a:lnSpc>
                <a:spcPct val="90000"/>
              </a:lnSpc>
            </a:pPr>
            <a:r>
              <a:rPr lang="en-US" sz="3700" b="1" dirty="0"/>
              <a:t>Table of top 10 countries by COVID-19 Cases and their highest Stringency Index so far.</a:t>
            </a:r>
          </a:p>
        </p:txBody>
      </p:sp>
      <p:pic>
        <p:nvPicPr>
          <p:cNvPr id="6" name="Picture 5">
            <a:extLst>
              <a:ext uri="{FF2B5EF4-FFF2-40B4-BE49-F238E27FC236}">
                <a16:creationId xmlns:a16="http://schemas.microsoft.com/office/drawing/2014/main" id="{88BCC7F7-55A7-4779-A22B-E5863D4AA874}"/>
              </a:ext>
            </a:extLst>
          </p:cNvPr>
          <p:cNvPicPr>
            <a:picLocks noChangeAspect="1"/>
          </p:cNvPicPr>
          <p:nvPr/>
        </p:nvPicPr>
        <p:blipFill>
          <a:blip r:embed="rId2"/>
          <a:stretch>
            <a:fillRect/>
          </a:stretch>
        </p:blipFill>
        <p:spPr>
          <a:xfrm>
            <a:off x="2099087" y="1929704"/>
            <a:ext cx="4945826" cy="4196459"/>
          </a:xfrm>
          <a:prstGeom prst="rect">
            <a:avLst/>
          </a:prstGeom>
          <a:noFill/>
        </p:spPr>
      </p:pic>
    </p:spTree>
    <p:extLst>
      <p:ext uri="{BB962C8B-B14F-4D97-AF65-F5344CB8AC3E}">
        <p14:creationId xmlns:p14="http://schemas.microsoft.com/office/powerpoint/2010/main" val="325155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5484-5659-4B41-A2D1-6093ED7743D1}"/>
              </a:ext>
            </a:extLst>
          </p:cNvPr>
          <p:cNvSpPr>
            <a:spLocks noGrp="1"/>
          </p:cNvSpPr>
          <p:nvPr>
            <p:ph type="title"/>
          </p:nvPr>
        </p:nvSpPr>
        <p:spPr/>
        <p:txBody>
          <a:bodyPr>
            <a:normAutofit fontScale="90000"/>
          </a:bodyPr>
          <a:lstStyle/>
          <a:p>
            <a:r>
              <a:rPr lang="en-US" b="1" dirty="0"/>
              <a:t>Machine Learning Model:</a:t>
            </a:r>
            <a:br>
              <a:rPr lang="en-US" b="1" dirty="0"/>
            </a:br>
            <a:r>
              <a:rPr lang="en-US" b="1" dirty="0"/>
              <a:t>Target vs. Predictors variables</a:t>
            </a:r>
          </a:p>
        </p:txBody>
      </p:sp>
      <p:sp>
        <p:nvSpPr>
          <p:cNvPr id="3" name="Content Placeholder 2">
            <a:extLst>
              <a:ext uri="{FF2B5EF4-FFF2-40B4-BE49-F238E27FC236}">
                <a16:creationId xmlns:a16="http://schemas.microsoft.com/office/drawing/2014/main" id="{B49E3B22-25C6-499E-A7E7-56B732E464E5}"/>
              </a:ext>
            </a:extLst>
          </p:cNvPr>
          <p:cNvSpPr>
            <a:spLocks noGrp="1"/>
          </p:cNvSpPr>
          <p:nvPr>
            <p:ph idx="1"/>
          </p:nvPr>
        </p:nvSpPr>
        <p:spPr/>
        <p:txBody>
          <a:bodyPr/>
          <a:lstStyle/>
          <a:p>
            <a:r>
              <a:rPr lang="en-US" b="0" i="0" dirty="0">
                <a:solidFill>
                  <a:srgbClr val="24292F"/>
                </a:solidFill>
                <a:effectLst/>
                <a:latin typeface="-apple-system"/>
              </a:rPr>
              <a:t>The target variable is </a:t>
            </a:r>
            <a:r>
              <a:rPr lang="en-US" b="0" i="0" dirty="0" err="1">
                <a:solidFill>
                  <a:srgbClr val="24292F"/>
                </a:solidFill>
                <a:effectLst/>
                <a:latin typeface="-apple-system"/>
              </a:rPr>
              <a:t>ConfirmedCases</a:t>
            </a:r>
            <a:r>
              <a:rPr lang="en-US" b="0" i="0" dirty="0">
                <a:solidFill>
                  <a:srgbClr val="24292F"/>
                </a:solidFill>
                <a:effectLst/>
                <a:latin typeface="-apple-system"/>
              </a:rPr>
              <a:t>. </a:t>
            </a:r>
          </a:p>
          <a:p>
            <a:r>
              <a:rPr lang="en-US" dirty="0">
                <a:solidFill>
                  <a:srgbClr val="24292F"/>
                </a:solidFill>
                <a:latin typeface="-apple-system"/>
              </a:rPr>
              <a:t>O</a:t>
            </a:r>
            <a:r>
              <a:rPr lang="en-US" b="0" i="0" dirty="0">
                <a:solidFill>
                  <a:srgbClr val="24292F"/>
                </a:solidFill>
                <a:effectLst/>
                <a:latin typeface="-apple-system"/>
              </a:rPr>
              <a:t>ther remaining attributes, except string objects type representing countries names and codes are considered as inputs variables for our machine learning regression models. </a:t>
            </a:r>
            <a:endParaRPr lang="en-US" dirty="0"/>
          </a:p>
        </p:txBody>
      </p:sp>
    </p:spTree>
    <p:extLst>
      <p:ext uri="{BB962C8B-B14F-4D97-AF65-F5344CB8AC3E}">
        <p14:creationId xmlns:p14="http://schemas.microsoft.com/office/powerpoint/2010/main" val="2660752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5484-5659-4B41-A2D1-6093ED7743D1}"/>
              </a:ext>
            </a:extLst>
          </p:cNvPr>
          <p:cNvSpPr>
            <a:spLocks noGrp="1"/>
          </p:cNvSpPr>
          <p:nvPr>
            <p:ph type="title"/>
          </p:nvPr>
        </p:nvSpPr>
        <p:spPr/>
        <p:txBody>
          <a:bodyPr>
            <a:normAutofit fontScale="90000"/>
          </a:bodyPr>
          <a:lstStyle/>
          <a:p>
            <a:r>
              <a:rPr lang="en-US" b="1" dirty="0"/>
              <a:t>Ordinary Least-Squares (OLS) Model</a:t>
            </a:r>
          </a:p>
        </p:txBody>
      </p:sp>
      <p:sp>
        <p:nvSpPr>
          <p:cNvPr id="3" name="Content Placeholder 2">
            <a:extLst>
              <a:ext uri="{FF2B5EF4-FFF2-40B4-BE49-F238E27FC236}">
                <a16:creationId xmlns:a16="http://schemas.microsoft.com/office/drawing/2014/main" id="{B49E3B22-25C6-499E-A7E7-56B732E464E5}"/>
              </a:ext>
            </a:extLst>
          </p:cNvPr>
          <p:cNvSpPr>
            <a:spLocks noGrp="1"/>
          </p:cNvSpPr>
          <p:nvPr>
            <p:ph idx="1"/>
          </p:nvPr>
        </p:nvSpPr>
        <p:spPr/>
        <p:txBody>
          <a:bodyPr>
            <a:noAutofit/>
          </a:bodyPr>
          <a:lstStyle/>
          <a:p>
            <a:pPr marL="0" indent="0" algn="l">
              <a:buNone/>
            </a:pPr>
            <a:r>
              <a:rPr lang="en-US" sz="2000" b="0" i="0" dirty="0">
                <a:effectLst/>
              </a:rPr>
              <a:t>According to the OLS Model results:</a:t>
            </a:r>
          </a:p>
          <a:p>
            <a:pPr algn="l">
              <a:buFont typeface="Arial" panose="020B0604020202020204" pitchFamily="34" charset="0"/>
              <a:buChar char="•"/>
            </a:pPr>
            <a:r>
              <a:rPr lang="en-US" sz="2000" b="0" i="0" dirty="0">
                <a:effectLst/>
              </a:rPr>
              <a:t>Overall, OLS Model 𝑅-</a:t>
            </a:r>
            <a:r>
              <a:rPr lang="en-US" sz="2000" b="0" i="0" dirty="0" err="1">
                <a:effectLst/>
              </a:rPr>
              <a:t>ssquared</a:t>
            </a:r>
            <a:r>
              <a:rPr lang="en-US" sz="2000" b="0" i="0" dirty="0">
                <a:effectLst/>
              </a:rPr>
              <a:t> is 0.843, so our model is capturing 84% of the variance in </a:t>
            </a:r>
            <a:r>
              <a:rPr lang="en-US" sz="2000" b="0" i="0" dirty="0" err="1">
                <a:effectLst/>
              </a:rPr>
              <a:t>ConfirmedCases</a:t>
            </a:r>
            <a:r>
              <a:rPr lang="en-US" sz="2000" b="0" i="0" dirty="0">
                <a:effectLst/>
              </a:rPr>
              <a:t>.</a:t>
            </a:r>
          </a:p>
          <a:p>
            <a:pPr algn="l">
              <a:buFont typeface="Arial" panose="020B0604020202020204" pitchFamily="34" charset="0"/>
              <a:buChar char="•"/>
            </a:pPr>
            <a:r>
              <a:rPr lang="en-US" sz="2000" b="0" i="0" dirty="0">
                <a:effectLst/>
              </a:rPr>
              <a:t>The attributes used in this dataset are statistically significant except H1_Flag, H7_Flag, V1_Vaccine </a:t>
            </a:r>
            <a:r>
              <a:rPr lang="en-US" sz="2000" b="0" i="0" dirty="0" err="1">
                <a:effectLst/>
              </a:rPr>
              <a:t>Prioritisation</a:t>
            </a:r>
            <a:r>
              <a:rPr lang="en-US" sz="2000" b="0" i="0" dirty="0">
                <a:effectLst/>
              </a:rPr>
              <a:t> (summary), V2G_Frontline workers (healthcare), V2B_Vaccine age eligibility/availability age floor (general population summary)_55-59 </a:t>
            </a:r>
            <a:r>
              <a:rPr lang="en-US" sz="2000" b="0" i="0" dirty="0" err="1">
                <a:effectLst/>
              </a:rPr>
              <a:t>yrs</a:t>
            </a:r>
            <a:r>
              <a:rPr lang="en-US" sz="2000" b="0" i="0" dirty="0">
                <a:effectLst/>
              </a:rPr>
              <a:t>, V2B_Vaccine age eligibility/availability age floor (general population summary)_80+ </a:t>
            </a:r>
            <a:r>
              <a:rPr lang="en-US" sz="2000" b="0" i="0" dirty="0" err="1">
                <a:effectLst/>
              </a:rPr>
              <a:t>yrs</a:t>
            </a:r>
            <a:r>
              <a:rPr lang="en-US" sz="2000" b="0" i="0" dirty="0">
                <a:effectLst/>
              </a:rPr>
              <a:t>, V2C_Vaccine age eligibility/availability age floor (at risk summary)_16-19 </a:t>
            </a:r>
            <a:r>
              <a:rPr lang="en-US" sz="2000" b="0" i="0" dirty="0" err="1">
                <a:effectLst/>
              </a:rPr>
              <a:t>yrs</a:t>
            </a:r>
            <a:r>
              <a:rPr lang="en-US" sz="2000" b="0" i="0" dirty="0">
                <a:effectLst/>
              </a:rPr>
              <a:t>, V2C_Vaccine age eligibility/availability age floor (at risk summary)_55-59 </a:t>
            </a:r>
            <a:r>
              <a:rPr lang="en-US" sz="2000" b="0" i="0" dirty="0" err="1">
                <a:effectLst/>
              </a:rPr>
              <a:t>yrs</a:t>
            </a:r>
            <a:r>
              <a:rPr lang="en-US" sz="2000" b="0" i="0" dirty="0">
                <a:effectLst/>
              </a:rPr>
              <a:t>, and V2C_Vaccine age eligibility/availability age floor (at risk summary)_75-79 </a:t>
            </a:r>
            <a:r>
              <a:rPr lang="en-US" sz="2000" b="0" i="0" dirty="0" err="1">
                <a:effectLst/>
              </a:rPr>
              <a:t>yrs</a:t>
            </a:r>
            <a:r>
              <a:rPr lang="en-US" sz="2000" b="0" i="0" dirty="0">
                <a:effectLst/>
              </a:rPr>
              <a:t> since they have a greater than the usual significance level 0.05.</a:t>
            </a:r>
          </a:p>
        </p:txBody>
      </p:sp>
    </p:spTree>
    <p:extLst>
      <p:ext uri="{BB962C8B-B14F-4D97-AF65-F5344CB8AC3E}">
        <p14:creationId xmlns:p14="http://schemas.microsoft.com/office/powerpoint/2010/main" val="2408486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5484-5659-4B41-A2D1-6093ED7743D1}"/>
              </a:ext>
            </a:extLst>
          </p:cNvPr>
          <p:cNvSpPr>
            <a:spLocks noGrp="1"/>
          </p:cNvSpPr>
          <p:nvPr>
            <p:ph type="title"/>
          </p:nvPr>
        </p:nvSpPr>
        <p:spPr/>
        <p:txBody>
          <a:bodyPr>
            <a:normAutofit/>
          </a:bodyPr>
          <a:lstStyle/>
          <a:p>
            <a:r>
              <a:rPr lang="en-US" b="1" dirty="0"/>
              <a:t>OLS Model Results </a:t>
            </a:r>
          </a:p>
        </p:txBody>
      </p:sp>
      <p:sp>
        <p:nvSpPr>
          <p:cNvPr id="3" name="Content Placeholder 2">
            <a:extLst>
              <a:ext uri="{FF2B5EF4-FFF2-40B4-BE49-F238E27FC236}">
                <a16:creationId xmlns:a16="http://schemas.microsoft.com/office/drawing/2014/main" id="{B49E3B22-25C6-499E-A7E7-56B732E464E5}"/>
              </a:ext>
            </a:extLst>
          </p:cNvPr>
          <p:cNvSpPr>
            <a:spLocks noGrp="1"/>
          </p:cNvSpPr>
          <p:nvPr>
            <p:ph idx="1"/>
          </p:nvPr>
        </p:nvSpPr>
        <p:spPr>
          <a:xfrm>
            <a:off x="0" y="1624904"/>
            <a:ext cx="9144000" cy="4196459"/>
          </a:xfrm>
        </p:spPr>
        <p:txBody>
          <a:bodyPr>
            <a:normAutofit/>
          </a:bodyPr>
          <a:lstStyle/>
          <a:p>
            <a:pPr algn="l">
              <a:buFont typeface="Arial" panose="020B0604020202020204" pitchFamily="34" charset="0"/>
              <a:buChar char="•"/>
            </a:pPr>
            <a:r>
              <a:rPr lang="en-US" dirty="0"/>
              <a:t>T</a:t>
            </a:r>
            <a:r>
              <a:rPr lang="en-US" b="0" i="0" dirty="0">
                <a:effectLst/>
              </a:rPr>
              <a:t>he main strongest drivers of the </a:t>
            </a:r>
            <a:r>
              <a:rPr lang="en-US" b="0" i="0" dirty="0" err="1">
                <a:effectLst/>
              </a:rPr>
              <a:t>ConfirmedCases</a:t>
            </a:r>
            <a:r>
              <a:rPr lang="en-US" b="0" i="0" dirty="0">
                <a:effectLst/>
              </a:rPr>
              <a:t> predictions are</a:t>
            </a:r>
            <a:r>
              <a:rPr lang="en-US" dirty="0"/>
              <a:t>: </a:t>
            </a:r>
          </a:p>
          <a:p>
            <a:pPr marL="0" indent="0" algn="l">
              <a:buNone/>
            </a:pPr>
            <a:r>
              <a:rPr lang="en-US" b="0" i="0" dirty="0">
                <a:effectLst/>
              </a:rPr>
              <a:t>    </a:t>
            </a:r>
            <a:r>
              <a:rPr lang="en-US" b="0" i="0" dirty="0" err="1">
                <a:effectLst/>
              </a:rPr>
              <a:t>ConfirmedDeaths</a:t>
            </a:r>
            <a:r>
              <a:rPr lang="en-US" b="0" i="0" dirty="0">
                <a:effectLst/>
              </a:rPr>
              <a:t>,</a:t>
            </a:r>
          </a:p>
          <a:p>
            <a:pPr marL="0" indent="0" algn="l">
              <a:buNone/>
            </a:pPr>
            <a:r>
              <a:rPr lang="en-US" b="0" i="0" dirty="0">
                <a:effectLst/>
              </a:rPr>
              <a:t>    H2_Testing policy, </a:t>
            </a:r>
          </a:p>
          <a:p>
            <a:pPr marL="0" indent="0" algn="l">
              <a:buNone/>
            </a:pPr>
            <a:r>
              <a:rPr lang="en-US" dirty="0"/>
              <a:t>    </a:t>
            </a:r>
            <a:r>
              <a:rPr lang="en-US" b="0" i="0" dirty="0">
                <a:effectLst/>
              </a:rPr>
              <a:t>V4_Mandatory Vaccination (summary),      </a:t>
            </a:r>
          </a:p>
          <a:p>
            <a:pPr marL="0" indent="0" algn="l">
              <a:buNone/>
            </a:pPr>
            <a:r>
              <a:rPr lang="en-US" b="0" i="0" dirty="0">
                <a:effectLst/>
              </a:rPr>
              <a:t>    H8_Protection of elderly people </a:t>
            </a:r>
          </a:p>
          <a:p>
            <a:pPr marL="0" indent="0" algn="l">
              <a:buNone/>
            </a:pPr>
            <a:r>
              <a:rPr lang="en-US" dirty="0"/>
              <a:t>    </a:t>
            </a:r>
            <a:r>
              <a:rPr lang="en-US" b="0" i="0" dirty="0">
                <a:effectLst/>
              </a:rPr>
              <a:t>due to their high t-statistics.</a:t>
            </a:r>
          </a:p>
          <a:p>
            <a:endParaRPr lang="en-US" dirty="0">
              <a:solidFill>
                <a:srgbClr val="24292F"/>
              </a:solidFill>
              <a:latin typeface="-apple-system"/>
            </a:endParaRPr>
          </a:p>
        </p:txBody>
      </p:sp>
    </p:spTree>
    <p:extLst>
      <p:ext uri="{BB962C8B-B14F-4D97-AF65-F5344CB8AC3E}">
        <p14:creationId xmlns:p14="http://schemas.microsoft.com/office/powerpoint/2010/main" val="664610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3E9B-B90E-4D14-B585-12D611828602}"/>
              </a:ext>
            </a:extLst>
          </p:cNvPr>
          <p:cNvSpPr>
            <a:spLocks noGrp="1"/>
          </p:cNvSpPr>
          <p:nvPr>
            <p:ph type="title"/>
          </p:nvPr>
        </p:nvSpPr>
        <p:spPr/>
        <p:txBody>
          <a:bodyPr/>
          <a:lstStyle/>
          <a:p>
            <a:r>
              <a:rPr lang="en-US" b="1" dirty="0"/>
              <a:t>OLS Model - Evaluate Residuals</a:t>
            </a:r>
          </a:p>
        </p:txBody>
      </p:sp>
      <p:pic>
        <p:nvPicPr>
          <p:cNvPr id="5" name="Content Placeholder 4">
            <a:extLst>
              <a:ext uri="{FF2B5EF4-FFF2-40B4-BE49-F238E27FC236}">
                <a16:creationId xmlns:a16="http://schemas.microsoft.com/office/drawing/2014/main" id="{51376B50-D448-4FCD-9301-EBA5FE71F608}"/>
              </a:ext>
            </a:extLst>
          </p:cNvPr>
          <p:cNvPicPr>
            <a:picLocks noGrp="1" noChangeAspect="1"/>
          </p:cNvPicPr>
          <p:nvPr>
            <p:ph idx="1"/>
          </p:nvPr>
        </p:nvPicPr>
        <p:blipFill>
          <a:blip r:embed="rId3"/>
          <a:stretch>
            <a:fillRect/>
          </a:stretch>
        </p:blipFill>
        <p:spPr>
          <a:xfrm>
            <a:off x="2166861" y="1586475"/>
            <a:ext cx="3660915" cy="4195763"/>
          </a:xfrm>
        </p:spPr>
      </p:pic>
      <p:sp>
        <p:nvSpPr>
          <p:cNvPr id="7" name="TextBox 6">
            <a:extLst>
              <a:ext uri="{FF2B5EF4-FFF2-40B4-BE49-F238E27FC236}">
                <a16:creationId xmlns:a16="http://schemas.microsoft.com/office/drawing/2014/main" id="{431A322A-A059-4E97-9221-8D743A9B27B7}"/>
              </a:ext>
            </a:extLst>
          </p:cNvPr>
          <p:cNvSpPr txBox="1"/>
          <p:nvPr/>
        </p:nvSpPr>
        <p:spPr>
          <a:xfrm>
            <a:off x="639097" y="5934670"/>
            <a:ext cx="8047703" cy="923330"/>
          </a:xfrm>
          <a:prstGeom prst="rect">
            <a:avLst/>
          </a:prstGeom>
          <a:noFill/>
        </p:spPr>
        <p:txBody>
          <a:bodyPr wrap="square">
            <a:spAutoFit/>
          </a:bodyPr>
          <a:lstStyle/>
          <a:p>
            <a:r>
              <a:rPr lang="en-US" dirty="0"/>
              <a:t>The </a:t>
            </a:r>
            <a:r>
              <a:rPr lang="en-US" b="0" i="0" dirty="0">
                <a:solidFill>
                  <a:srgbClr val="24292F"/>
                </a:solidFill>
                <a:effectLst/>
                <a:latin typeface="-apple-system"/>
              </a:rPr>
              <a:t>residuals has a near-normal distribution. Therefore, there is no concerns with the residuals with this OLS Model.</a:t>
            </a:r>
            <a:endParaRPr lang="en-US" dirty="0"/>
          </a:p>
          <a:p>
            <a:pPr marL="0" indent="0">
              <a:buNone/>
            </a:pPr>
            <a:endParaRPr lang="en-US" dirty="0"/>
          </a:p>
        </p:txBody>
      </p:sp>
    </p:spTree>
    <p:extLst>
      <p:ext uri="{BB962C8B-B14F-4D97-AF65-F5344CB8AC3E}">
        <p14:creationId xmlns:p14="http://schemas.microsoft.com/office/powerpoint/2010/main" val="3664117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E352-41F2-48C4-9AAA-1D7F8F652348}"/>
              </a:ext>
            </a:extLst>
          </p:cNvPr>
          <p:cNvSpPr>
            <a:spLocks noGrp="1"/>
          </p:cNvSpPr>
          <p:nvPr>
            <p:ph type="title"/>
          </p:nvPr>
        </p:nvSpPr>
        <p:spPr/>
        <p:txBody>
          <a:bodyPr/>
          <a:lstStyle/>
          <a:p>
            <a:r>
              <a:rPr lang="en-US" b="1" dirty="0"/>
              <a:t>Linear Regression Model</a:t>
            </a:r>
          </a:p>
        </p:txBody>
      </p:sp>
      <p:sp>
        <p:nvSpPr>
          <p:cNvPr id="3" name="Content Placeholder 2">
            <a:extLst>
              <a:ext uri="{FF2B5EF4-FFF2-40B4-BE49-F238E27FC236}">
                <a16:creationId xmlns:a16="http://schemas.microsoft.com/office/drawing/2014/main" id="{75795A05-371D-4B4C-98E5-58691DD33DDE}"/>
              </a:ext>
            </a:extLst>
          </p:cNvPr>
          <p:cNvSpPr>
            <a:spLocks noGrp="1"/>
          </p:cNvSpPr>
          <p:nvPr>
            <p:ph idx="1"/>
          </p:nvPr>
        </p:nvSpPr>
        <p:spPr>
          <a:xfrm>
            <a:off x="457199" y="1929704"/>
            <a:ext cx="8313175" cy="4196459"/>
          </a:xfrm>
        </p:spPr>
        <p:txBody>
          <a:bodyPr>
            <a:normAutofit/>
          </a:bodyPr>
          <a:lstStyle/>
          <a:p>
            <a:pPr algn="l">
              <a:buFont typeface="Arial" panose="020B0604020202020204" pitchFamily="34" charset="0"/>
              <a:buChar char="•"/>
            </a:pPr>
            <a:r>
              <a:rPr lang="en-US" b="0" i="0" dirty="0">
                <a:solidFill>
                  <a:srgbClr val="24292F"/>
                </a:solidFill>
                <a:effectLst/>
              </a:rPr>
              <a:t>With </a:t>
            </a:r>
            <a:r>
              <a:rPr lang="en-US" b="0" i="0" dirty="0" err="1">
                <a:solidFill>
                  <a:srgbClr val="24292F"/>
                </a:solidFill>
                <a:effectLst/>
              </a:rPr>
              <a:t>sklearn</a:t>
            </a:r>
            <a:r>
              <a:rPr lang="en-US" b="0" i="0" dirty="0">
                <a:solidFill>
                  <a:srgbClr val="24292F"/>
                </a:solidFill>
                <a:effectLst/>
              </a:rPr>
              <a:t> </a:t>
            </a:r>
            <a:r>
              <a:rPr lang="en-US" b="0" i="0" dirty="0" err="1">
                <a:solidFill>
                  <a:srgbClr val="24292F"/>
                </a:solidFill>
                <a:effectLst/>
              </a:rPr>
              <a:t>libaries</a:t>
            </a:r>
            <a:r>
              <a:rPr lang="en-US" b="0" i="0" dirty="0">
                <a:solidFill>
                  <a:srgbClr val="24292F"/>
                </a:solidFill>
                <a:effectLst/>
              </a:rPr>
              <a:t>, I performed training and testing sets split of 80/20.</a:t>
            </a:r>
          </a:p>
          <a:p>
            <a:pPr algn="l">
              <a:buFont typeface="Arial" panose="020B0604020202020204" pitchFamily="34" charset="0"/>
              <a:buChar char="•"/>
            </a:pPr>
            <a:r>
              <a:rPr lang="en-US" b="0" i="0" dirty="0">
                <a:solidFill>
                  <a:srgbClr val="24292F"/>
                </a:solidFill>
                <a:effectLst/>
              </a:rPr>
              <a:t>Data preprocessing process includes standardization of numerical values, transformation categorical variables into dummy variables.</a:t>
            </a:r>
          </a:p>
          <a:p>
            <a:pPr marL="0" indent="0">
              <a:buNone/>
            </a:pPr>
            <a:endParaRPr lang="en-US" dirty="0"/>
          </a:p>
          <a:p>
            <a:endParaRPr lang="en-US" dirty="0"/>
          </a:p>
        </p:txBody>
      </p:sp>
    </p:spTree>
    <p:extLst>
      <p:ext uri="{BB962C8B-B14F-4D97-AF65-F5344CB8AC3E}">
        <p14:creationId xmlns:p14="http://schemas.microsoft.com/office/powerpoint/2010/main" val="532253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E352-41F2-48C4-9AAA-1D7F8F652348}"/>
              </a:ext>
            </a:extLst>
          </p:cNvPr>
          <p:cNvSpPr>
            <a:spLocks noGrp="1"/>
          </p:cNvSpPr>
          <p:nvPr>
            <p:ph type="title"/>
          </p:nvPr>
        </p:nvSpPr>
        <p:spPr/>
        <p:txBody>
          <a:bodyPr/>
          <a:lstStyle/>
          <a:p>
            <a:r>
              <a:rPr lang="en-US" b="1" dirty="0"/>
              <a:t>Linear Regression Model Pipeline</a:t>
            </a:r>
          </a:p>
        </p:txBody>
      </p:sp>
      <p:sp>
        <p:nvSpPr>
          <p:cNvPr id="3" name="Content Placeholder 2">
            <a:extLst>
              <a:ext uri="{FF2B5EF4-FFF2-40B4-BE49-F238E27FC236}">
                <a16:creationId xmlns:a16="http://schemas.microsoft.com/office/drawing/2014/main" id="{75795A05-371D-4B4C-98E5-58691DD33DDE}"/>
              </a:ext>
            </a:extLst>
          </p:cNvPr>
          <p:cNvSpPr>
            <a:spLocks noGrp="1"/>
          </p:cNvSpPr>
          <p:nvPr>
            <p:ph idx="1"/>
          </p:nvPr>
        </p:nvSpPr>
        <p:spPr>
          <a:xfrm>
            <a:off x="457199" y="1929704"/>
            <a:ext cx="8313175" cy="4196459"/>
          </a:xfrm>
        </p:spPr>
        <p:txBody>
          <a:bodyPr>
            <a:normAutofit/>
          </a:bodyPr>
          <a:lstStyle/>
          <a:p>
            <a:pPr algn="l">
              <a:buFont typeface="Arial" panose="020B0604020202020204" pitchFamily="34" charset="0"/>
              <a:buChar char="•"/>
            </a:pPr>
            <a:r>
              <a:rPr lang="en-US" b="0" i="0" dirty="0">
                <a:effectLst/>
              </a:rPr>
              <a:t>The pipeline involves the linear regression model.</a:t>
            </a:r>
          </a:p>
          <a:p>
            <a:pPr algn="l">
              <a:buFont typeface="Arial" panose="020B0604020202020204" pitchFamily="34" charset="0"/>
              <a:buChar char="•"/>
            </a:pPr>
            <a:r>
              <a:rPr lang="en-US" b="0" i="0" dirty="0">
                <a:effectLst/>
              </a:rPr>
              <a:t>The R-squared for both training and testing sets are about 84%.</a:t>
            </a:r>
          </a:p>
          <a:p>
            <a:pPr algn="l">
              <a:buFont typeface="Arial" panose="020B0604020202020204" pitchFamily="34" charset="0"/>
              <a:buChar char="•"/>
            </a:pPr>
            <a:r>
              <a:rPr lang="en-US" b="0" i="0" dirty="0">
                <a:effectLst/>
              </a:rPr>
              <a:t>No indication of model overfitting.</a:t>
            </a:r>
            <a:endParaRPr lang="en-US" dirty="0"/>
          </a:p>
        </p:txBody>
      </p:sp>
    </p:spTree>
    <p:extLst>
      <p:ext uri="{BB962C8B-B14F-4D97-AF65-F5344CB8AC3E}">
        <p14:creationId xmlns:p14="http://schemas.microsoft.com/office/powerpoint/2010/main" val="2685697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E6C8E-CB93-4AF2-8B61-A3B1E0AEA7FE}"/>
              </a:ext>
            </a:extLst>
          </p:cNvPr>
          <p:cNvSpPr>
            <a:spLocks noGrp="1"/>
          </p:cNvSpPr>
          <p:nvPr>
            <p:ph type="title"/>
          </p:nvPr>
        </p:nvSpPr>
        <p:spPr>
          <a:xfrm>
            <a:off x="457200" y="443475"/>
            <a:ext cx="8229600" cy="1143000"/>
          </a:xfrm>
        </p:spPr>
        <p:txBody>
          <a:bodyPr anchor="ctr">
            <a:normAutofit/>
          </a:bodyPr>
          <a:lstStyle/>
          <a:p>
            <a:pPr>
              <a:lnSpc>
                <a:spcPct val="90000"/>
              </a:lnSpc>
            </a:pPr>
            <a:br>
              <a:rPr lang="en-US" sz="2400" b="1" dirty="0"/>
            </a:br>
            <a:r>
              <a:rPr lang="en-US" sz="2400" b="1" i="0" dirty="0">
                <a:effectLst/>
              </a:rPr>
              <a:t>Ridge Regression for model regularization</a:t>
            </a:r>
            <a:br>
              <a:rPr lang="en-US" sz="2400" b="1" i="0" dirty="0">
                <a:effectLst/>
              </a:rPr>
            </a:br>
            <a:endParaRPr lang="en-US" sz="2400" dirty="0"/>
          </a:p>
        </p:txBody>
      </p:sp>
      <p:pic>
        <p:nvPicPr>
          <p:cNvPr id="5" name="Content Placeholder 4" descr="Chart&#10;&#10;Description automatically generated">
            <a:extLst>
              <a:ext uri="{FF2B5EF4-FFF2-40B4-BE49-F238E27FC236}">
                <a16:creationId xmlns:a16="http://schemas.microsoft.com/office/drawing/2014/main" id="{0B3FA6D7-47A5-4FD6-AF7F-E0A47BD3D85F}"/>
              </a:ext>
            </a:extLst>
          </p:cNvPr>
          <p:cNvPicPr>
            <a:picLocks noGrp="1" noChangeAspect="1"/>
          </p:cNvPicPr>
          <p:nvPr>
            <p:ph idx="1"/>
          </p:nvPr>
        </p:nvPicPr>
        <p:blipFill>
          <a:blip r:embed="rId3"/>
          <a:stretch>
            <a:fillRect/>
          </a:stretch>
        </p:blipFill>
        <p:spPr>
          <a:xfrm>
            <a:off x="1790236" y="1306801"/>
            <a:ext cx="5923191" cy="3953730"/>
          </a:xfrm>
          <a:noFill/>
        </p:spPr>
      </p:pic>
      <p:sp>
        <p:nvSpPr>
          <p:cNvPr id="7" name="TextBox 6">
            <a:extLst>
              <a:ext uri="{FF2B5EF4-FFF2-40B4-BE49-F238E27FC236}">
                <a16:creationId xmlns:a16="http://schemas.microsoft.com/office/drawing/2014/main" id="{6D960A01-CCAE-4BDE-9A16-09D10636EE3A}"/>
              </a:ext>
            </a:extLst>
          </p:cNvPr>
          <p:cNvSpPr txBox="1"/>
          <p:nvPr/>
        </p:nvSpPr>
        <p:spPr>
          <a:xfrm>
            <a:off x="97536" y="5419027"/>
            <a:ext cx="8589264" cy="1600438"/>
          </a:xfrm>
          <a:prstGeom prst="rect">
            <a:avLst/>
          </a:prstGeom>
          <a:noFill/>
        </p:spPr>
        <p:txBody>
          <a:bodyPr wrap="square">
            <a:spAutoFit/>
          </a:bodyPr>
          <a:lstStyle/>
          <a:p>
            <a:pPr marL="342900" indent="-342900">
              <a:buFont typeface="Arial" panose="020B0604020202020204" pitchFamily="34" charset="0"/>
              <a:buChar char="•"/>
            </a:pPr>
            <a:r>
              <a:rPr lang="en-US" sz="2000" dirty="0"/>
              <a:t>The ridge regression term used is alphas = [0.001, 0.01, 0.1, 1, 10, 100, 1000]</a:t>
            </a:r>
          </a:p>
          <a:p>
            <a:pPr marL="342900" indent="-342900">
              <a:buFont typeface="Arial" panose="020B0604020202020204" pitchFamily="34" charset="0"/>
              <a:buChar char="•"/>
            </a:pPr>
            <a:r>
              <a:rPr lang="en-US" sz="2000" b="0" i="0" dirty="0">
                <a:effectLst/>
              </a:rPr>
              <a:t>𝑅-squared is still around 84% for both training and testing data sets. </a:t>
            </a:r>
          </a:p>
          <a:p>
            <a:pPr marL="342900" indent="-342900">
              <a:buFont typeface="Arial" panose="020B0604020202020204" pitchFamily="34" charset="0"/>
              <a:buChar char="•"/>
            </a:pPr>
            <a:r>
              <a:rPr lang="en-US" sz="2000" b="0" i="0" dirty="0">
                <a:effectLst/>
              </a:rPr>
              <a:t>Therefore, Ridge regression does not seem to change the model for the better fitting. In conclusion, OLS model was also good by itself.</a:t>
            </a:r>
          </a:p>
          <a:p>
            <a:endParaRPr lang="en-US" dirty="0"/>
          </a:p>
        </p:txBody>
      </p:sp>
    </p:spTree>
    <p:extLst>
      <p:ext uri="{BB962C8B-B14F-4D97-AF65-F5344CB8AC3E}">
        <p14:creationId xmlns:p14="http://schemas.microsoft.com/office/powerpoint/2010/main" val="1546637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B136-74DF-4AE7-9C90-5FA11452B161}"/>
              </a:ext>
            </a:extLst>
          </p:cNvPr>
          <p:cNvSpPr>
            <a:spLocks noGrp="1"/>
          </p:cNvSpPr>
          <p:nvPr>
            <p:ph type="title"/>
          </p:nvPr>
        </p:nvSpPr>
        <p:spPr/>
        <p:txBody>
          <a:bodyPr>
            <a:normAutofit/>
          </a:bodyPr>
          <a:lstStyle/>
          <a:p>
            <a:r>
              <a:rPr lang="en-US" b="1" i="0" dirty="0">
                <a:solidFill>
                  <a:srgbClr val="24292F"/>
                </a:solidFill>
                <a:effectLst/>
                <a:latin typeface="-apple-system"/>
              </a:rPr>
              <a:t>Conclusions</a:t>
            </a:r>
            <a:endParaRPr lang="en-US" dirty="0"/>
          </a:p>
        </p:txBody>
      </p:sp>
      <p:sp>
        <p:nvSpPr>
          <p:cNvPr id="3" name="Content Placeholder 2">
            <a:extLst>
              <a:ext uri="{FF2B5EF4-FFF2-40B4-BE49-F238E27FC236}">
                <a16:creationId xmlns:a16="http://schemas.microsoft.com/office/drawing/2014/main" id="{BCF5C155-82EE-431B-87CF-11F24B91AAB3}"/>
              </a:ext>
            </a:extLst>
          </p:cNvPr>
          <p:cNvSpPr>
            <a:spLocks noGrp="1"/>
          </p:cNvSpPr>
          <p:nvPr>
            <p:ph idx="1"/>
          </p:nvPr>
        </p:nvSpPr>
        <p:spPr/>
        <p:txBody>
          <a:bodyPr>
            <a:normAutofit fontScale="92500" lnSpcReduction="10000"/>
          </a:bodyPr>
          <a:lstStyle/>
          <a:p>
            <a:pPr marL="0" indent="0" algn="l">
              <a:buNone/>
            </a:pPr>
            <a:r>
              <a:rPr lang="en-US" b="0" i="0" dirty="0">
                <a:solidFill>
                  <a:srgbClr val="24292F"/>
                </a:solidFill>
                <a:effectLst/>
                <a:latin typeface="-apple-system"/>
              </a:rPr>
              <a:t>Based on the findings of this study, we can return to the hypothesis questions by concluding that :</a:t>
            </a:r>
          </a:p>
          <a:p>
            <a:pPr marL="514350" indent="-514350" algn="l">
              <a:buFont typeface="+mj-lt"/>
              <a:buAutoNum type="arabicPeriod"/>
            </a:pPr>
            <a:r>
              <a:rPr lang="en-US" b="0" i="0" dirty="0">
                <a:solidFill>
                  <a:srgbClr val="24292F"/>
                </a:solidFill>
                <a:effectLst/>
                <a:latin typeface="-apple-system"/>
              </a:rPr>
              <a:t>Some of the policy responses contributed in minimizing the number of coronavirus disease infection rates, especially in the early phase of the pandemic. The stringency index was higher when the countries started imposing the lockdown measures after seeing the rise in infections and daily deaths during the pandemic.</a:t>
            </a:r>
          </a:p>
          <a:p>
            <a:endParaRPr lang="en-US" dirty="0"/>
          </a:p>
        </p:txBody>
      </p:sp>
    </p:spTree>
    <p:extLst>
      <p:ext uri="{BB962C8B-B14F-4D97-AF65-F5344CB8AC3E}">
        <p14:creationId xmlns:p14="http://schemas.microsoft.com/office/powerpoint/2010/main" val="164276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636370E-4070-4DF7-8E42-B8030A625929}"/>
              </a:ext>
            </a:extLst>
          </p:cNvPr>
          <p:cNvSpPr txBox="1">
            <a:spLocks/>
          </p:cNvSpPr>
          <p:nvPr/>
        </p:nvSpPr>
        <p:spPr>
          <a:xfrm>
            <a:off x="286512" y="905576"/>
            <a:ext cx="8857488" cy="419645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rgbClr val="24292F"/>
                </a:solidFill>
              </a:rPr>
              <a:t>2. The </a:t>
            </a:r>
            <a:r>
              <a:rPr lang="en-US" sz="2800" b="0" i="0" dirty="0">
                <a:solidFill>
                  <a:srgbClr val="24292F"/>
                </a:solidFill>
                <a:effectLst/>
              </a:rPr>
              <a:t>Ordinary Least-Squares (OLS) regression model used for this project show that most the attributes or columns from this dataset are statistically significant, except H1_Flag, H7_Flag, V1_Vaccine </a:t>
            </a:r>
            <a:r>
              <a:rPr lang="en-US" sz="2800" b="0" i="0" dirty="0" err="1">
                <a:solidFill>
                  <a:srgbClr val="24292F"/>
                </a:solidFill>
                <a:effectLst/>
              </a:rPr>
              <a:t>Prioritisation</a:t>
            </a:r>
            <a:r>
              <a:rPr lang="en-US" sz="2800" b="0" i="0" dirty="0">
                <a:solidFill>
                  <a:srgbClr val="24292F"/>
                </a:solidFill>
                <a:effectLst/>
              </a:rPr>
              <a:t> (summary), V2G_Frontline workers (healthcare), V2B_Vaccine age eligibility/availability age floor (general population summary)_55-59 </a:t>
            </a:r>
            <a:r>
              <a:rPr lang="en-US" sz="2800" b="0" i="0" dirty="0" err="1">
                <a:solidFill>
                  <a:srgbClr val="24292F"/>
                </a:solidFill>
                <a:effectLst/>
              </a:rPr>
              <a:t>yrs</a:t>
            </a:r>
            <a:r>
              <a:rPr lang="en-US" sz="2800" b="0" i="0" dirty="0">
                <a:solidFill>
                  <a:srgbClr val="24292F"/>
                </a:solidFill>
                <a:effectLst/>
              </a:rPr>
              <a:t>, V2B_Vaccine age eligibility/availability age floor (general population summary)_80+ </a:t>
            </a:r>
            <a:r>
              <a:rPr lang="en-US" sz="2800" b="0" i="0" dirty="0" err="1">
                <a:solidFill>
                  <a:srgbClr val="24292F"/>
                </a:solidFill>
                <a:effectLst/>
              </a:rPr>
              <a:t>yrs</a:t>
            </a:r>
            <a:r>
              <a:rPr lang="en-US" sz="2800" b="0" i="0" dirty="0">
                <a:solidFill>
                  <a:srgbClr val="24292F"/>
                </a:solidFill>
                <a:effectLst/>
              </a:rPr>
              <a:t>, V2C_Vaccine age eligibility/availability age floor (at risk summary)_16-19 </a:t>
            </a:r>
            <a:r>
              <a:rPr lang="en-US" sz="2800" b="0" i="0" dirty="0" err="1">
                <a:solidFill>
                  <a:srgbClr val="24292F"/>
                </a:solidFill>
                <a:effectLst/>
              </a:rPr>
              <a:t>yrs</a:t>
            </a:r>
            <a:r>
              <a:rPr lang="en-US" sz="2800" b="0" i="0" dirty="0">
                <a:solidFill>
                  <a:srgbClr val="24292F"/>
                </a:solidFill>
                <a:effectLst/>
              </a:rPr>
              <a:t>, V2C_Vaccine age eligibility/availability age floor (at risk summary)_55-59 </a:t>
            </a:r>
            <a:r>
              <a:rPr lang="en-US" sz="2800" b="0" i="0" dirty="0" err="1">
                <a:solidFill>
                  <a:srgbClr val="24292F"/>
                </a:solidFill>
                <a:effectLst/>
              </a:rPr>
              <a:t>yrs</a:t>
            </a:r>
            <a:r>
              <a:rPr lang="en-US" sz="2800" b="0" i="0" dirty="0">
                <a:solidFill>
                  <a:srgbClr val="24292F"/>
                </a:solidFill>
                <a:effectLst/>
              </a:rPr>
              <a:t>, and V2C_Vaccine age eligibility/availability age floor (at risk summary)_75-79 yrs.</a:t>
            </a:r>
            <a:endParaRPr lang="en-US" sz="2800" dirty="0"/>
          </a:p>
        </p:txBody>
      </p:sp>
    </p:spTree>
    <p:extLst>
      <p:ext uri="{BB962C8B-B14F-4D97-AF65-F5344CB8AC3E}">
        <p14:creationId xmlns:p14="http://schemas.microsoft.com/office/powerpoint/2010/main" val="227830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123F8-4AF9-4426-B456-942AEA389E04}"/>
              </a:ext>
            </a:extLst>
          </p:cNvPr>
          <p:cNvSpPr>
            <a:spLocks noGrp="1"/>
          </p:cNvSpPr>
          <p:nvPr>
            <p:ph type="title"/>
          </p:nvPr>
        </p:nvSpPr>
        <p:spPr/>
        <p:txBody>
          <a:bodyPr/>
          <a:lstStyle/>
          <a:p>
            <a:r>
              <a:rPr lang="en-US" b="1" dirty="0"/>
              <a:t>Motivation &amp; Introduction</a:t>
            </a:r>
          </a:p>
        </p:txBody>
      </p:sp>
      <p:sp>
        <p:nvSpPr>
          <p:cNvPr id="3" name="Content Placeholder 2">
            <a:extLst>
              <a:ext uri="{FF2B5EF4-FFF2-40B4-BE49-F238E27FC236}">
                <a16:creationId xmlns:a16="http://schemas.microsoft.com/office/drawing/2014/main" id="{6FC5CF0C-2F43-4EBD-8AFE-3075A2D45141}"/>
              </a:ext>
            </a:extLst>
          </p:cNvPr>
          <p:cNvSpPr>
            <a:spLocks noGrp="1"/>
          </p:cNvSpPr>
          <p:nvPr>
            <p:ph idx="1"/>
          </p:nvPr>
        </p:nvSpPr>
        <p:spPr>
          <a:xfrm>
            <a:off x="203200" y="1929705"/>
            <a:ext cx="8616335" cy="3709095"/>
          </a:xfrm>
        </p:spPr>
        <p:txBody>
          <a:bodyPr>
            <a:normAutofit fontScale="85000" lnSpcReduction="20000"/>
          </a:bodyPr>
          <a:lstStyle/>
          <a:p>
            <a:r>
              <a:rPr lang="en-US" dirty="0"/>
              <a:t>Since March 2020, COVID-19 was declared as a global pandemic.</a:t>
            </a:r>
          </a:p>
          <a:p>
            <a:r>
              <a:rPr lang="en-US" dirty="0"/>
              <a:t>As of today, the COVID-19 infections are a half of billion cases and the death toll is about 6 millions worldwide.</a:t>
            </a:r>
          </a:p>
          <a:p>
            <a:r>
              <a:rPr lang="en-US" dirty="0"/>
              <a:t>Several restrictions were imposed by countries to minimize the infections and deaths.</a:t>
            </a:r>
          </a:p>
          <a:p>
            <a:r>
              <a:rPr lang="en-US" b="0" i="0" dirty="0">
                <a:solidFill>
                  <a:srgbClr val="24292F"/>
                </a:solidFill>
                <a:effectLst/>
                <a:latin typeface="-apple-system"/>
              </a:rPr>
              <a:t>The goal of this study is to use machine learning model with a focus to understand effectiveness of the governmental policy responses to COVID-19 worldwide with latest information.</a:t>
            </a:r>
            <a:endParaRPr lang="en-US" dirty="0"/>
          </a:p>
        </p:txBody>
      </p:sp>
    </p:spTree>
    <p:extLst>
      <p:ext uri="{BB962C8B-B14F-4D97-AF65-F5344CB8AC3E}">
        <p14:creationId xmlns:p14="http://schemas.microsoft.com/office/powerpoint/2010/main" val="1876422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636370E-4070-4DF7-8E42-B8030A625929}"/>
              </a:ext>
            </a:extLst>
          </p:cNvPr>
          <p:cNvSpPr txBox="1">
            <a:spLocks/>
          </p:cNvSpPr>
          <p:nvPr/>
        </p:nvSpPr>
        <p:spPr>
          <a:xfrm>
            <a:off x="143256" y="905576"/>
            <a:ext cx="8695944" cy="504412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4000" b="0" i="0" dirty="0">
                <a:solidFill>
                  <a:srgbClr val="24292F"/>
                </a:solidFill>
                <a:effectLst/>
              </a:rPr>
              <a:t>3. Amon</a:t>
            </a:r>
            <a:r>
              <a:rPr lang="en-US" sz="4000" dirty="0">
                <a:solidFill>
                  <a:srgbClr val="24292F"/>
                </a:solidFill>
              </a:rPr>
              <a:t>g</a:t>
            </a:r>
            <a:r>
              <a:rPr lang="en-US" sz="4000" b="0" i="0" dirty="0">
                <a:solidFill>
                  <a:srgbClr val="24292F"/>
                </a:solidFill>
                <a:effectLst/>
              </a:rPr>
              <a:t> the presented COVID-19 policy responses, the drivers in predicting the </a:t>
            </a:r>
            <a:r>
              <a:rPr lang="en-US" sz="4000" b="0" i="0" dirty="0" err="1">
                <a:solidFill>
                  <a:srgbClr val="24292F"/>
                </a:solidFill>
                <a:effectLst/>
              </a:rPr>
              <a:t>ConfirmedCases</a:t>
            </a:r>
            <a:r>
              <a:rPr lang="en-US" sz="4000" b="0" i="0" dirty="0">
                <a:solidFill>
                  <a:srgbClr val="24292F"/>
                </a:solidFill>
                <a:effectLst/>
              </a:rPr>
              <a:t> are: </a:t>
            </a:r>
          </a:p>
          <a:p>
            <a:pPr>
              <a:buFont typeface="Arial" panose="020B0604020202020204" pitchFamily="34" charset="0"/>
              <a:buChar char="•"/>
            </a:pPr>
            <a:r>
              <a:rPr lang="en-US" sz="4000" b="0" i="0" dirty="0" err="1">
                <a:solidFill>
                  <a:srgbClr val="24292F"/>
                </a:solidFill>
                <a:effectLst/>
              </a:rPr>
              <a:t>ConfirmedDeaths</a:t>
            </a:r>
            <a:endParaRPr lang="en-US" sz="4000" b="0" i="0" dirty="0">
              <a:solidFill>
                <a:srgbClr val="24292F"/>
              </a:solidFill>
              <a:effectLst/>
            </a:endParaRPr>
          </a:p>
          <a:p>
            <a:pPr>
              <a:buFont typeface="Arial" panose="020B0604020202020204" pitchFamily="34" charset="0"/>
              <a:buChar char="•"/>
            </a:pPr>
            <a:r>
              <a:rPr lang="en-US" sz="4000" b="0" i="0" dirty="0">
                <a:solidFill>
                  <a:srgbClr val="24292F"/>
                </a:solidFill>
                <a:effectLst/>
              </a:rPr>
              <a:t>H2_Testing policy, V4_Mandatory Vaccination (summary)</a:t>
            </a:r>
          </a:p>
          <a:p>
            <a:pPr>
              <a:buFont typeface="Arial" panose="020B0604020202020204" pitchFamily="34" charset="0"/>
              <a:buChar char="•"/>
            </a:pPr>
            <a:r>
              <a:rPr lang="en-US" sz="4000" b="0" i="0" dirty="0">
                <a:solidFill>
                  <a:srgbClr val="24292F"/>
                </a:solidFill>
                <a:effectLst/>
              </a:rPr>
              <a:t>H8_Protection of elderly people.</a:t>
            </a:r>
          </a:p>
          <a:p>
            <a:pPr marL="0" indent="0">
              <a:buNone/>
            </a:pPr>
            <a:endParaRPr lang="en-US" sz="4000" dirty="0"/>
          </a:p>
        </p:txBody>
      </p:sp>
    </p:spTree>
    <p:extLst>
      <p:ext uri="{BB962C8B-B14F-4D97-AF65-F5344CB8AC3E}">
        <p14:creationId xmlns:p14="http://schemas.microsoft.com/office/powerpoint/2010/main" val="1098899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80A46-431D-4B0F-8374-F9D68CFAE50E}"/>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65D0ADF0-E565-4D86-B796-B15FADA323E0}"/>
              </a:ext>
            </a:extLst>
          </p:cNvPr>
          <p:cNvSpPr>
            <a:spLocks noGrp="1"/>
          </p:cNvSpPr>
          <p:nvPr>
            <p:ph idx="1"/>
          </p:nvPr>
        </p:nvSpPr>
        <p:spPr/>
        <p:txBody>
          <a:bodyPr>
            <a:normAutofit fontScale="92500"/>
          </a:bodyPr>
          <a:lstStyle/>
          <a:p>
            <a:pPr>
              <a:buFont typeface="Arial" panose="020B0604020202020204" pitchFamily="34" charset="0"/>
              <a:buChar char="•"/>
            </a:pPr>
            <a:r>
              <a:rPr lang="en-US" b="0" i="0" dirty="0">
                <a:solidFill>
                  <a:srgbClr val="24292F"/>
                </a:solidFill>
                <a:effectLst/>
                <a:latin typeface="-apple-system"/>
              </a:rPr>
              <a:t>Oxford COVID-19 Government Response Tracker, </a:t>
            </a:r>
            <a:r>
              <a:rPr lang="en-US" b="0" i="0" dirty="0" err="1">
                <a:solidFill>
                  <a:srgbClr val="24292F"/>
                </a:solidFill>
                <a:effectLst/>
                <a:latin typeface="-apple-system"/>
              </a:rPr>
              <a:t>Blavatnik</a:t>
            </a:r>
            <a:r>
              <a:rPr lang="en-US" b="0" i="0" dirty="0">
                <a:solidFill>
                  <a:srgbClr val="24292F"/>
                </a:solidFill>
                <a:effectLst/>
                <a:latin typeface="-apple-system"/>
              </a:rPr>
              <a:t> School of Government, University of Oxford.</a:t>
            </a:r>
          </a:p>
          <a:p>
            <a:pPr>
              <a:buFont typeface="Arial" panose="020B0604020202020204" pitchFamily="34" charset="0"/>
              <a:buChar char="•"/>
            </a:pPr>
            <a:r>
              <a:rPr lang="en-US" dirty="0">
                <a:hlinkClick r:id="rId3"/>
              </a:rPr>
              <a:t>https://www.bsg.ox.ac.uk/research/research-projects/covid-19-government-response-tracker</a:t>
            </a:r>
            <a:endParaRPr lang="en-US" dirty="0"/>
          </a:p>
          <a:p>
            <a:pPr>
              <a:buFont typeface="Arial" panose="020B0604020202020204" pitchFamily="34" charset="0"/>
              <a:buChar char="•"/>
            </a:pPr>
            <a:r>
              <a:rPr lang="en-US" dirty="0">
                <a:hlinkClick r:id="rId4"/>
              </a:rPr>
              <a:t>https://github.com/OxCGRT/covid-policy-tracker</a:t>
            </a:r>
            <a:endParaRPr lang="en-US" dirty="0"/>
          </a:p>
          <a:p>
            <a:pPr>
              <a:buFont typeface="Arial" panose="020B0604020202020204" pitchFamily="34" charset="0"/>
              <a:buChar char="•"/>
            </a:pPr>
            <a:r>
              <a:rPr lang="en-US" b="0" i="0" u="sng" dirty="0">
                <a:solidFill>
                  <a:srgbClr val="24292F"/>
                </a:solidFill>
                <a:effectLst/>
                <a:latin typeface="-apple-system"/>
                <a:hlinkClick r:id="rId5"/>
              </a:rPr>
              <a:t>Python Machine Learning, 3rd Edition, </a:t>
            </a:r>
            <a:r>
              <a:rPr lang="en-US" b="0" i="0" u="sng" dirty="0" err="1">
                <a:solidFill>
                  <a:srgbClr val="24292F"/>
                </a:solidFill>
                <a:effectLst/>
                <a:latin typeface="-apple-system"/>
                <a:hlinkClick r:id="rId5"/>
              </a:rPr>
              <a:t>Raschka</a:t>
            </a:r>
            <a:r>
              <a:rPr lang="en-US" b="0" i="0" u="sng" dirty="0">
                <a:solidFill>
                  <a:srgbClr val="24292F"/>
                </a:solidFill>
                <a:effectLst/>
                <a:latin typeface="-apple-system"/>
                <a:hlinkClick r:id="rId5"/>
              </a:rPr>
              <a:t> and </a:t>
            </a:r>
            <a:r>
              <a:rPr lang="en-US" b="0" i="0" u="sng" dirty="0" err="1">
                <a:solidFill>
                  <a:srgbClr val="24292F"/>
                </a:solidFill>
                <a:effectLst/>
                <a:latin typeface="-apple-system"/>
                <a:hlinkClick r:id="rId5"/>
              </a:rPr>
              <a:t>Mirjalili</a:t>
            </a:r>
            <a:r>
              <a:rPr lang="en-US" b="0" i="0" dirty="0">
                <a:solidFill>
                  <a:srgbClr val="24292F"/>
                </a:solidFill>
                <a:effectLst/>
                <a:latin typeface="-apple-system"/>
              </a:rPr>
              <a: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4527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B9F8-9614-46AF-BD15-A22FEAA4F960}"/>
              </a:ext>
            </a:extLst>
          </p:cNvPr>
          <p:cNvSpPr>
            <a:spLocks noGrp="1"/>
          </p:cNvSpPr>
          <p:nvPr>
            <p:ph type="title"/>
          </p:nvPr>
        </p:nvSpPr>
        <p:spPr/>
        <p:txBody>
          <a:bodyPr/>
          <a:lstStyle/>
          <a:p>
            <a:r>
              <a:rPr lang="en-US" b="1" dirty="0"/>
              <a:t>Personal of Interests</a:t>
            </a:r>
          </a:p>
        </p:txBody>
      </p:sp>
      <p:sp>
        <p:nvSpPr>
          <p:cNvPr id="3" name="Content Placeholder 2">
            <a:extLst>
              <a:ext uri="{FF2B5EF4-FFF2-40B4-BE49-F238E27FC236}">
                <a16:creationId xmlns:a16="http://schemas.microsoft.com/office/drawing/2014/main" id="{1056B0B4-1AE1-4F19-8C2F-D236EC282719}"/>
              </a:ext>
            </a:extLst>
          </p:cNvPr>
          <p:cNvSpPr>
            <a:spLocks noGrp="1"/>
          </p:cNvSpPr>
          <p:nvPr>
            <p:ph idx="1"/>
          </p:nvPr>
        </p:nvSpPr>
        <p:spPr/>
        <p:txBody>
          <a:bodyPr>
            <a:normAutofit fontScale="92500"/>
          </a:bodyPr>
          <a:lstStyle/>
          <a:p>
            <a:r>
              <a:rPr lang="en-US" dirty="0"/>
              <a:t>Policy and decision-makers around the world </a:t>
            </a:r>
            <a:r>
              <a:rPr lang="en-US" b="0" i="0" dirty="0">
                <a:solidFill>
                  <a:srgbClr val="24292F"/>
                </a:solidFill>
                <a:effectLst/>
                <a:latin typeface="-apple-system"/>
              </a:rPr>
              <a:t>regarding the restrictions or lockdown measures.</a:t>
            </a:r>
            <a:endParaRPr lang="en-US" dirty="0"/>
          </a:p>
          <a:p>
            <a:r>
              <a:rPr lang="en-US" dirty="0">
                <a:solidFill>
                  <a:srgbClr val="24292F"/>
                </a:solidFill>
                <a:latin typeface="-apple-system"/>
              </a:rPr>
              <a:t>C</a:t>
            </a:r>
            <a:r>
              <a:rPr lang="en-US" b="0" i="0" dirty="0">
                <a:solidFill>
                  <a:srgbClr val="24292F"/>
                </a:solidFill>
                <a:effectLst/>
                <a:latin typeface="-apple-system"/>
              </a:rPr>
              <a:t>itizens can understand how governments are working in terms of fighting against COVID-19 in a consistent way. </a:t>
            </a:r>
          </a:p>
          <a:p>
            <a:r>
              <a:rPr lang="en-US" b="0" i="0" dirty="0">
                <a:solidFill>
                  <a:srgbClr val="24292F"/>
                </a:solidFill>
                <a:effectLst/>
                <a:latin typeface="-apple-system"/>
              </a:rPr>
              <a:t>Form the government perspective, being able to predict COVID confirmed cases could be used to measures what policy responses are effective.</a:t>
            </a:r>
            <a:endParaRPr lang="en-US" dirty="0"/>
          </a:p>
        </p:txBody>
      </p:sp>
    </p:spTree>
    <p:extLst>
      <p:ext uri="{BB962C8B-B14F-4D97-AF65-F5344CB8AC3E}">
        <p14:creationId xmlns:p14="http://schemas.microsoft.com/office/powerpoint/2010/main" val="139359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00F20-E0C4-4C86-9EA2-98A460199612}"/>
              </a:ext>
            </a:extLst>
          </p:cNvPr>
          <p:cNvSpPr>
            <a:spLocks noGrp="1"/>
          </p:cNvSpPr>
          <p:nvPr>
            <p:ph type="title"/>
          </p:nvPr>
        </p:nvSpPr>
        <p:spPr/>
        <p:txBody>
          <a:bodyPr/>
          <a:lstStyle/>
          <a:p>
            <a:r>
              <a:rPr lang="en-US" b="1" dirty="0"/>
              <a:t>Research questions or Hypotheses</a:t>
            </a:r>
          </a:p>
        </p:txBody>
      </p:sp>
      <p:sp>
        <p:nvSpPr>
          <p:cNvPr id="3" name="Content Placeholder 2">
            <a:extLst>
              <a:ext uri="{FF2B5EF4-FFF2-40B4-BE49-F238E27FC236}">
                <a16:creationId xmlns:a16="http://schemas.microsoft.com/office/drawing/2014/main" id="{AE70DE8D-EFFD-40CB-819E-B0AE01365D4B}"/>
              </a:ext>
            </a:extLst>
          </p:cNvPr>
          <p:cNvSpPr>
            <a:spLocks noGrp="1"/>
          </p:cNvSpPr>
          <p:nvPr>
            <p:ph idx="1"/>
          </p:nvPr>
        </p:nvSpPr>
        <p:spPr/>
        <p:txBody>
          <a:bodyPr>
            <a:normAutofit/>
          </a:bodyPr>
          <a:lstStyle/>
          <a:p>
            <a:r>
              <a:rPr lang="en-US" b="0" i="0" dirty="0">
                <a:effectLst/>
              </a:rPr>
              <a:t>Have policy responses contributed in preventing COVID-19 over the past 2 years</a:t>
            </a:r>
            <a:r>
              <a:rPr lang="en-US" dirty="0"/>
              <a:t>?</a:t>
            </a:r>
          </a:p>
          <a:p>
            <a:r>
              <a:rPr lang="en-US" b="0" i="0" dirty="0">
                <a:effectLst/>
              </a:rPr>
              <a:t>Are the collected COVID-19 policy responses statistically significant in predicting the infections?</a:t>
            </a:r>
          </a:p>
          <a:p>
            <a:r>
              <a:rPr lang="en-US" b="0" i="0" dirty="0">
                <a:effectLst/>
              </a:rPr>
              <a:t>What are COVID-19 policy responses drivers in predicting the confirmed cases?</a:t>
            </a:r>
          </a:p>
        </p:txBody>
      </p:sp>
    </p:spTree>
    <p:extLst>
      <p:ext uri="{BB962C8B-B14F-4D97-AF65-F5344CB8AC3E}">
        <p14:creationId xmlns:p14="http://schemas.microsoft.com/office/powerpoint/2010/main" val="3904955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62B1-E7F7-4E38-A589-D35CD04716FE}"/>
              </a:ext>
            </a:extLst>
          </p:cNvPr>
          <p:cNvSpPr>
            <a:spLocks noGrp="1"/>
          </p:cNvSpPr>
          <p:nvPr>
            <p:ph type="title"/>
          </p:nvPr>
        </p:nvSpPr>
        <p:spPr/>
        <p:txBody>
          <a:bodyPr/>
          <a:lstStyle/>
          <a:p>
            <a:r>
              <a:rPr lang="en-US" b="1" dirty="0"/>
              <a:t>Data sources </a:t>
            </a:r>
          </a:p>
        </p:txBody>
      </p:sp>
      <p:sp>
        <p:nvSpPr>
          <p:cNvPr id="3" name="Content Placeholder 2">
            <a:extLst>
              <a:ext uri="{FF2B5EF4-FFF2-40B4-BE49-F238E27FC236}">
                <a16:creationId xmlns:a16="http://schemas.microsoft.com/office/drawing/2014/main" id="{E9FDA931-F7C3-4364-BC7E-4E657D0146C5}"/>
              </a:ext>
            </a:extLst>
          </p:cNvPr>
          <p:cNvSpPr>
            <a:spLocks noGrp="1"/>
          </p:cNvSpPr>
          <p:nvPr>
            <p:ph idx="1"/>
          </p:nvPr>
        </p:nvSpPr>
        <p:spPr>
          <a:xfrm>
            <a:off x="235974" y="1744972"/>
            <a:ext cx="8908026" cy="4381192"/>
          </a:xfrm>
        </p:spPr>
        <p:txBody>
          <a:bodyPr>
            <a:normAutofit fontScale="85000" lnSpcReduction="20000"/>
          </a:bodyPr>
          <a:lstStyle/>
          <a:p>
            <a:r>
              <a:rPr lang="en-US" sz="3100" b="0" i="0" dirty="0">
                <a:effectLst/>
              </a:rPr>
              <a:t>The </a:t>
            </a:r>
            <a:r>
              <a:rPr lang="en-US" sz="3100" b="0" i="0" dirty="0" err="1">
                <a:effectLst/>
              </a:rPr>
              <a:t>timeserie</a:t>
            </a:r>
            <a:r>
              <a:rPr lang="en-US" sz="3100" b="0" i="0" dirty="0">
                <a:effectLst/>
              </a:rPr>
              <a:t> data being explored comes from </a:t>
            </a:r>
            <a:r>
              <a:rPr lang="en-US" sz="3100" dirty="0">
                <a:solidFill>
                  <a:srgbClr val="0000FF"/>
                </a:solidFill>
                <a:hlinkClick r:id="rId2">
                  <a:extLst>
                    <a:ext uri="{A12FA001-AC4F-418D-AE19-62706E023703}">
                      <ahyp:hlinkClr xmlns:ahyp="http://schemas.microsoft.com/office/drawing/2018/hyperlinkcolor" val="tx"/>
                    </a:ext>
                  </a:extLst>
                </a:hlinkClick>
              </a:rPr>
              <a:t>COVID-19 policy </a:t>
            </a:r>
            <a:r>
              <a:rPr lang="en-US" sz="3100" dirty="0">
                <a:hlinkClick r:id="rId2">
                  <a:extLst>
                    <a:ext uri="{A12FA001-AC4F-418D-AE19-62706E023703}">
                      <ahyp:hlinkClr xmlns:ahyp="http://schemas.microsoft.com/office/drawing/2018/hyperlinkcolor" val="tx"/>
                    </a:ext>
                  </a:extLst>
                </a:hlinkClick>
              </a:rPr>
              <a:t>tracker</a:t>
            </a:r>
            <a:r>
              <a:rPr lang="en-US" sz="3100" dirty="0"/>
              <a:t> </a:t>
            </a:r>
            <a:r>
              <a:rPr lang="en-US" sz="3100" b="0" i="0" dirty="0">
                <a:effectLst/>
              </a:rPr>
              <a:t>presented by the Oxford Covid-19 Government Response Tracker (</a:t>
            </a:r>
            <a:r>
              <a:rPr lang="en-US" sz="3100" b="0" i="0" dirty="0" err="1">
                <a:effectLst/>
              </a:rPr>
              <a:t>OxCGRT</a:t>
            </a:r>
            <a:r>
              <a:rPr lang="en-US" sz="3100" b="0" i="0" dirty="0">
                <a:effectLst/>
              </a:rPr>
              <a:t>). The </a:t>
            </a:r>
            <a:r>
              <a:rPr lang="en-US" sz="3100" b="0" i="0" dirty="0" err="1">
                <a:effectLst/>
              </a:rPr>
              <a:t>OxCGRT</a:t>
            </a:r>
            <a:r>
              <a:rPr lang="en-US" sz="3100" b="0" i="0" dirty="0">
                <a:effectLst/>
              </a:rPr>
              <a:t> systematically collects information on several different common policy responses governments have taken, records these policies on a scale to reflect the extent of government action, and aggregates these scores into a suite of policy indices all over 180 countries worldwide.</a:t>
            </a:r>
          </a:p>
          <a:p>
            <a:r>
              <a:rPr lang="en-US" sz="3100" b="0" i="0" dirty="0">
                <a:effectLst/>
              </a:rPr>
              <a:t>This data also include the number of reported COVID-19 confirmed cases and deaths in each country around the globe. These are collected by the </a:t>
            </a:r>
            <a:r>
              <a:rPr lang="en-US" sz="3100" b="0" i="0" u="sng" dirty="0">
                <a:effectLst/>
                <a:hlinkClick r:id="rId3">
                  <a:extLst>
                    <a:ext uri="{A12FA001-AC4F-418D-AE19-62706E023703}">
                      <ahyp:hlinkClr xmlns:ahyp="http://schemas.microsoft.com/office/drawing/2018/hyperlinkcolor" val="tx"/>
                    </a:ext>
                  </a:extLst>
                </a:hlinkClick>
              </a:rPr>
              <a:t>Center for Systems Science and Engineering (CSSE) at Johns Hopkins University</a:t>
            </a:r>
            <a:r>
              <a:rPr lang="en-US" sz="3100" b="0" i="0" dirty="0">
                <a:effectLst/>
              </a:rPr>
              <a:t> data repository for all countries and the US States.</a:t>
            </a:r>
          </a:p>
          <a:p>
            <a:endParaRPr lang="en-US" b="0" i="0" dirty="0">
              <a:solidFill>
                <a:srgbClr val="24292F"/>
              </a:solidFill>
              <a:effectLst/>
              <a:latin typeface="-apple-system"/>
            </a:endParaRPr>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562643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62B1-E7F7-4E38-A589-D35CD04716FE}"/>
              </a:ext>
            </a:extLst>
          </p:cNvPr>
          <p:cNvSpPr>
            <a:spLocks noGrp="1"/>
          </p:cNvSpPr>
          <p:nvPr>
            <p:ph type="title"/>
          </p:nvPr>
        </p:nvSpPr>
        <p:spPr/>
        <p:txBody>
          <a:bodyPr/>
          <a:lstStyle/>
          <a:p>
            <a:r>
              <a:rPr lang="en-US" b="1" dirty="0"/>
              <a:t>Data </a:t>
            </a:r>
          </a:p>
        </p:txBody>
      </p:sp>
      <p:sp>
        <p:nvSpPr>
          <p:cNvPr id="3" name="Content Placeholder 2">
            <a:extLst>
              <a:ext uri="{FF2B5EF4-FFF2-40B4-BE49-F238E27FC236}">
                <a16:creationId xmlns:a16="http://schemas.microsoft.com/office/drawing/2014/main" id="{E9FDA931-F7C3-4364-BC7E-4E657D0146C5}"/>
              </a:ext>
            </a:extLst>
          </p:cNvPr>
          <p:cNvSpPr>
            <a:spLocks noGrp="1"/>
          </p:cNvSpPr>
          <p:nvPr>
            <p:ph idx="1"/>
          </p:nvPr>
        </p:nvSpPr>
        <p:spPr/>
        <p:txBody>
          <a:bodyPr>
            <a:normAutofit fontScale="77500" lnSpcReduction="20000"/>
          </a:bodyPr>
          <a:lstStyle/>
          <a:p>
            <a:r>
              <a:rPr lang="en-US" b="0" i="0" dirty="0">
                <a:effectLst/>
              </a:rPr>
              <a:t>The different COVID-19 policy responses are coded into 21 indicators, such as public places closures, travel restrictions, testing and vaccinations. </a:t>
            </a:r>
          </a:p>
          <a:p>
            <a:r>
              <a:rPr lang="en-US" b="0" i="0" dirty="0">
                <a:effectLst/>
              </a:rPr>
              <a:t>COVID-19 policy responses are into grouped five categories: C: containment and closure policies, E: economic policies, H: health system policies, V: vaccination policies, M: miscellaneous indicator. </a:t>
            </a:r>
          </a:p>
          <a:p>
            <a:r>
              <a:rPr lang="en-US" b="0" i="0" dirty="0">
                <a:effectLst/>
              </a:rPr>
              <a:t>There is a </a:t>
            </a:r>
            <a:r>
              <a:rPr lang="en-US" b="0" i="0" dirty="0" err="1">
                <a:effectLst/>
              </a:rPr>
              <a:t>strigency</a:t>
            </a:r>
            <a:r>
              <a:rPr lang="en-US" b="0" i="0" dirty="0">
                <a:effectLst/>
              </a:rPr>
              <a:t> index where a higher score indicates a stricter government response (i.e. 100 = strictest response) based on policy indices. However, the stringency index cannot say whether a government's policy has been implemented effectively.</a:t>
            </a:r>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2438950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6B13-9879-4583-A28F-6A2754994C50}"/>
              </a:ext>
            </a:extLst>
          </p:cNvPr>
          <p:cNvSpPr>
            <a:spLocks noGrp="1"/>
          </p:cNvSpPr>
          <p:nvPr>
            <p:ph type="title"/>
          </p:nvPr>
        </p:nvSpPr>
        <p:spPr/>
        <p:txBody>
          <a:bodyPr>
            <a:noAutofit/>
          </a:bodyPr>
          <a:lstStyle/>
          <a:p>
            <a:r>
              <a:rPr lang="en-US" sz="3600" b="1" dirty="0"/>
              <a:t>Exploratory Data Analysis (EDA):</a:t>
            </a:r>
            <a:br>
              <a:rPr lang="en-US" sz="3600" b="1" dirty="0"/>
            </a:br>
            <a:r>
              <a:rPr lang="en-US" sz="3600" b="1" dirty="0"/>
              <a:t>Heatmap </a:t>
            </a:r>
          </a:p>
        </p:txBody>
      </p:sp>
      <p:sp>
        <p:nvSpPr>
          <p:cNvPr id="3" name="Content Placeholder 2">
            <a:extLst>
              <a:ext uri="{FF2B5EF4-FFF2-40B4-BE49-F238E27FC236}">
                <a16:creationId xmlns:a16="http://schemas.microsoft.com/office/drawing/2014/main" id="{EFEDD7B9-41DB-4184-B9E6-64089EA1AA14}"/>
              </a:ext>
            </a:extLst>
          </p:cNvPr>
          <p:cNvSpPr>
            <a:spLocks noGrp="1"/>
          </p:cNvSpPr>
          <p:nvPr>
            <p:ph idx="1"/>
          </p:nvPr>
        </p:nvSpPr>
        <p:spPr>
          <a:xfrm>
            <a:off x="457200" y="1516749"/>
            <a:ext cx="8318500" cy="4196459"/>
          </a:xfrm>
        </p:spPr>
        <p:txBody>
          <a:bodyPr/>
          <a:lstStyle/>
          <a:p>
            <a:pPr marL="0" indent="0">
              <a:buNone/>
            </a:pPr>
            <a:r>
              <a:rPr lang="en-US" dirty="0"/>
              <a:t>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CBCD3FAD-D3D5-4912-82F9-069D2AC41331}"/>
              </a:ext>
            </a:extLst>
          </p:cNvPr>
          <p:cNvPicPr>
            <a:picLocks noChangeAspect="1"/>
          </p:cNvPicPr>
          <p:nvPr/>
        </p:nvPicPr>
        <p:blipFill>
          <a:blip r:embed="rId3"/>
          <a:stretch>
            <a:fillRect/>
          </a:stretch>
        </p:blipFill>
        <p:spPr>
          <a:xfrm>
            <a:off x="1496782" y="1921916"/>
            <a:ext cx="5621773" cy="4138171"/>
          </a:xfrm>
          <a:prstGeom prst="rect">
            <a:avLst/>
          </a:prstGeom>
        </p:spPr>
      </p:pic>
    </p:spTree>
    <p:extLst>
      <p:ext uri="{BB962C8B-B14F-4D97-AF65-F5344CB8AC3E}">
        <p14:creationId xmlns:p14="http://schemas.microsoft.com/office/powerpoint/2010/main" val="592994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76133-A315-4EDE-BCF9-B69038049367}"/>
              </a:ext>
            </a:extLst>
          </p:cNvPr>
          <p:cNvSpPr>
            <a:spLocks noGrp="1"/>
          </p:cNvSpPr>
          <p:nvPr>
            <p:ph type="title"/>
          </p:nvPr>
        </p:nvSpPr>
        <p:spPr>
          <a:xfrm>
            <a:off x="457200" y="601971"/>
            <a:ext cx="7919884" cy="1143000"/>
          </a:xfrm>
        </p:spPr>
        <p:txBody>
          <a:bodyPr>
            <a:normAutofit/>
          </a:bodyPr>
          <a:lstStyle/>
          <a:p>
            <a:r>
              <a:rPr lang="en-US" sz="3200" b="1" dirty="0"/>
              <a:t>Trends of top 10 countries by COVID-19 Cases</a:t>
            </a:r>
          </a:p>
        </p:txBody>
      </p:sp>
      <p:sp>
        <p:nvSpPr>
          <p:cNvPr id="4" name="Content Placeholder 3">
            <a:extLst>
              <a:ext uri="{FF2B5EF4-FFF2-40B4-BE49-F238E27FC236}">
                <a16:creationId xmlns:a16="http://schemas.microsoft.com/office/drawing/2014/main" id="{1074F65D-4E2A-4600-9FAC-4CA4B8413724}"/>
              </a:ext>
            </a:extLst>
          </p:cNvPr>
          <p:cNvSpPr>
            <a:spLocks noGrp="1"/>
          </p:cNvSpPr>
          <p:nvPr>
            <p:ph idx="1"/>
          </p:nvPr>
        </p:nvSpPr>
        <p:spPr>
          <a:xfrm>
            <a:off x="457200" y="1585576"/>
            <a:ext cx="8229600" cy="3588398"/>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9" name="TextBox 8">
            <a:extLst>
              <a:ext uri="{FF2B5EF4-FFF2-40B4-BE49-F238E27FC236}">
                <a16:creationId xmlns:a16="http://schemas.microsoft.com/office/drawing/2014/main" id="{B4ACA69C-C7B0-4D7F-A0D4-B22A3B0E646B}"/>
              </a:ext>
            </a:extLst>
          </p:cNvPr>
          <p:cNvSpPr txBox="1"/>
          <p:nvPr/>
        </p:nvSpPr>
        <p:spPr>
          <a:xfrm>
            <a:off x="722671" y="5617910"/>
            <a:ext cx="8154910" cy="646331"/>
          </a:xfrm>
          <a:prstGeom prst="rect">
            <a:avLst/>
          </a:prstGeom>
          <a:noFill/>
        </p:spPr>
        <p:txBody>
          <a:bodyPr wrap="square">
            <a:spAutoFit/>
          </a:bodyPr>
          <a:lstStyle/>
          <a:p>
            <a:r>
              <a:rPr lang="en-US" dirty="0"/>
              <a:t>The chart indicates the trends of the top countries with high infection rates. US has the highest number of cases, followed by India, then Brazil and so on.</a:t>
            </a:r>
          </a:p>
        </p:txBody>
      </p:sp>
      <p:pic>
        <p:nvPicPr>
          <p:cNvPr id="8" name="Picture 7">
            <a:extLst>
              <a:ext uri="{FF2B5EF4-FFF2-40B4-BE49-F238E27FC236}">
                <a16:creationId xmlns:a16="http://schemas.microsoft.com/office/drawing/2014/main" id="{B10B5644-40AE-45B5-8C35-6B017D574207}"/>
              </a:ext>
            </a:extLst>
          </p:cNvPr>
          <p:cNvPicPr>
            <a:picLocks noChangeAspect="1"/>
          </p:cNvPicPr>
          <p:nvPr/>
        </p:nvPicPr>
        <p:blipFill>
          <a:blip r:embed="rId2"/>
          <a:stretch>
            <a:fillRect/>
          </a:stretch>
        </p:blipFill>
        <p:spPr>
          <a:xfrm>
            <a:off x="266419" y="1843147"/>
            <a:ext cx="8110665" cy="3859819"/>
          </a:xfrm>
          <a:prstGeom prst="rect">
            <a:avLst/>
          </a:prstGeom>
        </p:spPr>
      </p:pic>
    </p:spTree>
    <p:extLst>
      <p:ext uri="{BB962C8B-B14F-4D97-AF65-F5344CB8AC3E}">
        <p14:creationId xmlns:p14="http://schemas.microsoft.com/office/powerpoint/2010/main" val="2349200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EE94-049E-4612-A4C6-8768A1437DBA}"/>
              </a:ext>
            </a:extLst>
          </p:cNvPr>
          <p:cNvSpPr>
            <a:spLocks noGrp="1"/>
          </p:cNvSpPr>
          <p:nvPr>
            <p:ph type="title"/>
          </p:nvPr>
        </p:nvSpPr>
        <p:spPr>
          <a:xfrm>
            <a:off x="113071" y="601971"/>
            <a:ext cx="8917858" cy="1143000"/>
          </a:xfrm>
        </p:spPr>
        <p:txBody>
          <a:bodyPr>
            <a:normAutofit fontScale="90000"/>
          </a:bodyPr>
          <a:lstStyle/>
          <a:p>
            <a:br>
              <a:rPr lang="en-US" sz="3600" b="1" i="0" dirty="0">
                <a:solidFill>
                  <a:srgbClr val="24292F"/>
                </a:solidFill>
                <a:effectLst/>
                <a:latin typeface="-apple-system"/>
              </a:rPr>
            </a:br>
            <a:r>
              <a:rPr lang="en-US" sz="3600" b="1" i="0" dirty="0">
                <a:solidFill>
                  <a:srgbClr val="24292F"/>
                </a:solidFill>
                <a:effectLst/>
                <a:latin typeface="-apple-system"/>
              </a:rPr>
              <a:t>Trends of top 10 countries with high confirmed cases and their given stringency index</a:t>
            </a:r>
            <a:br>
              <a:rPr lang="en-US" b="1" i="0" dirty="0">
                <a:solidFill>
                  <a:srgbClr val="24292F"/>
                </a:solidFill>
                <a:effectLst/>
                <a:latin typeface="-apple-system"/>
              </a:rPr>
            </a:br>
            <a:endParaRPr lang="en-US" b="1" dirty="0"/>
          </a:p>
        </p:txBody>
      </p:sp>
      <p:sp>
        <p:nvSpPr>
          <p:cNvPr id="7" name="TextBox 6">
            <a:extLst>
              <a:ext uri="{FF2B5EF4-FFF2-40B4-BE49-F238E27FC236}">
                <a16:creationId xmlns:a16="http://schemas.microsoft.com/office/drawing/2014/main" id="{CE3F0FC4-BE01-4B8E-AC30-FE15384DC7C5}"/>
              </a:ext>
            </a:extLst>
          </p:cNvPr>
          <p:cNvSpPr txBox="1"/>
          <p:nvPr/>
        </p:nvSpPr>
        <p:spPr>
          <a:xfrm>
            <a:off x="378330" y="5511050"/>
            <a:ext cx="8399532"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B1F3E"/>
                </a:solidFill>
                <a:effectLst/>
              </a:rPr>
              <a:t>A higher position in stringency index does not necessarily mean that a country's response is better in fighting with COVID than others lower on the stringency index.</a:t>
            </a:r>
          </a:p>
          <a:p>
            <a:pPr marL="285750" indent="-285750">
              <a:buFont typeface="Arial" panose="020B0604020202020204" pitchFamily="34" charset="0"/>
              <a:buChar char="•"/>
            </a:pPr>
            <a:r>
              <a:rPr lang="en-US" b="0" i="0" dirty="0">
                <a:solidFill>
                  <a:srgbClr val="24292F"/>
                </a:solidFill>
                <a:effectLst/>
                <a:latin typeface="-apple-system"/>
              </a:rPr>
              <a:t>Some of policy responses contributed in minimizing the number of coronavirus disease infection rates, especially in the early phase of the pandemic.</a:t>
            </a:r>
          </a:p>
          <a:p>
            <a:r>
              <a:rPr lang="en-US" b="0" i="0" dirty="0">
                <a:solidFill>
                  <a:srgbClr val="0B1F3E"/>
                </a:solidFill>
                <a:effectLst/>
              </a:rPr>
              <a:t> </a:t>
            </a:r>
            <a:endParaRPr lang="en-US" dirty="0"/>
          </a:p>
        </p:txBody>
      </p:sp>
      <p:pic>
        <p:nvPicPr>
          <p:cNvPr id="4" name="Picture 3">
            <a:extLst>
              <a:ext uri="{FF2B5EF4-FFF2-40B4-BE49-F238E27FC236}">
                <a16:creationId xmlns:a16="http://schemas.microsoft.com/office/drawing/2014/main" id="{23A178E0-B598-4FCA-BF0E-0B15822B7224}"/>
              </a:ext>
            </a:extLst>
          </p:cNvPr>
          <p:cNvPicPr>
            <a:picLocks noChangeAspect="1"/>
          </p:cNvPicPr>
          <p:nvPr/>
        </p:nvPicPr>
        <p:blipFill>
          <a:blip r:embed="rId3"/>
          <a:stretch>
            <a:fillRect/>
          </a:stretch>
        </p:blipFill>
        <p:spPr>
          <a:xfrm>
            <a:off x="366138" y="1879737"/>
            <a:ext cx="8278761" cy="3636949"/>
          </a:xfrm>
          <a:prstGeom prst="rect">
            <a:avLst/>
          </a:prstGeom>
        </p:spPr>
      </p:pic>
    </p:spTree>
    <p:extLst>
      <p:ext uri="{BB962C8B-B14F-4D97-AF65-F5344CB8AC3E}">
        <p14:creationId xmlns:p14="http://schemas.microsoft.com/office/powerpoint/2010/main" val="1369736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4253</TotalTime>
  <Words>1277</Words>
  <Application>Microsoft Office PowerPoint</Application>
  <PresentationFormat>On-screen Show (4:3)</PresentationFormat>
  <Paragraphs>98</Paragraphs>
  <Slides>21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-apple-system</vt:lpstr>
      <vt:lpstr>Arial</vt:lpstr>
      <vt:lpstr>Calibri</vt:lpstr>
      <vt:lpstr>Office Theme</vt:lpstr>
      <vt:lpstr>Effectiveness of the policy responses to COVID-19</vt:lpstr>
      <vt:lpstr>Motivation &amp; Introduction</vt:lpstr>
      <vt:lpstr>Personal of Interests</vt:lpstr>
      <vt:lpstr>Research questions or Hypotheses</vt:lpstr>
      <vt:lpstr>Data sources </vt:lpstr>
      <vt:lpstr>Data </vt:lpstr>
      <vt:lpstr>Exploratory Data Analysis (EDA): Heatmap </vt:lpstr>
      <vt:lpstr>Trends of top 10 countries by COVID-19 Cases</vt:lpstr>
      <vt:lpstr> Trends of top 10 countries with high confirmed cases and their given stringency index </vt:lpstr>
      <vt:lpstr>Table of top 10 countries by COVID-19 Cases and their highest Stringency Index so far.</vt:lpstr>
      <vt:lpstr>Machine Learning Model: Target vs. Predictors variables</vt:lpstr>
      <vt:lpstr>Ordinary Least-Squares (OLS) Model</vt:lpstr>
      <vt:lpstr>OLS Model Results </vt:lpstr>
      <vt:lpstr>OLS Model - Evaluate Residuals</vt:lpstr>
      <vt:lpstr>Linear Regression Model</vt:lpstr>
      <vt:lpstr>Linear Regression Model Pipeline</vt:lpstr>
      <vt:lpstr> Ridge Regression for model regularization </vt:lpstr>
      <vt:lpstr>Conclusions</vt:lpstr>
      <vt:lpstr>PowerPoint Presentation</vt:lpstr>
      <vt:lpstr>PowerPoint Presentation</vt:lpstr>
      <vt:lpstr>References</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Hugues Nelson Iradukunda</cp:lastModifiedBy>
  <cp:revision>28</cp:revision>
  <dcterms:created xsi:type="dcterms:W3CDTF">2019-12-12T13:31:42Z</dcterms:created>
  <dcterms:modified xsi:type="dcterms:W3CDTF">2022-04-25T03:14:15Z</dcterms:modified>
</cp:coreProperties>
</file>