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7" r:id="rId4"/>
    <p:sldId id="259" r:id="rId5"/>
    <p:sldId id="258" r:id="rId6"/>
    <p:sldId id="281" r:id="rId7"/>
    <p:sldId id="272" r:id="rId8"/>
    <p:sldId id="266" r:id="rId9"/>
    <p:sldId id="270" r:id="rId10"/>
    <p:sldId id="262" r:id="rId11"/>
    <p:sldId id="282" r:id="rId12"/>
    <p:sldId id="273" r:id="rId13"/>
    <p:sldId id="274" r:id="rId14"/>
    <p:sldId id="275" r:id="rId15"/>
    <p:sldId id="263" r:id="rId16"/>
    <p:sldId id="276" r:id="rId17"/>
    <p:sldId id="277" r:id="rId18"/>
    <p:sldId id="283" r:id="rId19"/>
    <p:sldId id="284" r:id="rId20"/>
    <p:sldId id="278" r:id="rId21"/>
    <p:sldId id="264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75425" autoAdjust="0"/>
  </p:normalViewPr>
  <p:slideViewPr>
    <p:cSldViewPr snapToGrid="0" snapToObjects="1"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F05C-E41D-4E24-AF09-F1F054CA020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CBE71-D2A1-4FC7-BB5F-DD43A33A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6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CBE71-D2A1-4FC7-BB5F-DD43A33A01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8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CBE71-D2A1-4FC7-BB5F-DD43A33A01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CBE71-D2A1-4FC7-BB5F-DD43A33A01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98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Obviously, the stringency index is correlated with the government policy responses used in this dataset, such as public events cancelation, school closing, and other restriction measures.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CBE71-D2A1-4FC7-BB5F-DD43A33A01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1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CBE71-D2A1-4FC7-BB5F-DD43A33A01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48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CBE71-D2A1-4FC7-BB5F-DD43A33A01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40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CBE71-D2A1-4FC7-BB5F-DD43A33A01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0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4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3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9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3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1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5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6117"/>
            <a:ext cx="3008313" cy="1081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86118"/>
            <a:ext cx="5111750" cy="54479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8168"/>
            <a:ext cx="3008313" cy="4366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9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29704"/>
            <a:ext cx="8229600" cy="419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D96B-75CA-1841-90D5-B18FC898F678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72563" y="6356350"/>
            <a:ext cx="1094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9" name="Picture 8" descr="corner-element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56155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35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sg.ox.ac.uk/research/research-projects/covid-19-government-response-track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acktpub.com/product/python-machine-learning-third-edition/9781789955750" TargetMode="External"/><Relationship Id="rId4" Type="http://schemas.openxmlformats.org/officeDocument/2006/relationships/hyperlink" Target="https://github.com/OxCGRT/covid-policy-tracker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SEGISandData/COVID-19" TargetMode="External"/><Relationship Id="rId2" Type="http://schemas.openxmlformats.org/officeDocument/2006/relationships/hyperlink" Target="https://github.com/OxCGRT/covid-policy%20track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090059"/>
            <a:ext cx="8420100" cy="1674846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dirty="0"/>
              <a:t>Analysis of the COVID-19 policy responses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2"/>
          </p:nvPr>
        </p:nvSpPr>
        <p:spPr>
          <a:xfrm>
            <a:off x="4851400" y="4658579"/>
            <a:ext cx="3619500" cy="1451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Hugues Nelson Iradukunda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DATA 606 Capstone Project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Prof.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Chaojie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(Jay) Wang</a:t>
            </a:r>
          </a:p>
        </p:txBody>
      </p:sp>
    </p:spTree>
    <p:extLst>
      <p:ext uri="{BB962C8B-B14F-4D97-AF65-F5344CB8AC3E}">
        <p14:creationId xmlns:p14="http://schemas.microsoft.com/office/powerpoint/2010/main" val="302691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5484-5659-4B41-A2D1-6093ED77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5" y="601971"/>
            <a:ext cx="8854751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Target vs. Predictors for Regression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3B22-25C6-499E-A7E7-56B732E46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9704"/>
            <a:ext cx="8490856" cy="3659333"/>
          </a:xfrm>
        </p:spPr>
        <p:txBody>
          <a:bodyPr>
            <a:normAutofit/>
          </a:bodyPr>
          <a:lstStyle/>
          <a:p>
            <a:r>
              <a:rPr lang="en-US" sz="2400" dirty="0"/>
              <a:t>T</a:t>
            </a:r>
            <a:r>
              <a:rPr lang="en-US" sz="2400" b="0" i="0" dirty="0">
                <a:effectLst/>
              </a:rPr>
              <a:t>arget: </a:t>
            </a:r>
            <a:r>
              <a:rPr lang="en-US" sz="2400" b="0" i="0" dirty="0" err="1">
                <a:effectLst/>
              </a:rPr>
              <a:t>ConfirmedCases</a:t>
            </a:r>
            <a:r>
              <a:rPr lang="en-US" sz="2400" b="0" i="0" dirty="0">
                <a:effectLst/>
              </a:rPr>
              <a:t>. </a:t>
            </a:r>
          </a:p>
          <a:p>
            <a:r>
              <a:rPr lang="en-US" sz="2400" dirty="0"/>
              <a:t>Predictors variables: all</a:t>
            </a:r>
            <a:r>
              <a:rPr lang="en-US" sz="2400" b="0" i="0" dirty="0">
                <a:effectLst/>
              </a:rPr>
              <a:t> remaining attributes, except string objects type representing countries names and codes which are excluded from the set. </a:t>
            </a:r>
          </a:p>
          <a:p>
            <a:pPr marL="400050" lvl="1" indent="0">
              <a:buNone/>
            </a:pPr>
            <a:r>
              <a:rPr lang="en-US" sz="2400" dirty="0"/>
              <a:t>Date is also dropped from our model training set.</a:t>
            </a:r>
          </a:p>
          <a:p>
            <a:pPr marL="400050" lvl="1" indent="0">
              <a:buNone/>
            </a:pPr>
            <a:r>
              <a:rPr lang="en-US" sz="2400" b="0" i="0" dirty="0" err="1">
                <a:effectLst/>
              </a:rPr>
              <a:t>ConfirmedDeaths</a:t>
            </a:r>
            <a:r>
              <a:rPr lang="en-US" sz="2400" b="0" i="0" dirty="0">
                <a:effectLst/>
              </a:rPr>
              <a:t> is </a:t>
            </a:r>
            <a:r>
              <a:rPr lang="en-US" sz="2400" dirty="0"/>
              <a:t>correlated to </a:t>
            </a:r>
            <a:r>
              <a:rPr lang="en-US" sz="2400" b="0" i="0" dirty="0" err="1">
                <a:effectLst/>
              </a:rPr>
              <a:t>ConfirmedCases</a:t>
            </a:r>
            <a:r>
              <a:rPr lang="en-US" sz="2400" b="0" i="0" dirty="0">
                <a:effectLst/>
              </a:rPr>
              <a:t>, so it is not necessary for our model since we are looking to study the COVID-19 policy responses.</a:t>
            </a:r>
          </a:p>
        </p:txBody>
      </p:sp>
    </p:spTree>
    <p:extLst>
      <p:ext uri="{BB962C8B-B14F-4D97-AF65-F5344CB8AC3E}">
        <p14:creationId xmlns:p14="http://schemas.microsoft.com/office/powerpoint/2010/main" val="266075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065A-F33A-4F37-7350-C117C5A0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971"/>
            <a:ext cx="9144000" cy="1143000"/>
          </a:xfrm>
        </p:spPr>
        <p:txBody>
          <a:bodyPr anchor="ctr">
            <a:normAutofit fontScale="90000"/>
          </a:bodyPr>
          <a:lstStyle/>
          <a:p>
            <a:r>
              <a:rPr lang="en-US" sz="4100" b="1" dirty="0"/>
              <a:t>Ordinary Least-Squares (OLS) Model Results</a:t>
            </a:r>
            <a:endParaRPr lang="en-US" sz="4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FB1595-D48F-D6A3-1A58-059CE4E98A9D}"/>
              </a:ext>
            </a:extLst>
          </p:cNvPr>
          <p:cNvSpPr txBox="1"/>
          <p:nvPr/>
        </p:nvSpPr>
        <p:spPr>
          <a:xfrm>
            <a:off x="391886" y="4789864"/>
            <a:ext cx="7651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OLS Regression Model has 𝑅² </a:t>
            </a:r>
            <a:r>
              <a:rPr lang="en-US" dirty="0"/>
              <a:t>=</a:t>
            </a:r>
            <a:r>
              <a:rPr lang="en-US" b="0" i="0" dirty="0">
                <a:effectLst/>
              </a:rPr>
              <a:t> 0.136 , so our model is capturing </a:t>
            </a:r>
            <a:r>
              <a:rPr lang="en-US" dirty="0"/>
              <a:t>around</a:t>
            </a:r>
            <a:r>
              <a:rPr lang="en-US" b="0" i="0" dirty="0">
                <a:effectLst/>
              </a:rPr>
              <a:t> 14% of the variance in </a:t>
            </a:r>
            <a:r>
              <a:rPr lang="en-US" b="0" i="0" dirty="0" err="1">
                <a:effectLst/>
              </a:rPr>
              <a:t>ConfirmedCases</a:t>
            </a:r>
            <a:r>
              <a:rPr lang="en-US" b="0" i="0" dirty="0">
                <a:effectLst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146E1-C8AE-A621-ED1A-55B8D2365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009137"/>
            <a:ext cx="8324524" cy="25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9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5484-5659-4B41-A2D1-6093ED77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844274"/>
          </a:xfrm>
        </p:spPr>
        <p:txBody>
          <a:bodyPr>
            <a:normAutofit/>
          </a:bodyPr>
          <a:lstStyle/>
          <a:p>
            <a:r>
              <a:rPr lang="en-US" sz="3200" b="1" dirty="0"/>
              <a:t>OLS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3B22-25C6-499E-A7E7-56B732E46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3568"/>
            <a:ext cx="8472488" cy="4196459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600" b="0" i="0" dirty="0">
                <a:effectLst/>
              </a:rPr>
              <a:t>According to the OLS Model results: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Most of the</a:t>
            </a:r>
            <a:r>
              <a:rPr lang="en-US" sz="1600" b="0" i="0" dirty="0">
                <a:effectLst/>
              </a:rPr>
              <a:t> attributes in this dataset are statistically significant except:</a:t>
            </a:r>
          </a:p>
          <a:p>
            <a:pPr marL="457200" lvl="1" indent="0">
              <a:buNone/>
            </a:pPr>
            <a:r>
              <a:rPr lang="en-US" sz="1600" dirty="0"/>
              <a:t>C6_Flag, E4_International support, H5_Investment in vaccines, M1_Wildcard, V2D_Medically/ clinically vulnerable (Non-elderly),</a:t>
            </a:r>
            <a:r>
              <a:rPr lang="en-US" sz="1600" dirty="0" err="1"/>
              <a:t>StringencyIndexForDisplay</a:t>
            </a:r>
            <a:r>
              <a:rPr lang="en-US" sz="1600" dirty="0"/>
              <a:t>, </a:t>
            </a:r>
            <a:r>
              <a:rPr lang="en-US" sz="1600" dirty="0" err="1"/>
              <a:t>StringencyLegacyIndex</a:t>
            </a:r>
            <a:r>
              <a:rPr lang="en-US" sz="1600" dirty="0"/>
              <a:t>, V2B_Vaccine age eligibility/availability age floor (general population summary)_30-34 </a:t>
            </a:r>
            <a:r>
              <a:rPr lang="en-US" sz="1600" dirty="0" err="1"/>
              <a:t>yrs</a:t>
            </a:r>
            <a:r>
              <a:rPr lang="en-US" sz="1600" dirty="0"/>
              <a:t>, V2B_Vaccine age eligibility/availability age floor (general population summary)_50-54 </a:t>
            </a:r>
            <a:r>
              <a:rPr lang="en-US" sz="1600" dirty="0" err="1"/>
              <a:t>yrs</a:t>
            </a:r>
            <a:r>
              <a:rPr lang="en-US" sz="1600" dirty="0"/>
              <a:t>, V2B_Vaccine age eligibility/availability age floor (general population summary)_65-69 </a:t>
            </a:r>
            <a:r>
              <a:rPr lang="en-US" sz="1600" dirty="0" err="1"/>
              <a:t>yrs</a:t>
            </a:r>
            <a:r>
              <a:rPr lang="en-US" sz="1600" dirty="0"/>
              <a:t>, V2B_Vaccine age eligibility/availability age floor (general population summary)_70-74 </a:t>
            </a:r>
            <a:r>
              <a:rPr lang="en-US" sz="1600" dirty="0" err="1"/>
              <a:t>yrs</a:t>
            </a:r>
            <a:r>
              <a:rPr lang="en-US" sz="1600" dirty="0"/>
              <a:t>, V2C_Vaccine age eligibility/availability age floor (at risk summary)_30-34 </a:t>
            </a:r>
            <a:r>
              <a:rPr lang="en-US" sz="1600" dirty="0" err="1"/>
              <a:t>yrs</a:t>
            </a:r>
            <a:r>
              <a:rPr lang="en-US" sz="1600" dirty="0"/>
              <a:t>, V2C_Vaccine age eligibility/availability age floor (at risk summary)_50-54 </a:t>
            </a:r>
            <a:r>
              <a:rPr lang="en-US" sz="1600" dirty="0" err="1"/>
              <a:t>yrs</a:t>
            </a:r>
            <a:r>
              <a:rPr lang="en-US" sz="1600" dirty="0"/>
              <a:t>, V2C_Vaccine age eligibility/availability age floor (at risk summary)_60-64 </a:t>
            </a:r>
            <a:r>
              <a:rPr lang="en-US" sz="1600" dirty="0" err="1"/>
              <a:t>yrs</a:t>
            </a:r>
            <a:r>
              <a:rPr lang="en-US" sz="1600" dirty="0"/>
              <a:t>, V2C_Vaccine age eligibility/availability age floor (at risk summary)_70-74 </a:t>
            </a:r>
            <a:r>
              <a:rPr lang="en-US" sz="1600" dirty="0" err="1"/>
              <a:t>yrs</a:t>
            </a:r>
            <a:r>
              <a:rPr lang="en-US" sz="1600" dirty="0"/>
              <a:t>, V2C_Vaccine age eligibility/availability age floor (at risk summary)_75-79 </a:t>
            </a:r>
            <a:r>
              <a:rPr lang="en-US" sz="1600" dirty="0" err="1"/>
              <a:t>yrs</a:t>
            </a:r>
            <a:r>
              <a:rPr lang="en-US" sz="1600" dirty="0"/>
              <a:t>, V2C_Vaccine age eligibility/availability age floor (at risk summary)_80+ </a:t>
            </a:r>
            <a:r>
              <a:rPr lang="en-US" sz="1600" dirty="0" err="1"/>
              <a:t>yrs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Based on their</a:t>
            </a:r>
            <a:r>
              <a:rPr lang="en-US" sz="1600" b="0" i="0" dirty="0">
                <a:effectLst/>
              </a:rPr>
              <a:t> significance level (P-value) greater than 0.05.</a:t>
            </a:r>
          </a:p>
        </p:txBody>
      </p:sp>
    </p:spTree>
    <p:extLst>
      <p:ext uri="{BB962C8B-B14F-4D97-AF65-F5344CB8AC3E}">
        <p14:creationId xmlns:p14="http://schemas.microsoft.com/office/powerpoint/2010/main" val="240848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5484-5659-4B41-A2D1-6093ED77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OLS Model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3B22-25C6-499E-A7E7-56B732E46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782440"/>
            <a:ext cx="8515350" cy="407639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b="0" i="0" dirty="0">
                <a:effectLst/>
              </a:rPr>
              <a:t>he strongest drivers of the </a:t>
            </a:r>
            <a:r>
              <a:rPr lang="en-US" b="0" i="0" dirty="0" err="1">
                <a:effectLst/>
              </a:rPr>
              <a:t>ConfirmedCases</a:t>
            </a:r>
            <a:r>
              <a:rPr lang="en-US" b="0" i="0" dirty="0">
                <a:effectLst/>
              </a:rPr>
              <a:t> predictions are</a:t>
            </a:r>
            <a:r>
              <a:rPr lang="en-US" dirty="0"/>
              <a:t>: </a:t>
            </a:r>
          </a:p>
          <a:p>
            <a:pPr lvl="1">
              <a:buFontTx/>
              <a:buChar char="-"/>
            </a:pPr>
            <a:r>
              <a:rPr lang="en-US" b="0" i="0" dirty="0">
                <a:effectLst/>
              </a:rPr>
              <a:t>H2_Testing policy, </a:t>
            </a:r>
          </a:p>
          <a:p>
            <a:pPr lvl="1">
              <a:buFontTx/>
              <a:buChar char="-"/>
            </a:pPr>
            <a:r>
              <a:rPr lang="en-US" b="0" i="0" dirty="0">
                <a:effectLst/>
              </a:rPr>
              <a:t>V4_Mandatory Vaccination (summary), </a:t>
            </a:r>
          </a:p>
          <a:p>
            <a:pPr lvl="1">
              <a:buFontTx/>
              <a:buChar char="-"/>
            </a:pPr>
            <a:r>
              <a:rPr lang="en-US" dirty="0"/>
              <a:t>H8_Protection of elderly people</a:t>
            </a:r>
            <a:endParaRPr lang="en-US" b="0" i="0" dirty="0">
              <a:effectLst/>
            </a:endParaRPr>
          </a:p>
          <a:p>
            <a:pPr marL="0" indent="0" algn="l">
              <a:buNone/>
            </a:pPr>
            <a:r>
              <a:rPr lang="en-US" dirty="0"/>
              <a:t>because of</a:t>
            </a:r>
            <a:r>
              <a:rPr lang="en-US" b="0" i="0" dirty="0">
                <a:effectLst/>
              </a:rPr>
              <a:t> their high t-statistics.</a:t>
            </a:r>
          </a:p>
          <a:p>
            <a:pPr marL="0" indent="0">
              <a:buNone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64610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3E9B-B90E-4D14-B585-12D61182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OLS Model – Residuals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A322A-A059-4E97-9221-8D743A9B27B7}"/>
              </a:ext>
            </a:extLst>
          </p:cNvPr>
          <p:cNvSpPr txBox="1"/>
          <p:nvPr/>
        </p:nvSpPr>
        <p:spPr>
          <a:xfrm>
            <a:off x="639097" y="5499487"/>
            <a:ext cx="80477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residuals has a near-normal distribution. 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Therefore, there is no concerns with the residuals with this OLS Regression Model.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FD2654-D8D3-FFC8-F4F4-62157C03C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890" y="1908007"/>
            <a:ext cx="5258951" cy="35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1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E352-41F2-48C4-9AAA-1D7F8F65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Regression Model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5A05-371D-4B4C-98E5-58691DD33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29704"/>
            <a:ext cx="8313175" cy="419645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</a:rPr>
              <a:t>The 80% of data is used for training and the rest 20% for testing.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</a:rPr>
              <a:t>Data preprocessing: </a:t>
            </a:r>
          </a:p>
          <a:p>
            <a:pPr algn="l">
              <a:buFontTx/>
              <a:buChar char="-"/>
            </a:pPr>
            <a:r>
              <a:rPr lang="en-US" b="0" i="0" dirty="0">
                <a:solidFill>
                  <a:srgbClr val="24292F"/>
                </a:solidFill>
                <a:effectLst/>
              </a:rPr>
              <a:t>Standardization of numerical values,</a:t>
            </a:r>
          </a:p>
          <a:p>
            <a:pPr algn="l">
              <a:buFontTx/>
              <a:buChar char="-"/>
            </a:pPr>
            <a:r>
              <a:rPr lang="en-US" dirty="0">
                <a:solidFill>
                  <a:srgbClr val="24292F"/>
                </a:solidFill>
              </a:rPr>
              <a:t>T</a:t>
            </a:r>
            <a:r>
              <a:rPr lang="en-US" b="0" i="0" dirty="0">
                <a:solidFill>
                  <a:srgbClr val="24292F"/>
                </a:solidFill>
                <a:effectLst/>
              </a:rPr>
              <a:t>ransformation of categorical variables into dummy variables.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5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E352-41F2-48C4-9AAA-1D7F8F65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sz="4100" b="1"/>
              <a:t>Linear Regression Model Evaluation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26C49-0327-91D0-85DD-316E977CC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0"/>
            <a:ext cx="4373880" cy="18288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5A05-371D-4B4C-98E5-58691DD33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𝑅² scores for both training and testing sets are </a:t>
            </a:r>
            <a:r>
              <a:rPr lang="en-US" dirty="0"/>
              <a:t>near</a:t>
            </a:r>
            <a:r>
              <a:rPr lang="en-US" b="0" i="0" dirty="0">
                <a:effectLst/>
              </a:rPr>
              <a:t> 14%.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No indication of model overfitting.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97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6C8E-CB93-4AF2-8B61-A3B1E0AE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400" b="1" kern="1200" dirty="0">
                <a:latin typeface="+mj-lt"/>
                <a:ea typeface="+mj-ea"/>
                <a:cs typeface="+mj-cs"/>
              </a:rPr>
            </a:br>
            <a:r>
              <a:rPr lang="en-US" sz="2400" b="1" i="0" kern="1200">
                <a:effectLst/>
                <a:latin typeface="+mj-lt"/>
                <a:ea typeface="+mj-ea"/>
                <a:cs typeface="+mj-cs"/>
              </a:rPr>
              <a:t>Ridge Regression for model regularization</a:t>
            </a:r>
            <a:br>
              <a:rPr lang="en-US" sz="2400" b="1" i="0" kern="1200" dirty="0">
                <a:effectLst/>
                <a:latin typeface="+mj-lt"/>
                <a:ea typeface="+mj-ea"/>
                <a:cs typeface="+mj-cs"/>
              </a:rPr>
            </a:br>
            <a:endParaRPr lang="en-US" sz="2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42A9DFF6-2B0F-E131-120F-44E35EC76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00200"/>
            <a:ext cx="4593019" cy="330416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960A01-CCAE-4BDE-9A16-09D10636EE3A}"/>
              </a:ext>
            </a:extLst>
          </p:cNvPr>
          <p:cNvSpPr txBox="1"/>
          <p:nvPr/>
        </p:nvSpPr>
        <p:spPr>
          <a:xfrm>
            <a:off x="4648200" y="1600200"/>
            <a:ext cx="4038600" cy="3304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400" dirty="0"/>
              <a:t>The ridge regression term: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/>
            </a:pPr>
            <a:r>
              <a:rPr lang="en-US" sz="1600" dirty="0"/>
              <a:t>alpha = [0.001, 0.01, 0.1, 1, 10, 100, 1000]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400" b="0" i="0" dirty="0">
                <a:effectLst/>
              </a:rPr>
              <a:t>𝑅² is still around 14% for both training and testing data sets.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400" b="0" i="0" dirty="0">
                <a:effectLst/>
              </a:rPr>
              <a:t>Therefore, Ridge regression does not seem to change the model for the better fitting.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6637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D79E-59BA-8DA0-3D94-976B046D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XGBoost</a:t>
            </a:r>
            <a:r>
              <a:rPr lang="en-US" b="1" dirty="0"/>
              <a:t> for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0979-5426-D056-82C6-5A033B12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is a gradient boosting algorithm. It provides parallel boosting trees algorithm that can solve Machine Learning tasks. </a:t>
            </a:r>
          </a:p>
          <a:p>
            <a:r>
              <a:rPr lang="en-US" dirty="0"/>
              <a:t>This </a:t>
            </a:r>
            <a:r>
              <a:rPr lang="en-US" dirty="0" err="1"/>
              <a:t>XGBRegressor</a:t>
            </a:r>
            <a:r>
              <a:rPr lang="en-US" dirty="0"/>
              <a:t> model is using 100 boosting trees (</a:t>
            </a:r>
            <a:r>
              <a:rPr lang="en-US" dirty="0" err="1"/>
              <a:t>n_estimators</a:t>
            </a:r>
            <a:r>
              <a:rPr lang="en-US" dirty="0"/>
              <a:t>=100).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50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B102-74E5-C497-1C54-5D1A3F95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dirty="0"/>
              <a:t>Top Features of Importance with </a:t>
            </a:r>
            <a:r>
              <a:rPr lang="en-US" sz="3700" b="1" dirty="0" err="1"/>
              <a:t>XGBRegressor</a:t>
            </a:r>
            <a:r>
              <a:rPr lang="en-US" sz="3700" b="1" dirty="0"/>
              <a:t> Model</a:t>
            </a:r>
          </a:p>
        </p:txBody>
      </p:sp>
      <p:pic>
        <p:nvPicPr>
          <p:cNvPr id="7172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9D32DDB-644B-5EB5-DDCB-700E8A911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176274"/>
            <a:ext cx="8229600" cy="370331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87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23F8-4AF9-4426-B456-942AEA38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CF0C-2F43-4EBD-8AFE-3075A2D45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32" y="1929704"/>
            <a:ext cx="8616335" cy="41538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Since March 2020, COVID-19 was declared as a global pandemic.</a:t>
            </a:r>
          </a:p>
          <a:p>
            <a:r>
              <a:rPr lang="en-US" dirty="0"/>
              <a:t>As of today, the infections have reached more than half of billion cases, and the death toll is about 6 millions worldwide.</a:t>
            </a:r>
          </a:p>
          <a:p>
            <a:r>
              <a:rPr lang="en-US" dirty="0"/>
              <a:t>Several restrictions were imposed by countries to minimize the infections rates.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goal of this study is to use machine learning model with a focus to understand the effectiveness of the governmental policy responses 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based on the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latest COVID-19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22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B136-74DF-4AE7-9C90-5FA11452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5C155-82EE-431B-87CF-11F24B91A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32858"/>
            <a:ext cx="8332237" cy="4180113"/>
          </a:xfrm>
        </p:spPr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</a:rPr>
              <a:t>Most of the </a:t>
            </a:r>
            <a:r>
              <a:rPr lang="en-US" b="0" i="0" dirty="0">
                <a:solidFill>
                  <a:srgbClr val="24292F"/>
                </a:solidFill>
                <a:effectLst/>
              </a:rPr>
              <a:t>policy responses contributed </a:t>
            </a:r>
            <a:r>
              <a:rPr lang="en-US" dirty="0">
                <a:solidFill>
                  <a:srgbClr val="24292F"/>
                </a:solidFill>
              </a:rPr>
              <a:t>to</a:t>
            </a:r>
            <a:r>
              <a:rPr lang="en-US" b="0" i="0" dirty="0">
                <a:solidFill>
                  <a:srgbClr val="24292F"/>
                </a:solidFill>
                <a:effectLst/>
              </a:rPr>
              <a:t> </a:t>
            </a:r>
            <a:r>
              <a:rPr lang="en-US" dirty="0">
                <a:solidFill>
                  <a:srgbClr val="24292F"/>
                </a:solidFill>
              </a:rPr>
              <a:t>reduc</a:t>
            </a:r>
            <a:r>
              <a:rPr lang="en-US" b="0" i="0" dirty="0">
                <a:solidFill>
                  <a:srgbClr val="24292F"/>
                </a:solidFill>
                <a:effectLst/>
              </a:rPr>
              <a:t>ing the daily number of coronavirus disease infection rates, especially in the early phase of the pandemic.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</a:rPr>
              <a:t>The stringency index was higher when the countries started imposing the lockdown measures </a:t>
            </a:r>
            <a:r>
              <a:rPr lang="en-US" dirty="0">
                <a:solidFill>
                  <a:srgbClr val="24292F"/>
                </a:solidFill>
              </a:rPr>
              <a:t>to respond to</a:t>
            </a:r>
            <a:r>
              <a:rPr lang="en-US" b="0" i="0" dirty="0">
                <a:solidFill>
                  <a:srgbClr val="24292F"/>
                </a:solidFill>
                <a:effectLst/>
              </a:rPr>
              <a:t> the rise </a:t>
            </a:r>
            <a:r>
              <a:rPr lang="en-US" dirty="0">
                <a:solidFill>
                  <a:srgbClr val="24292F"/>
                </a:solidFill>
              </a:rPr>
              <a:t>of</a:t>
            </a:r>
            <a:r>
              <a:rPr lang="en-US" b="0" i="0" dirty="0">
                <a:solidFill>
                  <a:srgbClr val="24292F"/>
                </a:solidFill>
                <a:effectLst/>
              </a:rPr>
              <a:t> daily COVID-19 confirmed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Finally, the safety measures, such as mandatory vaccination, testing, and strengthening the immunization among the elders are critical to saving lives and recovering from COVID.</a:t>
            </a:r>
            <a:endParaRPr lang="en-US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F"/>
              </a:solidFill>
              <a:effectLst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276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0A46-431D-4B0F-8374-F9D68CFA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0ADF0-E565-4D86-B796-B15FADA3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Oxford COVID-19 Government Response Tracker,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Blavatnik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School of Government, University of Oxford.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https://www.bsg.ox.ac.uk/research/research-projects/covid-19-government-response-tracker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https://github.com/OxCGRT/covid-policy-tracker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Python Machine Learning, 3rd Edition, </a:t>
            </a:r>
            <a:r>
              <a:rPr lang="en-US" b="0" i="0" u="sng" dirty="0" err="1">
                <a:solidFill>
                  <a:srgbClr val="24292F"/>
                </a:solidFill>
                <a:effectLst/>
                <a:latin typeface="-apple-system"/>
                <a:hlinkClick r:id="rId5"/>
              </a:rPr>
              <a:t>Raschka</a:t>
            </a:r>
            <a:r>
              <a:rPr lang="en-US" b="0" i="0" u="sng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 and </a:t>
            </a:r>
            <a:r>
              <a:rPr lang="en-US" b="0" i="0" u="sng" dirty="0" err="1">
                <a:solidFill>
                  <a:srgbClr val="24292F"/>
                </a:solidFill>
                <a:effectLst/>
                <a:latin typeface="-apple-system"/>
                <a:hlinkClick r:id="rId5"/>
              </a:rPr>
              <a:t>Mirjalili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72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right Yellow In Black Thank You Cards">
            <a:extLst>
              <a:ext uri="{FF2B5EF4-FFF2-40B4-BE49-F238E27FC236}">
                <a16:creationId xmlns:a16="http://schemas.microsoft.com/office/drawing/2014/main" id="{25239F79-C8F8-6848-88B1-AECD875F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5845" y="1491165"/>
            <a:ext cx="5432309" cy="419645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6885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B9F8-9614-46AF-BD15-A22FEAA4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 is interested?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B0B4-1AE1-4F19-8C2F-D236EC282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Policy and decision-makers around the world </a:t>
            </a:r>
            <a:r>
              <a:rPr lang="en-US" dirty="0">
                <a:solidFill>
                  <a:srgbClr val="24292F"/>
                </a:solidFill>
              </a:rPr>
              <a:t>to understand</a:t>
            </a:r>
            <a:r>
              <a:rPr lang="en-US" b="0" i="0" dirty="0">
                <a:solidFill>
                  <a:srgbClr val="24292F"/>
                </a:solidFill>
                <a:effectLst/>
              </a:rPr>
              <a:t> the effects of lockdown measures.</a:t>
            </a:r>
            <a:endParaRPr lang="en-US" dirty="0"/>
          </a:p>
          <a:p>
            <a:r>
              <a:rPr lang="en-US" dirty="0">
                <a:solidFill>
                  <a:srgbClr val="24292F"/>
                </a:solidFill>
              </a:rPr>
              <a:t>C</a:t>
            </a:r>
            <a:r>
              <a:rPr lang="en-US" b="0" i="0" dirty="0">
                <a:solidFill>
                  <a:srgbClr val="24292F"/>
                </a:solidFill>
                <a:effectLst/>
              </a:rPr>
              <a:t>itizens </a:t>
            </a:r>
            <a:r>
              <a:rPr lang="en-US" dirty="0">
                <a:solidFill>
                  <a:srgbClr val="24292F"/>
                </a:solidFill>
              </a:rPr>
              <a:t>to</a:t>
            </a:r>
            <a:r>
              <a:rPr lang="en-US" b="0" i="0" dirty="0">
                <a:solidFill>
                  <a:srgbClr val="24292F"/>
                </a:solidFill>
                <a:effectLst/>
              </a:rPr>
              <a:t> understand how governments are working in terms of fighting against COVID-19 in a consistent way. 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</a:rPr>
              <a:t>From the government perspective, being able to predict the confirmed cases is the key</a:t>
            </a:r>
            <a:r>
              <a:rPr lang="en-US" dirty="0">
                <a:solidFill>
                  <a:srgbClr val="24292F"/>
                </a:solidFill>
              </a:rPr>
              <a:t> to assess </a:t>
            </a:r>
            <a:r>
              <a:rPr lang="en-US" b="0" i="0" dirty="0">
                <a:solidFill>
                  <a:srgbClr val="24292F"/>
                </a:solidFill>
                <a:effectLst/>
              </a:rPr>
              <a:t>what policy responses </a:t>
            </a:r>
            <a:r>
              <a:rPr lang="en-US" dirty="0">
                <a:solidFill>
                  <a:srgbClr val="24292F"/>
                </a:solidFill>
              </a:rPr>
              <a:t>have been</a:t>
            </a:r>
            <a:r>
              <a:rPr lang="en-US" b="0" i="0" dirty="0">
                <a:solidFill>
                  <a:srgbClr val="24292F"/>
                </a:solidFill>
                <a:effectLst/>
              </a:rPr>
              <a:t> effective throughout the pandemic.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0F20-E0C4-4C86-9EA2-98A46019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Questions/Hypotheses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0DE8D-EFFD-40CB-819E-B0AE01365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29704"/>
            <a:ext cx="8462865" cy="4196459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Have </a:t>
            </a:r>
            <a:r>
              <a:rPr lang="en-US" dirty="0"/>
              <a:t>restrictions</a:t>
            </a:r>
            <a:r>
              <a:rPr lang="en-US" b="0" i="0" dirty="0">
                <a:effectLst/>
              </a:rPr>
              <a:t> contributed to </a:t>
            </a:r>
            <a:r>
              <a:rPr lang="en-US" dirty="0"/>
              <a:t>minimizing</a:t>
            </a:r>
            <a:r>
              <a:rPr lang="en-US" b="0" i="0" dirty="0">
                <a:effectLst/>
              </a:rPr>
              <a:t> COVID-19 </a:t>
            </a:r>
            <a:r>
              <a:rPr lang="en-US" dirty="0"/>
              <a:t>daily infections </a:t>
            </a:r>
            <a:r>
              <a:rPr lang="en-US" b="0" i="0" dirty="0">
                <a:effectLst/>
              </a:rPr>
              <a:t>over the past 2 years</a:t>
            </a:r>
            <a:r>
              <a:rPr lang="en-US" dirty="0"/>
              <a:t>?</a:t>
            </a:r>
          </a:p>
          <a:p>
            <a:r>
              <a:rPr lang="en-US" b="0" i="0" dirty="0">
                <a:effectLst/>
              </a:rPr>
              <a:t>Are all the collected data regarding the policy responses statistically significant in predicting the </a:t>
            </a:r>
            <a:r>
              <a:rPr lang="en-US" dirty="0"/>
              <a:t>confirmed cases</a:t>
            </a:r>
            <a:r>
              <a:rPr lang="en-US" b="0" i="0" dirty="0">
                <a:effectLst/>
              </a:rPr>
              <a:t>?</a:t>
            </a:r>
          </a:p>
          <a:p>
            <a:r>
              <a:rPr lang="en-US" b="0" i="0" dirty="0">
                <a:effectLst/>
              </a:rPr>
              <a:t>What are the main policy responses drivers in predicting the confirmed cases?</a:t>
            </a:r>
          </a:p>
        </p:txBody>
      </p:sp>
    </p:spTree>
    <p:extLst>
      <p:ext uri="{BB962C8B-B14F-4D97-AF65-F5344CB8AC3E}">
        <p14:creationId xmlns:p14="http://schemas.microsoft.com/office/powerpoint/2010/main" val="390495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62B1-E7F7-4E38-A589-D35CD047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DA931-F7C3-4364-BC7E-4E657D014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1744972"/>
            <a:ext cx="8892073" cy="4381192"/>
          </a:xfrm>
        </p:spPr>
        <p:txBody>
          <a:bodyPr>
            <a:normAutofit fontScale="92500" lnSpcReduction="20000"/>
          </a:bodyPr>
          <a:lstStyle/>
          <a:p>
            <a:r>
              <a:rPr lang="en-US" sz="3100" b="0" i="0" dirty="0">
                <a:effectLst/>
              </a:rPr>
              <a:t>The timeseries data from </a:t>
            </a:r>
            <a:r>
              <a:rPr lang="en-US" sz="31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COVID-19 policy </a:t>
            </a:r>
            <a:r>
              <a:rPr lang="en-US" sz="31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tracker</a:t>
            </a:r>
            <a:r>
              <a:rPr lang="en-US" sz="3100" dirty="0"/>
              <a:t> </a:t>
            </a:r>
            <a:r>
              <a:rPr lang="en-US" sz="3100" b="0" i="0" dirty="0">
                <a:effectLst/>
              </a:rPr>
              <a:t>presented by the Oxford COVID-19 Government Response Tracker (</a:t>
            </a:r>
            <a:r>
              <a:rPr lang="en-US" sz="3100" b="0" i="0" dirty="0" err="1">
                <a:effectLst/>
              </a:rPr>
              <a:t>OxCGRT</a:t>
            </a:r>
            <a:r>
              <a:rPr lang="en-US" sz="3100" b="0" i="0" dirty="0">
                <a:effectLst/>
              </a:rPr>
              <a:t>). </a:t>
            </a:r>
            <a:endParaRPr lang="en-US" sz="3100" dirty="0"/>
          </a:p>
          <a:p>
            <a:pPr lvl="1"/>
            <a:r>
              <a:rPr lang="en-US" sz="2700" b="0" i="0" dirty="0">
                <a:effectLst/>
              </a:rPr>
              <a:t>The </a:t>
            </a:r>
            <a:r>
              <a:rPr lang="en-US" sz="2700" b="0" i="0" dirty="0" err="1">
                <a:effectLst/>
              </a:rPr>
              <a:t>OxCGRT</a:t>
            </a:r>
            <a:r>
              <a:rPr lang="en-US" sz="2700" b="0" i="0" dirty="0">
                <a:effectLst/>
              </a:rPr>
              <a:t> systematically collects information on common policy responses governments taken.</a:t>
            </a:r>
          </a:p>
          <a:p>
            <a:pPr lvl="1"/>
            <a:r>
              <a:rPr lang="en-US" sz="2700" b="0" i="0" dirty="0">
                <a:effectLst/>
              </a:rPr>
              <a:t>The </a:t>
            </a:r>
            <a:r>
              <a:rPr lang="en-US" sz="2700" b="0" i="0" dirty="0" err="1">
                <a:effectLst/>
              </a:rPr>
              <a:t>OxCGRT</a:t>
            </a:r>
            <a:r>
              <a:rPr lang="en-US" sz="2700" b="0" i="0" dirty="0">
                <a:effectLst/>
              </a:rPr>
              <a:t> records these policies on a scale to reflect the extent of government action, and it aggregates these scores into a suite of policy indices all over 187 countries worldwide.</a:t>
            </a:r>
          </a:p>
          <a:p>
            <a:r>
              <a:rPr lang="en-US" sz="3100" b="0" i="0" dirty="0">
                <a:effectLst/>
              </a:rPr>
              <a:t>This dataset includes the daily number of reported COVID-19 confirmed cases in each country. These data are collected by the </a:t>
            </a:r>
            <a:r>
              <a:rPr lang="en-US" sz="3100" b="0" i="0" u="sng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Center for Systems Science and Engineering (CSSE) at Johns Hopkins University</a:t>
            </a:r>
            <a:r>
              <a:rPr lang="en-US" sz="3100" b="0" i="0" dirty="0">
                <a:effectLst/>
              </a:rPr>
              <a:t>.</a:t>
            </a: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4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13E3-AB67-0AE3-3C3E-5C8DF046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86" y="569409"/>
            <a:ext cx="2631233" cy="391765"/>
          </a:xfrm>
        </p:spPr>
        <p:txBody>
          <a:bodyPr>
            <a:noAutofit/>
          </a:bodyPr>
          <a:lstStyle/>
          <a:p>
            <a:r>
              <a:rPr lang="en-US" sz="2800" b="1" dirty="0"/>
              <a:t>Data Features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558C24-C50D-7741-4842-E9474A74D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4" y="989729"/>
            <a:ext cx="3417856" cy="56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8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62B1-E7F7-4E38-A589-D35CD047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038484"/>
          </a:xfrm>
        </p:spPr>
        <p:txBody>
          <a:bodyPr/>
          <a:lstStyle/>
          <a:p>
            <a:r>
              <a:rPr lang="en-US" b="1" dirty="0"/>
              <a:t>Understanding the Data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DA931-F7C3-4364-BC7E-4E657D014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0455"/>
            <a:ext cx="8229600" cy="4196459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effectLst/>
              </a:rPr>
              <a:t>The different COVID-19 policy responses are coded into indicators, such as public places closures, travel restrictions, testing and vaccinations. </a:t>
            </a:r>
          </a:p>
          <a:p>
            <a:r>
              <a:rPr lang="en-US" dirty="0"/>
              <a:t>They </a:t>
            </a:r>
            <a:r>
              <a:rPr lang="en-US" b="0" i="0" dirty="0">
                <a:effectLst/>
              </a:rPr>
              <a:t>are grouped into 5 categories: </a:t>
            </a:r>
          </a:p>
          <a:p>
            <a:pPr lvl="1"/>
            <a:r>
              <a:rPr lang="en-US" b="0" i="0" dirty="0">
                <a:effectLst/>
              </a:rPr>
              <a:t>C: containment and closure policies</a:t>
            </a:r>
          </a:p>
          <a:p>
            <a:pPr lvl="1"/>
            <a:r>
              <a:rPr lang="en-US" b="0" i="0" dirty="0">
                <a:effectLst/>
              </a:rPr>
              <a:t>E: economic policies</a:t>
            </a:r>
          </a:p>
          <a:p>
            <a:pPr lvl="1"/>
            <a:r>
              <a:rPr lang="en-US" b="0" i="0" dirty="0">
                <a:effectLst/>
              </a:rPr>
              <a:t>H: health system policies</a:t>
            </a:r>
          </a:p>
          <a:p>
            <a:pPr lvl="1"/>
            <a:r>
              <a:rPr lang="en-US" b="0" i="0" dirty="0">
                <a:effectLst/>
              </a:rPr>
              <a:t>V: vaccination policies</a:t>
            </a:r>
          </a:p>
          <a:p>
            <a:pPr lvl="1"/>
            <a:r>
              <a:rPr lang="en-US" b="0" i="0" dirty="0">
                <a:effectLst/>
              </a:rPr>
              <a:t>M: miscellaneous indicator. </a:t>
            </a:r>
          </a:p>
          <a:p>
            <a:r>
              <a:rPr lang="en-US" b="0" i="0" dirty="0">
                <a:effectLst/>
              </a:rPr>
              <a:t>There is a </a:t>
            </a:r>
            <a:r>
              <a:rPr lang="en-US" dirty="0"/>
              <a:t>S</a:t>
            </a:r>
            <a:r>
              <a:rPr lang="en-US" b="0" i="0" dirty="0">
                <a:effectLst/>
              </a:rPr>
              <a:t>tringency </a:t>
            </a:r>
            <a:r>
              <a:rPr lang="en-US" dirty="0"/>
              <a:t>I</a:t>
            </a:r>
            <a:r>
              <a:rPr lang="en-US" b="0" i="0" dirty="0">
                <a:effectLst/>
              </a:rPr>
              <a:t>ndex where a higher score indicates a stricter government response (i.e. 100 = strictest response).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5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6B13-9879-4583-A28F-6A275499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666992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Heatmap for data correlation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D7B9-41DB-4184-B9E6-64089EA1A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D57067D-2BC8-1C03-4A51-DFCB02283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2" y="1600200"/>
            <a:ext cx="5172075" cy="350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9FF417-E2C9-BAFD-064A-A0064B486774}"/>
              </a:ext>
            </a:extLst>
          </p:cNvPr>
          <p:cNvSpPr txBox="1"/>
          <p:nvPr/>
        </p:nvSpPr>
        <p:spPr>
          <a:xfrm>
            <a:off x="457200" y="5109686"/>
            <a:ext cx="85161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Obviously, the stringency index is correlated with the government policy responses used in this dataset, such as public events cancelation, school closing, and other restriction measures.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9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452DB72-EF1C-C69F-C28B-5933ED48C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7" y="601971"/>
            <a:ext cx="8948057" cy="83494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b="1" dirty="0"/>
              <a:t>Countries with highest COVID-19 Cases and their highest recorded Stringency Index.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33656-0484-5100-1E09-18655460FD84}"/>
              </a:ext>
            </a:extLst>
          </p:cNvPr>
          <p:cNvSpPr txBox="1"/>
          <p:nvPr/>
        </p:nvSpPr>
        <p:spPr>
          <a:xfrm>
            <a:off x="186613" y="5694823"/>
            <a:ext cx="84721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higher level of stringency index does not necessarily mean that a country's response is better in fighting with COVID than those with lower stringency index. </a:t>
            </a:r>
          </a:p>
          <a:p>
            <a:r>
              <a:rPr lang="en-US" dirty="0"/>
              <a:t>It's just an indication of how a country is strict when it comes to responding to COVID.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E050E-50D5-D2CE-2F8C-F9C291FF9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938" y="1821040"/>
            <a:ext cx="4366422" cy="376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5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4740</TotalTime>
  <Words>1229</Words>
  <Application>Microsoft Office PowerPoint</Application>
  <PresentationFormat>On-screen Show (4:3)</PresentationFormat>
  <Paragraphs>95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Calibri</vt:lpstr>
      <vt:lpstr>Roboto</vt:lpstr>
      <vt:lpstr>Office Theme</vt:lpstr>
      <vt:lpstr>Analysis of the COVID-19 policy responses using Machine Learning</vt:lpstr>
      <vt:lpstr>Introduction</vt:lpstr>
      <vt:lpstr>Who is interested?</vt:lpstr>
      <vt:lpstr>Research Questions/Hypotheses</vt:lpstr>
      <vt:lpstr>Data Sources </vt:lpstr>
      <vt:lpstr>Data Features</vt:lpstr>
      <vt:lpstr>Understanding the Data Features </vt:lpstr>
      <vt:lpstr>Heatmap for data correlation </vt:lpstr>
      <vt:lpstr>Countries with highest COVID-19 Cases and their highest recorded Stringency Index.</vt:lpstr>
      <vt:lpstr>Target vs. Predictors for Regression Modeling</vt:lpstr>
      <vt:lpstr>Ordinary Least-Squares (OLS) Model Results</vt:lpstr>
      <vt:lpstr>OLS Model Results</vt:lpstr>
      <vt:lpstr>OLS Model Results </vt:lpstr>
      <vt:lpstr>OLS Model – Residuals Evaluation</vt:lpstr>
      <vt:lpstr>Linear Regression Model Pipeline</vt:lpstr>
      <vt:lpstr>Linear Regression Model Evaluation</vt:lpstr>
      <vt:lpstr> Ridge Regression for model regularization </vt:lpstr>
      <vt:lpstr>XGBoost for Regression Model</vt:lpstr>
      <vt:lpstr>Top Features of Importance with XGBRegressor Model</vt:lpstr>
      <vt:lpstr>Conclusions</vt:lpstr>
      <vt:lpstr>References</vt:lpstr>
      <vt:lpstr>PowerPoint Presentation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Hugues Nelson Iradukunda</cp:lastModifiedBy>
  <cp:revision>44</cp:revision>
  <dcterms:created xsi:type="dcterms:W3CDTF">2019-12-12T13:31:42Z</dcterms:created>
  <dcterms:modified xsi:type="dcterms:W3CDTF">2022-05-22T19:17:15Z</dcterms:modified>
</cp:coreProperties>
</file>