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7"/>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96" r:id="rId36"/>
    <p:sldId id="497" r:id="rId37"/>
    <p:sldId id="498" r:id="rId38"/>
    <p:sldId id="499" r:id="rId39"/>
    <p:sldId id="452" r:id="rId40"/>
    <p:sldId id="454" r:id="rId41"/>
    <p:sldId id="456" r:id="rId42"/>
    <p:sldId id="434" r:id="rId43"/>
    <p:sldId id="342" r:id="rId44"/>
    <p:sldId id="440" r:id="rId45"/>
    <p:sldId id="387" r:id="rId4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793"/>
        <p:guide pos="3932"/>
        <p:guide pos="1501"/>
        <p:guide orient="horz" pos="920"/>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without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the above. Instead, we sort the product lists by rating mean and review counts for a recommendation. This is the base model we would use if the users don't have a customer ID and product ID for our recommender system.</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products based on either metadata or product description. The most feasible approach is to apply the cosine similarity method against the textual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However, this approach is not a good fit for Web API because the matrix size is too large for local RAM 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topic modeling approach could be an alternative solution. Instead of computing the huge similarity matrix, leveraging a probabilistic topic model like LDA can cluster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k=9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However, the cosine similarity models are performing better and generating more concise recommendations. Since it is just adding extra topic number and probability columns to the dataset, the data file size would be much smaller than the cosine similarity model.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a:solidFill>
                  <a:schemeClr val="bg1"/>
                </a:solidFill>
                <a:latin typeface="Arial" panose="020B0604020202020204" pitchFamily="34" charset="0"/>
                <a:cs typeface="Arial" panose="020B0604020202020204" pitchFamily="34" charset="0"/>
                <a:sym typeface="+mn-ea"/>
              </a:rPr>
              <a:t>The idea of Collaborative methods for recommender systems are methods based on past interactions recorded between users </a:t>
            </a:r>
            <a:endParaRPr lang="en-US" altLang="zh-CN">
              <a:solidFill>
                <a:schemeClr val="bg1"/>
              </a:solidFill>
              <a:latin typeface="Arial" panose="020B0604020202020204" pitchFamily="34" charset="0"/>
              <a:cs typeface="Arial" panose="020B0604020202020204" pitchFamily="34" charset="0"/>
            </a:endParaRPr>
          </a:p>
          <a:p>
            <a:pPr>
              <a:lnSpc>
                <a:spcPct val="150000"/>
              </a:lnSpc>
            </a:pPr>
            <a:r>
              <a:rPr lang="en-US" altLang="zh-CN">
                <a:solidFill>
                  <a:schemeClr val="bg1"/>
                </a:solidFill>
                <a:latin typeface="Arial" panose="020B0604020202020204" pitchFamily="34" charset="0"/>
                <a:cs typeface="Arial" panose="020B0604020202020204" pitchFamily="34" charset="0"/>
                <a:sym typeface="+mn-ea"/>
              </a:rPr>
              <a:t>and items to generate new recommendations.  The past user-item interactions represent the bases to detect similar users and/or similar items and to make predictions based on estimated proximities.</a:t>
            </a:r>
            <a:endParaRPr lang="en-US" altLang="zh-CN">
              <a:solidFill>
                <a:schemeClr val="bg1"/>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class of collaborative filtering algorithms is divided into two sub-categories called memory-based and model-based approaches.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Memory-based approaches directly work with values of recorded interactions and based on nearest neighbors search or KNN (find the closest users from a referenced user and suggest the most popular items among these neighbors)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Model-based approaches assume there is an underlying generative model that explains the user-item interactions and tries to identify it in order to make new predictions</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training the collaborative filtering model, we only consider the customer with at least 3 reviews in our dataset. This will increase the recommendation output accuracy.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latin typeface="Arial" panose="020B0604020202020204" pitchFamily="34" charset="0"/>
                <a:cs typeface="Arial" panose="020B0604020202020204" pitchFamily="34" charset="0"/>
              </a:rPr>
              <a:t>On the left-hand side, the graph shows the rating distribution for our selected training data. Since one of the objectives of this project is to find out if textual data can improve recommender systems' performance, I have also performed sentiment analysis against the review text and converted the sentiment polarity score into the same range as the review rating. The graph on the right shows that based on the sentiment of the review text, the rating distribution should not be that imbalanced.</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Becasue of the sentiment data is tend to be more normally distributed, I choose to use it for the machine learning models instead of the original rating.</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Surprise is a good Python library to build collaborative recommendation system for both memory based and model based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all the algorithms supported by Surprise and developed a deep neural network by TensorFlow and Keras to compare their performance results. The result table shows that SVDpp and SVD have a very close performance, but the training and testing time of SVDpp is longer than SVD. Thus, the SVD is our choice for the collaborative filtering recommendation model deployment.</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the algorithm is picked, I have performed some parameter tuning using GridSearchCV to improve the performance as much as possible, and the final SVD model for deployment has a average 0.56 rmse testing score which is the best among all the collaborative filtering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And the collaborative filtering model will take a reviewer ID as input to generate recommendation like this. Unlike content-based filtering, the results are personalized specifically for this customer.</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hyperlink" Target="https://data606project.pythonanywhere.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43.jpe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5" name="组合 8"/>
          <p:cNvGrpSpPr/>
          <p:nvPr/>
        </p:nvGrpSpPr>
        <p:grpSpPr>
          <a:xfrm>
            <a:off x="5358765" y="2571115"/>
            <a:ext cx="6097270" cy="2188845"/>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706880"/>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collaborative filtering for recommender systems are methods based on past interactions recorded between users </a:t>
            </a:r>
            <a:endParaRPr lang="en-US" altLang="zh-CN" sz="1400">
              <a:solidFill>
                <a:schemeClr val="bg1"/>
              </a:solidFill>
              <a:latin typeface="Arial" panose="020B0604020202020204" pitchFamily="34" charset="0"/>
              <a:cs typeface="Arial" panose="020B0604020202020204" pitchFamily="34" charset="0"/>
            </a:endParaRPr>
          </a:p>
          <a:p>
            <a:pPr>
              <a:lnSpc>
                <a:spcPct val="150000"/>
              </a:lnSpc>
            </a:pPr>
            <a:r>
              <a:rPr lang="en-US" altLang="zh-CN" sz="1400">
                <a:solidFill>
                  <a:schemeClr val="bg1"/>
                </a:solidFill>
                <a:latin typeface="Arial" panose="020B0604020202020204" pitchFamily="34" charset="0"/>
                <a:cs typeface="Arial" panose="020B0604020202020204" pitchFamily="34" charset="0"/>
              </a:rPr>
              <a:t>and items to generate new recommendations.  The past user-item interactions represent the bases to detect similar users and/or similar items and to make predictions based on estimated proximities</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75335" y="1205865"/>
            <a:ext cx="4344035" cy="5509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671195" y="1989455"/>
            <a:ext cx="5259705" cy="3295650"/>
          </a:xfrm>
          <a:prstGeom prst="rect">
            <a:avLst/>
          </a:prstGeom>
        </p:spPr>
      </p:pic>
      <p:pic>
        <p:nvPicPr>
          <p:cNvPr id="6" name="Picture 5"/>
          <p:cNvPicPr>
            <a:picLocks noChangeAspect="1"/>
          </p:cNvPicPr>
          <p:nvPr/>
        </p:nvPicPr>
        <p:blipFill>
          <a:blip r:embed="rId2"/>
          <a:stretch>
            <a:fillRect/>
          </a:stretch>
        </p:blipFill>
        <p:spPr>
          <a:xfrm>
            <a:off x="6050280" y="1995170"/>
            <a:ext cx="5116195" cy="3217545"/>
          </a:xfrm>
          <a:prstGeom prst="rect">
            <a:avLst/>
          </a:prstGeom>
        </p:spPr>
      </p:pic>
      <p:sp>
        <p:nvSpPr>
          <p:cNvPr id="23" name="TextBox 15"/>
          <p:cNvSpPr txBox="1"/>
          <p:nvPr/>
        </p:nvSpPr>
        <p:spPr>
          <a:xfrm>
            <a:off x="2166620" y="5212715"/>
            <a:ext cx="226885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Rating Distribution</a:t>
            </a:r>
            <a:endParaRPr lang="en-US" altLang="zh-CN" sz="1400" dirty="0">
              <a:latin typeface="Arial" panose="020B0604020202020204" pitchFamily="34" charset="0"/>
              <a:ea typeface="Arial" panose="020B0604020202020204" pitchFamily="34" charset="0"/>
            </a:endParaRPr>
          </a:p>
        </p:txBody>
      </p:sp>
      <p:sp>
        <p:nvSpPr>
          <p:cNvPr id="8" name="TextBox 15"/>
          <p:cNvSpPr txBox="1"/>
          <p:nvPr/>
        </p:nvSpPr>
        <p:spPr>
          <a:xfrm>
            <a:off x="7066280" y="5212715"/>
            <a:ext cx="308419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Sentiment Score Distribution</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492875" y="1259205"/>
            <a:ext cx="4487545" cy="5311775"/>
          </a:xfrm>
          <a:prstGeom prst="rect">
            <a:avLst/>
          </a:prstGeom>
        </p:spPr>
      </p:pic>
      <p:pic>
        <p:nvPicPr>
          <p:cNvPr id="100" name="Picture 99"/>
          <p:cNvPicPr/>
          <p:nvPr/>
        </p:nvPicPr>
        <p:blipFill>
          <a:blip r:embed="rId2"/>
          <a:stretch>
            <a:fillRect/>
          </a:stretch>
        </p:blipFill>
        <p:spPr>
          <a:xfrm>
            <a:off x="1490980" y="1461135"/>
            <a:ext cx="3415030" cy="2226310"/>
          </a:xfrm>
          <a:prstGeom prst="rect">
            <a:avLst/>
          </a:prstGeom>
          <a:noFill/>
          <a:ln w="9525">
            <a:noFill/>
          </a:ln>
        </p:spPr>
      </p:pic>
      <p:pic>
        <p:nvPicPr>
          <p:cNvPr id="101" name="Picture 100"/>
          <p:cNvPicPr/>
          <p:nvPr/>
        </p:nvPicPr>
        <p:blipFill>
          <a:blip r:embed="rId3"/>
          <a:stretch>
            <a:fillRect/>
          </a:stretch>
        </p:blipFill>
        <p:spPr>
          <a:xfrm>
            <a:off x="1293495" y="3823335"/>
            <a:ext cx="3810000" cy="2857500"/>
          </a:xfrm>
          <a:prstGeom prst="rect">
            <a:avLst/>
          </a:prstGeom>
          <a:noFill/>
          <a:ln w="9525">
            <a:noFill/>
          </a:ln>
        </p:spPr>
      </p:pic>
      <p:sp>
        <p:nvSpPr>
          <p:cNvPr id="7" name="Right Arrow 6"/>
          <p:cNvSpPr/>
          <p:nvPr/>
        </p:nvSpPr>
        <p:spPr>
          <a:xfrm>
            <a:off x="5131435" y="2240915"/>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5106670" y="4772660"/>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0040" y="1599565"/>
            <a:ext cx="11552555" cy="1394460"/>
          </a:xfrm>
          <a:prstGeom prst="rect">
            <a:avLst/>
          </a:prstGeom>
        </p:spPr>
      </p:pic>
      <p:pic>
        <p:nvPicPr>
          <p:cNvPr id="5" name="Picture 4"/>
          <p:cNvPicPr>
            <a:picLocks noChangeAspect="1"/>
          </p:cNvPicPr>
          <p:nvPr/>
        </p:nvPicPr>
        <p:blipFill>
          <a:blip r:embed="rId2"/>
          <a:stretch>
            <a:fillRect/>
          </a:stretch>
        </p:blipFill>
        <p:spPr>
          <a:xfrm>
            <a:off x="320040" y="3602990"/>
            <a:ext cx="11598910" cy="236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8562</Words>
  <Application>WPS Presentation</Application>
  <PresentationFormat>宽屏</PresentationFormat>
  <Paragraphs>274</Paragraphs>
  <Slides>43</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609</cp:revision>
  <dcterms:created xsi:type="dcterms:W3CDTF">2014-08-08T03:06:00Z</dcterms:created>
  <dcterms:modified xsi:type="dcterms:W3CDTF">2022-04-24T02:06:49Z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