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3"/>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508" r:id="rId41"/>
    <p:sldId id="507" r:id="rId42"/>
    <p:sldId id="454" r:id="rId43"/>
    <p:sldId id="518" r:id="rId44"/>
    <p:sldId id="517" r:id="rId45"/>
    <p:sldId id="456" r:id="rId46"/>
    <p:sldId id="434" r:id="rId47"/>
    <p:sldId id="342" r:id="rId48"/>
    <p:sldId id="525" r:id="rId49"/>
    <p:sldId id="526" r:id="rId50"/>
    <p:sldId id="440" r:id="rId51"/>
    <p:sldId id="387" r:id="rId5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8"/>
        <p:guide pos="3980"/>
        <p:guide pos="1503"/>
        <p:guide orient="horz" pos="856"/>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without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However, the cosine similarity models are performing better and generating more concise recommendations. Since it is just adding extra topic number and probability columns to the dataset, the data file size would be much smaller than the cosine similarity model.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methods based on past interactions recorded between users </a:t>
            </a:r>
            <a:endParaRPr lang="en-US" altLang="zh-CN">
              <a:solidFill>
                <a:schemeClr val="bg1"/>
              </a:solidFill>
              <a:latin typeface="Arial" panose="020B0604020202020204" pitchFamily="34" charset="0"/>
              <a:cs typeface="Arial" panose="020B0604020202020204" pitchFamily="34" charset="0"/>
            </a:endParaRPr>
          </a:p>
          <a:p>
            <a:pPr>
              <a:lnSpc>
                <a:spcPct val="150000"/>
              </a:lnSpc>
            </a:pPr>
            <a:r>
              <a:rPr lang="en-US" altLang="zh-CN">
                <a:solidFill>
                  <a:schemeClr val="bg1"/>
                </a:solidFill>
                <a:latin typeface="Arial" panose="020B0604020202020204" pitchFamily="34" charset="0"/>
                <a:cs typeface="Arial" panose="020B0604020202020204" pitchFamily="34" charset="0"/>
                <a:sym typeface="+mn-ea"/>
              </a:rPr>
              <a:t>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approaches.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we only consider the customer with at least 3 reviews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have built a hybrid recommender that combines Content-based Filtering and Collaborative Filtering to overcome the drawbacks and improve overall performance.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Our Hybrid Model will take both reviewer ID and product ID as input, and first get 100 recommendation results from the content-based filtering model, then input the reviewer ID and the recommended product IDs from the Content-based filtering model to the Collaborative filtering model. This model will generate recommendations that meet product similarities and customer personality as much as possible.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Of course, if either ID is missing from the input, our system can handle it by calling its "Child Models" to generate recommendations respectively. If no input IDs are entered, then it will use our base model for the recommendation.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you can see, the recommendation result shows that the hybrid model is suggesting more products that are similar to the product ID B0001YH10C for customer ID A1CY6CQC5HPQGL because </a:t>
            </a:r>
            <a:r>
              <a:rPr lang="en-US" b="0" i="0" dirty="0" smtClean="0">
                <a:effectLst/>
                <a:ea typeface="Arial" panose="020B0604020202020204" pitchFamily="34" charset="0"/>
                <a:sym typeface="Arial" panose="020B0604020202020204" pitchFamily="34" charset="0"/>
              </a:rPr>
              <a:t>it takes individual advantage of content-based and collaborative filtering.</a:t>
            </a:r>
            <a:endParaRPr lang="en-US" b="0" i="0" dirty="0" smtClean="0">
              <a:effectLst/>
              <a:ea typeface="Arial" panose="020B0604020202020204" pitchFamily="34" charset="0"/>
              <a:sym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r>
              <a:rPr lang="en-US" dirty="0" smtClean="0">
                <a:sym typeface="+mn-ea"/>
              </a:rPr>
              <a:t>For recommendation system deployment, a user interface was developed by integrating with multiple platforms and servers. This section will illustrate the system integration details and provide a live recommendation website at the end.</a:t>
            </a:r>
            <a:endParaRPr lang="en-US" dirty="0" smtClean="0"/>
          </a:p>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sym typeface="+mn-ea"/>
              </a:rPr>
              <a:t>First of all, let’s introduce some key components of the system. </a:t>
            </a:r>
            <a:endParaRPr lang="en-US" dirty="0" smtClean="0"/>
          </a:p>
          <a:p>
            <a:endParaRPr lang="en-US" dirty="0" smtClean="0"/>
          </a:p>
          <a:p>
            <a:r>
              <a:rPr lang="en-US" dirty="0" smtClean="0">
                <a:sym typeface="+mn-ea"/>
              </a:rPr>
              <a:t>The first one is the web hosting service that runs our web application and recommendation models. I chose PythonAnywhere because it is free and it provides the ability to run and execute Python codes within the environment from any machine, any location. The only drawback is free server has limited computing and storage power.</a:t>
            </a:r>
            <a:endParaRPr lang="en-US" dirty="0" smtClean="0"/>
          </a:p>
          <a:p>
            <a:endParaRPr lang="en-US" dirty="0" smtClean="0"/>
          </a:p>
          <a:p>
            <a:r>
              <a:rPr lang="en-US" dirty="0" smtClean="0">
                <a:sym typeface="+mn-ea"/>
              </a:rPr>
              <a:t>The second tool is the chatbot development platform that connect user input with </a:t>
            </a:r>
            <a:r>
              <a:rPr lang="en-US" dirty="0" smtClean="0">
                <a:sym typeface="+mn-ea"/>
              </a:rPr>
              <a:t>recommendation models. I chose DialogFlow because it is powered by Google’s machine learning, easy to use, and supports fulfillment.</a:t>
            </a:r>
            <a:endParaRPr lang="en-US" dirty="0" smtClean="0">
              <a:sym typeface="+mn-ea"/>
            </a:endParaRPr>
          </a:p>
          <a:p>
            <a:endParaRPr lang="en-US" dirty="0" smtClean="0"/>
          </a:p>
          <a:p>
            <a:r>
              <a:rPr lang="en-US" dirty="0" smtClean="0"/>
              <a:t>So now we have our machine learning model, web application, web hosting service, and chatbot ready, let’s integrate them into a functioning system</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 system architecture diagram for this project, it shows the interaction flow between each component and their roles in this integrated system.</a:t>
            </a:r>
            <a:endParaRPr lang="en-US" dirty="0"/>
          </a:p>
          <a:p>
            <a:endParaRPr lang="en-US" dirty="0"/>
          </a:p>
          <a:p>
            <a:r>
              <a:rPr lang="en-US" dirty="0"/>
              <a:t>Let’s start with the backend where our core components reside on. We have two web servers, one is hosting our web application, which handles message transmission with Dialogflow. another one is hosting our webhook API for handling recommendation model-related responses. Then we have a chatbot in the middle to connect these two web servers. The chatbot utilizes Google Cloud Platform for external use and it handles conversation and collects user inputs. Normally, the standalone chatbot can handle the regular conversation, but if any chat responses require machine learning results, it will send a request with user input IDs to our web API. Then our web API will run the model and send back the result.</a:t>
            </a:r>
            <a:endParaRPr lang="en-US" dirty="0"/>
          </a:p>
          <a:p>
            <a:endParaRPr lang="en-US" dirty="0"/>
          </a:p>
          <a:p>
            <a:r>
              <a:rPr lang="en-US" dirty="0"/>
              <a:t>Finally, all chat responses will go through our first web server and be displayed on the frontend to the user. </a:t>
            </a:r>
            <a:endParaRPr lang="en-US" dirty="0"/>
          </a:p>
          <a:p>
            <a:endParaRPr lang="en-US" dirty="0"/>
          </a:p>
          <a:p>
            <a:r>
              <a:rPr lang="en-US" dirty="0"/>
              <a:t>The architecture is straightforward, but our chatbot doesn’t know when to call our web API unless we tell it to do so, so the next step is to design our chatbot conversation flow to set conditions for collecting the necessary input from the users for calling our recommendation models.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ym typeface="+mn-ea"/>
              </a:rPr>
              <a:t>This is the chatbot conversation flow chart for the project, it bascially illustrate the how the chatbot help us to collect information through the conversation. </a:t>
            </a:r>
            <a:endParaRPr lang="en-US" dirty="0">
              <a:sym typeface="+mn-ea"/>
            </a:endParaRPr>
          </a:p>
          <a:p>
            <a:endParaRPr lang="en-US" dirty="0"/>
          </a:p>
          <a:p>
            <a:r>
              <a:rPr lang="en-US" dirty="0"/>
              <a:t>In this chart, the orange color represents users and the black color represents the chatbot agent. If users ask for recommendations, the agent will ask if they have a customer ID, if they respond yes, then the agent will take the left path and vice versa. With the subsequent similar conversations, the agent will collect the necessary customer ID and product ID and store them as parameters.</a:t>
            </a:r>
            <a:endParaRPr lang="en-US" dirty="0"/>
          </a:p>
          <a:p>
            <a:endParaRPr lang="en-US" dirty="0"/>
          </a:p>
          <a:p>
            <a:r>
              <a:rPr lang="en-US" dirty="0"/>
              <a:t>After the information is collected, the chatbot will send those parameters to our machine learning models Web API, and the API will generate recommendations using the appropriate model based on the input data.</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Now we understand the system infrastructure and chatbot conversation flow, let’s see the integrated system in action.</a:t>
            </a:r>
            <a:endParaRPr lang="en-US"/>
          </a:p>
          <a:p>
            <a:endParaRPr lang="en-US"/>
          </a:p>
          <a:p>
            <a:r>
              <a:rPr lang="en-US"/>
              <a:t>The live recommender system website is hosted at this address. It contains a chatbot on the home page, and in the navigation bar, it has a product and customer tab that will redirect users to the ID lookup tables, so we can use these tables for testing the chatbot.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Through the research process for this project, I have developed a comprehensive product recommender system that can accurately predict customer’s preferences.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t>By the EDA analysis and machine learning model development, we can conclude that there is no optimal recommendation algorithm/method, all algorithms are practical but also come with their own drawback. That’s why in real-world scenarios, a hybrid model is more likely to be used.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However, we find that t</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he most useful characteristics to promote products are based on what recommendation method we use. For content-based filtering, product description is the key feature. For collaborative filtering, review rating is the most important factor.</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Besides, textual data plays a significant role in recommender systems, either content-based or collaborative filtering can leverage textual data and its sentiment to generate precise recommendations.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to offer a better user experience, I kinda exploded the software and chatbot development, and build a integrated system to assist </a:t>
            </a:r>
            <a:r>
              <a:rPr lang="en-US" dirty="0" smtClean="0">
                <a:latin typeface="Arial" panose="020B0604020202020204" pitchFamily="34" charset="0"/>
                <a:cs typeface="Arial" panose="020B0604020202020204" pitchFamily="34" charset="0"/>
                <a:sym typeface="+mn-ea"/>
              </a:rPr>
              <a:t>amazon users to make purchase decisions.</a:t>
            </a:r>
            <a:endParaRPr lang="en-US" dirty="0" smtClean="0">
              <a:latin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Arial" panose="020B0604020202020204" pitchFamily="34" charset="0"/>
              <a:ea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Overall, this project gives a comprehensive report of how recommender systems work. It demonstrates every aspect from collecting data, EDA, machine learning, and system deployment, and hopefully, it can help any audience better understand why and how to create such a system.</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There are some limitation for this project.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One of them is the data we used, it is only a subset of the original dataset, so the recommender systems will not work for other products in the dataset.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Another one is the deployed machine learning models. The optimal models are not able to be deployed due to the limited budget and resources, otherwise, users can get more accurate recommendation results.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And the developed recommender system is an offline recommender which means it cannot generate recommendations for any new customer and product that doesn’t originally exist in the dataset, and it will not update synchronously with new purchases.</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rPr>
              <a:t>Since we have some limitations for this project, we can extend this project by researching in these directions.</a:t>
            </a: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One future research option could be to utilize the entire dataset to develop a cross-domain recommender system, it will definitely require more computing resources for handling big data, but the final recommender system can be powerful to recommend any product on the Amazon website.</a:t>
            </a: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Another research direction is to explode online recommender system approaches, one could be session-based recommender system which rely on the user’s most recent interactions rather than on the user’s historical preferences. </a:t>
            </a:r>
            <a:r>
              <a:rPr lang="en-US" dirty="0">
                <a:latin typeface="Arial" panose="020B0604020202020204" pitchFamily="34" charset="0"/>
                <a:sym typeface="+mn-ea"/>
              </a:rPr>
              <a:t>Another one could be to utilize reinforcement learning to train the recommendation models based on the most recent user interactions, so the system could be updated synchronously to generate more accurate results. </a:t>
            </a:r>
            <a:endParaRPr lang="en-US" dirty="0">
              <a:latin typeface="Arial" panose="020B0604020202020204" pitchFamily="34" charset="0"/>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hyperlink" Target="https://data606project.pythonanywhere.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48.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49.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image" Target="../media/image50.jpe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34048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933221"/>
            <a:ext cx="829041" cy="830265"/>
          </a:xfrm>
          <a:prstGeom prst="rect">
            <a:avLst/>
          </a:prstGeom>
          <a:noFill/>
          <a:ln w="9525">
            <a:noFill/>
          </a:ln>
        </p:spPr>
      </p:pic>
      <p:sp>
        <p:nvSpPr>
          <p:cNvPr id="9228" name="矩形 30"/>
          <p:cNvSpPr/>
          <p:nvPr/>
        </p:nvSpPr>
        <p:spPr>
          <a:xfrm>
            <a:off x="7174808" y="109285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55697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149707"/>
            <a:ext cx="829041" cy="830265"/>
          </a:xfrm>
          <a:prstGeom prst="rect">
            <a:avLst/>
          </a:prstGeom>
          <a:noFill/>
          <a:ln w="9525">
            <a:noFill/>
          </a:ln>
        </p:spPr>
      </p:pic>
      <p:sp>
        <p:nvSpPr>
          <p:cNvPr id="33" name="矩形 30"/>
          <p:cNvSpPr/>
          <p:nvPr/>
        </p:nvSpPr>
        <p:spPr>
          <a:xfrm>
            <a:off x="7179137" y="30934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12400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716735"/>
            <a:ext cx="829041" cy="830265"/>
          </a:xfrm>
          <a:prstGeom prst="rect">
            <a:avLst/>
          </a:prstGeom>
          <a:noFill/>
          <a:ln w="9525">
            <a:noFill/>
          </a:ln>
        </p:spPr>
      </p:pic>
      <p:sp>
        <p:nvSpPr>
          <p:cNvPr id="36" name="矩形 30"/>
          <p:cNvSpPr/>
          <p:nvPr/>
        </p:nvSpPr>
        <p:spPr>
          <a:xfrm>
            <a:off x="7179137" y="187637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291974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512478"/>
            <a:ext cx="829041" cy="830265"/>
          </a:xfrm>
          <a:prstGeom prst="rect">
            <a:avLst/>
          </a:prstGeom>
          <a:noFill/>
          <a:ln w="9525">
            <a:noFill/>
          </a:ln>
        </p:spPr>
      </p:pic>
      <p:sp>
        <p:nvSpPr>
          <p:cNvPr id="39" name="矩形 30"/>
          <p:cNvSpPr/>
          <p:nvPr/>
        </p:nvSpPr>
        <p:spPr>
          <a:xfrm>
            <a:off x="7179137" y="267211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7271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319875"/>
            <a:ext cx="829041" cy="830265"/>
          </a:xfrm>
          <a:prstGeom prst="rect">
            <a:avLst/>
          </a:prstGeom>
          <a:noFill/>
          <a:ln w="9525">
            <a:noFill/>
          </a:ln>
        </p:spPr>
      </p:pic>
      <p:sp>
        <p:nvSpPr>
          <p:cNvPr id="42" name="矩形 30"/>
          <p:cNvSpPr/>
          <p:nvPr/>
        </p:nvSpPr>
        <p:spPr>
          <a:xfrm>
            <a:off x="7179137" y="34795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5495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142275"/>
            <a:ext cx="829041" cy="830265"/>
          </a:xfrm>
          <a:prstGeom prst="rect">
            <a:avLst/>
          </a:prstGeom>
          <a:noFill/>
          <a:ln w="9525">
            <a:noFill/>
          </a:ln>
        </p:spPr>
      </p:pic>
      <p:sp>
        <p:nvSpPr>
          <p:cNvPr id="48" name="矩形 30"/>
          <p:cNvSpPr/>
          <p:nvPr/>
        </p:nvSpPr>
        <p:spPr>
          <a:xfrm>
            <a:off x="7179137" y="43019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40693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4999669"/>
            <a:ext cx="829041" cy="830265"/>
          </a:xfrm>
          <a:prstGeom prst="rect">
            <a:avLst/>
          </a:prstGeom>
          <a:noFill/>
          <a:ln w="9525">
            <a:noFill/>
          </a:ln>
        </p:spPr>
      </p:pic>
      <p:sp>
        <p:nvSpPr>
          <p:cNvPr id="51" name="矩形 30"/>
          <p:cNvSpPr/>
          <p:nvPr/>
        </p:nvSpPr>
        <p:spPr>
          <a:xfrm>
            <a:off x="7179137" y="515930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94643" y="6251487"/>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endParaRPr>
          </a:p>
        </p:txBody>
      </p:sp>
      <p:pic>
        <p:nvPicPr>
          <p:cNvPr id="3" name="图片 32"/>
          <p:cNvPicPr>
            <a:picLocks noChangeAspect="1"/>
          </p:cNvPicPr>
          <p:nvPr/>
        </p:nvPicPr>
        <p:blipFill>
          <a:blip r:embed="rId2"/>
          <a:stretch>
            <a:fillRect/>
          </a:stretch>
        </p:blipFill>
        <p:spPr>
          <a:xfrm>
            <a:off x="6962774" y="5844219"/>
            <a:ext cx="829041" cy="830265"/>
          </a:xfrm>
          <a:prstGeom prst="rect">
            <a:avLst/>
          </a:prstGeom>
          <a:noFill/>
          <a:ln w="9525">
            <a:noFill/>
          </a:ln>
        </p:spPr>
      </p:pic>
      <p:sp>
        <p:nvSpPr>
          <p:cNvPr id="4" name="矩形 30"/>
          <p:cNvSpPr/>
          <p:nvPr/>
        </p:nvSpPr>
        <p:spPr>
          <a:xfrm>
            <a:off x="7181476" y="6003856"/>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578485" y="4563110"/>
            <a:ext cx="11437620" cy="2091055"/>
          </a:xfrm>
          <a:prstGeom prst="rect">
            <a:avLst/>
          </a:prstGeom>
        </p:spPr>
      </p:pic>
      <p:grpSp>
        <p:nvGrpSpPr>
          <p:cNvPr id="18" name="组合 1"/>
          <p:cNvGrpSpPr/>
          <p:nvPr/>
        </p:nvGrpSpPr>
        <p:grpSpPr>
          <a:xfrm>
            <a:off x="445135" y="1149350"/>
            <a:ext cx="11082655" cy="771525"/>
            <a:chOff x="0" y="6227623"/>
            <a:chExt cx="12192000" cy="630377"/>
          </a:xfrm>
        </p:grpSpPr>
        <p:sp>
          <p:nvSpPr>
            <p:cNvPr id="19"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0"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21" name="TextBox 15"/>
          <p:cNvSpPr txBox="1"/>
          <p:nvPr/>
        </p:nvSpPr>
        <p:spPr>
          <a:xfrm>
            <a:off x="577850" y="1183005"/>
            <a:ext cx="10141585" cy="737235"/>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recommendation result shows that the hybrid model is suggesting more products that are similar to the product ID B0001YH10C for customer ID A1CY6CQC5HPQGL</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44500" y="2148840"/>
            <a:ext cx="11420475" cy="2328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00604" y="4916488"/>
            <a:ext cx="5211445"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2"/>
          <a:stretch>
            <a:fillRect/>
          </a:stretch>
        </p:blipFill>
        <p:spPr>
          <a:xfrm>
            <a:off x="4369435" y="1181735"/>
            <a:ext cx="3012440" cy="1083310"/>
          </a:xfrm>
          <a:prstGeom prst="rect">
            <a:avLst/>
          </a:prstGeom>
          <a:noFill/>
          <a:ln w="9525">
            <a:noFill/>
          </a:ln>
        </p:spPr>
      </p:pic>
      <p:pic>
        <p:nvPicPr>
          <p:cNvPr id="101" name="Picture 100"/>
          <p:cNvPicPr/>
          <p:nvPr/>
        </p:nvPicPr>
        <p:blipFill>
          <a:blip r:embed="rId3"/>
          <a:stretch>
            <a:fillRect/>
          </a:stretch>
        </p:blipFill>
        <p:spPr>
          <a:xfrm>
            <a:off x="7573645" y="1254125"/>
            <a:ext cx="2811145" cy="1010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127125" y="0"/>
            <a:ext cx="9937750" cy="6748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2225675" y="-142240"/>
            <a:ext cx="7629525" cy="687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
          <p:cNvGrpSpPr/>
          <p:nvPr/>
        </p:nvGrpSpPr>
        <p:grpSpPr>
          <a:xfrm>
            <a:off x="899160" y="1284605"/>
            <a:ext cx="10058400" cy="497840"/>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052195" y="1312545"/>
            <a:ext cx="10287635" cy="368300"/>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recommendation chatbot website is hosted at: </a:t>
            </a:r>
            <a:r>
              <a:rPr lang="en-US" dirty="0">
                <a:latin typeface="Arial" panose="020B0604020202020204" pitchFamily="34" charset="0"/>
                <a:cs typeface="Arial" panose="020B0604020202020204" pitchFamily="34" charset="0"/>
                <a:hlinkClick r:id="rId1" action="ppaction://hlinkfile"/>
              </a:rPr>
              <a:t>https://data606project.pythonanywhere.com</a:t>
            </a:r>
            <a:endParaRPr lang="en-US" dirty="0">
              <a:latin typeface="Arial" panose="020B0604020202020204" pitchFamily="34" charset="0"/>
              <a:cs typeface="Arial" panose="020B0604020202020204" pitchFamily="34" charset="0"/>
            </a:endParaRPr>
          </a:p>
        </p:txBody>
      </p:sp>
      <p:sp>
        <p:nvSpPr>
          <p:cNvPr id="4"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Live Recommender System</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2" name="Picture 101"/>
          <p:cNvPicPr/>
          <p:nvPr/>
        </p:nvPicPr>
        <p:blipFill>
          <a:blip r:embed="rId2"/>
          <a:stretch>
            <a:fillRect/>
          </a:stretch>
        </p:blipFill>
        <p:spPr>
          <a:xfrm>
            <a:off x="899160" y="1894205"/>
            <a:ext cx="10057765" cy="4801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493426" y="4916488"/>
            <a:ext cx="322580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Conclusion</a:t>
            </a:r>
            <a:endPar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93355" y="1914208"/>
            <a:ext cx="3778250" cy="737235"/>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Developed a </a:t>
            </a:r>
            <a:r>
              <a:rPr lang="en-US" altLang="zh-CN" sz="1400" dirty="0">
                <a:latin typeface="Arial" panose="020B0604020202020204" pitchFamily="34" charset="0"/>
                <a:cs typeface="Arial" panose="020B0604020202020204" pitchFamily="34" charset="0"/>
                <a:sym typeface="Calibri" panose="020F0502020204030204" charset="0"/>
              </a:rPr>
              <a:t>product recommender system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93355" y="2868930"/>
            <a:ext cx="3778250" cy="521970"/>
          </a:xfrm>
          <a:prstGeom prst="rect">
            <a:avLst/>
          </a:prstGeom>
          <a:noFill/>
          <a:ln w="9525">
            <a:noFill/>
          </a:ln>
        </p:spPr>
        <p:txBody>
          <a:bodyPr wrap="square" anchor="t" anchorCtr="0">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There is no optimal recommendation algorithm/method </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737235"/>
          </a:xfrm>
          <a:prstGeom prst="rect">
            <a:avLst/>
          </a:prstGeom>
        </p:spPr>
        <p:txBody>
          <a:bodyPr wrap="square">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 are product description and review rating</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Textual data plays a significant role in recommender systems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Provide a website and </a:t>
            </a:r>
            <a:r>
              <a:rPr lang="en-US" sz="1400" dirty="0" err="1" smtClean="0">
                <a:latin typeface="Arial" panose="020B0604020202020204" pitchFamily="34" charset="0"/>
                <a:cs typeface="Arial" panose="020B0604020202020204" pitchFamily="34" charset="0"/>
                <a:sym typeface="+mn-ea"/>
              </a:rPr>
              <a:t>Chatbot</a:t>
            </a:r>
            <a:r>
              <a:rPr lang="en-US" sz="1400" dirty="0" smtClean="0">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to assist amazon users to make purchase decisions.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Limitation</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8345170" y="2034540"/>
            <a:ext cx="3444875" cy="2730500"/>
          </a:xfrm>
          <a:prstGeom prst="rect">
            <a:avLst/>
          </a:prstGeom>
          <a:noFill/>
          <a:ln w="9525">
            <a:noFill/>
          </a:ln>
        </p:spPr>
      </p:pic>
      <p:grpSp>
        <p:nvGrpSpPr>
          <p:cNvPr id="6" name="组合 1"/>
          <p:cNvGrpSpPr/>
          <p:nvPr/>
        </p:nvGrpSpPr>
        <p:grpSpPr>
          <a:xfrm>
            <a:off x="885825" y="1997710"/>
            <a:ext cx="7237730" cy="798195"/>
            <a:chOff x="0" y="6227623"/>
            <a:chExt cx="12192000" cy="630377"/>
          </a:xfrm>
        </p:grpSpPr>
        <p:sp>
          <p:nvSpPr>
            <p:cNvPr id="2"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9" name="TextBox 15"/>
          <p:cNvSpPr txBox="1"/>
          <p:nvPr/>
        </p:nvSpPr>
        <p:spPr>
          <a:xfrm>
            <a:off x="1104265" y="2240280"/>
            <a:ext cx="6513195"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The data used for this project is a subset of the original data</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885825" y="3033395"/>
            <a:ext cx="7237730" cy="799465"/>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3" name="TextBox 15"/>
          <p:cNvSpPr txBox="1"/>
          <p:nvPr/>
        </p:nvSpPr>
        <p:spPr>
          <a:xfrm>
            <a:off x="1214120" y="3216910"/>
            <a:ext cx="6436360" cy="506730"/>
          </a:xfrm>
          <a:prstGeom prst="rect">
            <a:avLst/>
          </a:prstGeom>
          <a:noFill/>
          <a:ln w="9525">
            <a:noFill/>
          </a:ln>
        </p:spPr>
        <p:txBody>
          <a:bodyPr wrap="square" anchor="t" anchorCtr="0">
            <a:spAutoFit/>
          </a:bodyPr>
          <a:p>
            <a:pPr>
              <a:lnSpc>
                <a:spcPct val="150000"/>
              </a:lnSpc>
            </a:pPr>
            <a:r>
              <a:rPr lang="en-US" altLang="zh-CN" dirty="0">
                <a:solidFill>
                  <a:schemeClr val="bg1"/>
                </a:solidFill>
                <a:latin typeface="Arial" panose="020B0604020202020204" pitchFamily="34" charset="0"/>
                <a:cs typeface="Arial" panose="020B0604020202020204" pitchFamily="34" charset="0"/>
              </a:rPr>
              <a:t>The deployed models are not optimal</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877570" y="4069715"/>
            <a:ext cx="7237730" cy="795020"/>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4"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5" name="TextBox 15"/>
          <p:cNvSpPr txBox="1"/>
          <p:nvPr/>
        </p:nvSpPr>
        <p:spPr>
          <a:xfrm>
            <a:off x="1214120" y="4256405"/>
            <a:ext cx="6370320"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Offline Recommender System</a:t>
            </a:r>
            <a:endParaRPr lang="en-US"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Future Research</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432435" y="1360170"/>
            <a:ext cx="5612765" cy="4415155"/>
          </a:xfrm>
          <a:prstGeom prst="rect">
            <a:avLst/>
          </a:prstGeom>
          <a:noFill/>
          <a:ln w="9525">
            <a:noFill/>
          </a:ln>
        </p:spPr>
      </p:pic>
      <p:sp>
        <p:nvSpPr>
          <p:cNvPr id="4" name="任意多边形 3"/>
          <p:cNvSpPr/>
          <p:nvPr/>
        </p:nvSpPr>
        <p:spPr>
          <a:xfrm>
            <a:off x="6233795" y="3411220"/>
            <a:ext cx="5408930" cy="9328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6233160" y="2155825"/>
            <a:ext cx="5409565" cy="92329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6340158" y="238474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6340792" y="3629025"/>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6934835" y="2364105"/>
            <a:ext cx="4460240" cy="506730"/>
          </a:xfrm>
          <a:prstGeom prst="rect">
            <a:avLst/>
          </a:prstGeom>
          <a:noFill/>
          <a:ln w="9525">
            <a:noFill/>
          </a:ln>
        </p:spPr>
        <p:txBody>
          <a:bodyPr wrap="square" anchor="t" anchorCtr="0">
            <a:spAutoFit/>
          </a:bodyPr>
          <a:p>
            <a:pPr>
              <a:lnSpc>
                <a:spcPct val="150000"/>
              </a:lnSpc>
            </a:pPr>
            <a:r>
              <a:rPr lang="en-US" altLang="zh-CN" sz="1800" dirty="0">
                <a:solidFill>
                  <a:schemeClr val="bg1"/>
                </a:solidFill>
                <a:latin typeface="Arial" panose="020B0604020202020204" pitchFamily="34" charset="0"/>
                <a:ea typeface="Arial" panose="020B0604020202020204" pitchFamily="34" charset="0"/>
              </a:rPr>
              <a:t>Cross-domain recommender system  </a:t>
            </a:r>
            <a:endParaRPr lang="zh-CN" altLang="en-US" sz="1800" dirty="0">
              <a:solidFill>
                <a:schemeClr val="bg1"/>
              </a:solidFill>
              <a:latin typeface="Arial" panose="020B0604020202020204" pitchFamily="34" charset="0"/>
              <a:ea typeface="Arial" panose="020B0604020202020204" pitchFamily="34" charset="0"/>
            </a:endParaRPr>
          </a:p>
        </p:txBody>
      </p:sp>
      <p:sp>
        <p:nvSpPr>
          <p:cNvPr id="2" name="TextBox 15"/>
          <p:cNvSpPr txBox="1"/>
          <p:nvPr/>
        </p:nvSpPr>
        <p:spPr>
          <a:xfrm>
            <a:off x="6934835" y="3611245"/>
            <a:ext cx="3773805" cy="506730"/>
          </a:xfrm>
          <a:prstGeom prst="rect">
            <a:avLst/>
          </a:prstGeom>
          <a:noFill/>
          <a:ln w="9525">
            <a:noFill/>
          </a:ln>
        </p:spPr>
        <p:txBody>
          <a:bodyPr wrap="square" anchor="t" anchorCtr="0">
            <a:spAutoFit/>
          </a:bodyPr>
          <a:p>
            <a:pPr>
              <a:lnSpc>
                <a:spcPct val="150000"/>
              </a:lnSpc>
            </a:pPr>
            <a:r>
              <a:rPr lang="en-US" altLang="zh-CN" sz="1800" dirty="0">
                <a:latin typeface="Arial" panose="020B0604020202020204" pitchFamily="34" charset="0"/>
                <a:ea typeface="Arial" panose="020B0604020202020204" pitchFamily="34" charset="0"/>
              </a:rPr>
              <a:t>Online Recommender Methods</a:t>
            </a:r>
            <a:endParaRPr lang="en-US" altLang="zh-CN" sz="18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8943</Words>
  <Application>WPS Presentation</Application>
  <PresentationFormat>宽屏</PresentationFormat>
  <Paragraphs>300</Paragraphs>
  <Slides>49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632</cp:revision>
  <dcterms:created xsi:type="dcterms:W3CDTF">2014-08-08T03:06:00Z</dcterms:created>
  <dcterms:modified xsi:type="dcterms:W3CDTF">2022-04-24T18:28:24Z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