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35"/>
  </p:handoutMasterIdLst>
  <p:sldIdLst>
    <p:sldId id="422" r:id="rId2"/>
    <p:sldId id="407" r:id="rId3"/>
    <p:sldId id="415" r:id="rId4"/>
    <p:sldId id="435" r:id="rId5"/>
    <p:sldId id="429" r:id="rId6"/>
    <p:sldId id="436" r:id="rId7"/>
    <p:sldId id="430" r:id="rId8"/>
    <p:sldId id="437" r:id="rId9"/>
    <p:sldId id="439" r:id="rId10"/>
    <p:sldId id="438" r:id="rId11"/>
    <p:sldId id="431" r:id="rId12"/>
    <p:sldId id="337" r:id="rId13"/>
    <p:sldId id="328" r:id="rId14"/>
    <p:sldId id="432" r:id="rId15"/>
    <p:sldId id="441" r:id="rId16"/>
    <p:sldId id="442" r:id="rId17"/>
    <p:sldId id="443" r:id="rId18"/>
    <p:sldId id="444" r:id="rId19"/>
    <p:sldId id="445" r:id="rId20"/>
    <p:sldId id="446" r:id="rId21"/>
    <p:sldId id="447" r:id="rId22"/>
    <p:sldId id="448" r:id="rId23"/>
    <p:sldId id="449" r:id="rId24"/>
    <p:sldId id="450" r:id="rId25"/>
    <p:sldId id="433" r:id="rId26"/>
    <p:sldId id="451" r:id="rId27"/>
    <p:sldId id="452" r:id="rId28"/>
    <p:sldId id="454" r:id="rId29"/>
    <p:sldId id="434" r:id="rId30"/>
    <p:sldId id="342" r:id="rId31"/>
    <p:sldId id="440" r:id="rId32"/>
    <p:sldId id="387" r:id="rId33"/>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22">
          <p15:clr>
            <a:srgbClr val="A4A3A4"/>
          </p15:clr>
        </p15:guide>
        <p15:guide id="2" pos="3886">
          <p15:clr>
            <a:srgbClr val="A4A3A4"/>
          </p15:clr>
        </p15:guide>
        <p15:guide id="3" pos="1479">
          <p15:clr>
            <a:srgbClr val="A4A3A4"/>
          </p15:clr>
        </p15:guide>
        <p15:guide id="4" orient="horz" pos="9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61C"/>
    <a:srgbClr val="00783E"/>
    <a:srgbClr val="3EA835"/>
    <a:srgbClr val="E8451A"/>
    <a:srgbClr val="0B7090"/>
    <a:srgbClr val="ED1A47"/>
    <a:srgbClr val="141214"/>
    <a:srgbClr val="EC1A47"/>
    <a:srgbClr val="E6E3DE"/>
    <a:srgbClr val="E95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95"/>
    <p:restoredTop sz="88697" autoAdjust="0"/>
  </p:normalViewPr>
  <p:slideViewPr>
    <p:cSldViewPr snapToGrid="0" showGuides="1">
      <p:cViewPr varScale="1">
        <p:scale>
          <a:sx n="103" d="100"/>
          <a:sy n="103" d="100"/>
        </p:scale>
        <p:origin x="1140" y="102"/>
      </p:cViewPr>
      <p:guideLst>
        <p:guide orient="horz" pos="822"/>
        <p:guide pos="3886"/>
        <p:guide pos="1479"/>
        <p:guide orient="horz" pos="922"/>
      </p:guideLst>
    </p:cSldViewPr>
  </p:slideViewPr>
  <p:outlineViewPr>
    <p:cViewPr>
      <p:scale>
        <a:sx n="33" d="100"/>
        <a:sy n="33" d="100"/>
      </p:scale>
      <p:origin x="0" y="0"/>
    </p:cViewPr>
  </p:outlineViewPr>
  <p:notesTextViewPr>
    <p:cViewPr>
      <p:scale>
        <a:sx n="1" d="1"/>
        <a:sy n="1" d="1"/>
      </p:scale>
      <p:origin x="0" y="0"/>
    </p:cViewPr>
  </p:notesTextViewPr>
  <p:sorterViewPr>
    <p:cViewPr>
      <p:scale>
        <a:sx n="65" d="100"/>
        <a:sy n="65" d="100"/>
      </p:scale>
      <p:origin x="0" y="0"/>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F9B84EA-7D68-4D60-9CB1-D50884785D1C}" type="datetimeFigureOut">
              <a:rPr lang="zh-CN" altLang="en-US" strike="noStrike" noProof="1" smtClean="0">
                <a:latin typeface="+mn-lt"/>
                <a:ea typeface="+mn-ea"/>
                <a:cs typeface="+mn-cs"/>
              </a:rPr>
              <a:t>2022/2/27</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8D4E0FC9-F1F8-4FAE-9988-3BA365CFD46F}" type="slidenum">
              <a:rPr lang="zh-CN" altLang="en-US" strike="noStrike" noProof="1" smtClean="0">
                <a:latin typeface="+mn-lt"/>
                <a:ea typeface="+mn-ea"/>
                <a:cs typeface="+mn-cs"/>
              </a:rPr>
              <a:t>‹#›</a:t>
            </a:fld>
            <a:endParaRPr lang="zh-CN" altLang="en-US" strike="noStrike" noProof="1"/>
          </a:p>
        </p:txBody>
      </p:sp>
    </p:spTree>
    <p:extLst>
      <p:ext uri="{BB962C8B-B14F-4D97-AF65-F5344CB8AC3E}">
        <p14:creationId xmlns:p14="http://schemas.microsoft.com/office/powerpoint/2010/main" val="2690152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auto"/>
            <a:fld id="{45247C8E-FAE5-43D1-82C0-196E816DC300}" type="datetimeFigureOut">
              <a:rPr lang="zh-CN" altLang="en-US" strike="noStrike" noProof="1" smtClean="0">
                <a:latin typeface="+mn-lt"/>
                <a:ea typeface="Arial" panose="020B0604020202020204" pitchFamily="34" charset="0"/>
                <a:cs typeface="+mn-cs"/>
              </a:rPr>
              <a:t>2022/2/27</a:t>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auto"/>
            <a:fld id="{C072AF99-A73B-44C9-96FA-736798B6D18B}" type="slidenum">
              <a:rPr lang="zh-CN" altLang="en-US" strike="noStrike" noProof="1" smtClean="0">
                <a:latin typeface="+mn-lt"/>
                <a:ea typeface="Arial" panose="020B0604020202020204" pitchFamily="34" charset="0"/>
                <a:cs typeface="+mn-cs"/>
              </a:rPr>
              <a:t>‹#›</a:t>
            </a:fld>
            <a:endParaRPr lang="zh-CN" altLang="en-US" strike="noStrike" noProof="1"/>
          </a:p>
        </p:txBody>
      </p:sp>
    </p:spTree>
    <p:extLst>
      <p:ext uri="{BB962C8B-B14F-4D97-AF65-F5344CB8AC3E}">
        <p14:creationId xmlns:p14="http://schemas.microsoft.com/office/powerpoint/2010/main" val="274805424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1pPr>
    <a:lvl2pPr marL="4572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2pPr>
    <a:lvl3pPr marL="9144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3pPr>
    <a:lvl4pPr marL="13716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4pPr>
    <a:lvl5pPr marL="18288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126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346590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25</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479516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plan to use the Cosine similarity model, Matrix Factorization, KNN. Besides, NLP models like TF-IDF, Naive Bayes, LSTM could be used against the text data. For evaluate/compare the performance of the models, I plan to apply Root Mean Squared Error (RMSE) and Decision support metrics (Precision, Recall, F1).</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Content-based Filtering, I will apply the cosine similarity method against the product metadata to identify the similar products for the given one. The main feature that will be used for this model is from the product metadata like description, price,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salesRank</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brand, categories, and product features. Since some of them are textual data, NLP techniques like tokenization and TF-IDF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vectorization</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will be applied.</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Collaborative Filtering, I will apply the matrix factorization method against the review data. The main feature that will be used for this approach is from the review data like user id, product id, and the rating score. To perform matrix analysis, the cosine similarity method could be applied again, and several machine learning algorithms will be used such as KNN and Singular value decomposition (SVD). KNN can group users into a cluster and only consider the same cluster user for product recommendation. SVD can break down a matrix into the product of a few smaller matrices to reveal the user connections and to discover relationships between items. Moreover, deep learning techniques could also be applied for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Collborative</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Filtering, Neural Network method can take the user-item matrix or review textual data for predicting a score for recommending.</a:t>
            </a:r>
          </a:p>
          <a:p>
            <a:endParaRPr lang="en-US" dirty="0"/>
          </a:p>
        </p:txBody>
      </p:sp>
    </p:spTree>
    <p:extLst>
      <p:ext uri="{BB962C8B-B14F-4D97-AF65-F5344CB8AC3E}">
        <p14:creationId xmlns:p14="http://schemas.microsoft.com/office/powerpoint/2010/main" val="981174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above two types of filtering have their own drawbacks such as the novelty problem of Content-based Filtering and the cold start problem of Collaborative Filtering, so in reality, more robust recommender systems like hybrid recommenders are often used. I plan to build a hybrid recommender that combines Content-based Filtering and Collaborative Filtering to overcome the drawbacks and improve overall performance.</a:t>
            </a:r>
            <a:endParaRPr lang="en-US" dirty="0"/>
          </a:p>
        </p:txBody>
      </p:sp>
    </p:spTree>
    <p:extLst>
      <p:ext uri="{BB962C8B-B14F-4D97-AF65-F5344CB8AC3E}">
        <p14:creationId xmlns:p14="http://schemas.microsoft.com/office/powerpoint/2010/main" val="1521752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Finally</a:t>
            </a:r>
            <a:r>
              <a:rPr lang="en-US" smtClean="0"/>
              <a:t>, for </a:t>
            </a:r>
            <a:r>
              <a:rPr lang="en-US" dirty="0" smtClean="0"/>
              <a:t>recommendation system integration and deployment. I would like to develop a user interface for better using experience. I will develop a Flask website and use </a:t>
            </a:r>
            <a:r>
              <a:rPr lang="en-US" dirty="0" err="1" smtClean="0"/>
              <a:t>PythonAnywhere</a:t>
            </a:r>
            <a:r>
              <a:rPr lang="en-US" dirty="0" smtClean="0"/>
              <a:t> web hosting service to host our recommender system. Next, I will develop a Chabot using </a:t>
            </a:r>
            <a:r>
              <a:rPr lang="en-US" dirty="0" err="1" smtClean="0"/>
              <a:t>DialogFlow</a:t>
            </a:r>
            <a:r>
              <a:rPr lang="en-US" dirty="0" smtClean="0"/>
              <a:t> platform to assist users for product recommendation and integrate it with the Flask website.</a:t>
            </a:r>
            <a:endParaRPr lang="en-US" dirty="0"/>
          </a:p>
        </p:txBody>
      </p:sp>
    </p:spTree>
    <p:extLst>
      <p:ext uri="{BB962C8B-B14F-4D97-AF65-F5344CB8AC3E}">
        <p14:creationId xmlns:p14="http://schemas.microsoft.com/office/powerpoint/2010/main" val="2987799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29</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2968576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intend to achieve through this project is to develop product recommender systems/models that can accurately predict customers' preferences, identify the most useful characteristics to promote certain products to customers, understand the role of text data in recommender systems, </a:t>
            </a:r>
            <a:r>
              <a:rPr lang="en-US" sz="1200" dirty="0" smtClean="0">
                <a:latin typeface="Arial" panose="020B0604020202020204" pitchFamily="34" charset="0"/>
                <a:cs typeface="Arial" panose="020B0604020202020204" pitchFamily="34" charset="0"/>
              </a:rPr>
              <a:t>provide a website and </a:t>
            </a:r>
            <a:r>
              <a:rPr lang="en-US" sz="1200" dirty="0" err="1" smtClean="0">
                <a:latin typeface="Arial" panose="020B0604020202020204" pitchFamily="34" charset="0"/>
                <a:cs typeface="Arial" panose="020B0604020202020204" pitchFamily="34" charset="0"/>
              </a:rPr>
              <a:t>Chatbot</a:t>
            </a:r>
            <a:r>
              <a:rPr lang="en-US" sz="1200" dirty="0" smtClean="0">
                <a:latin typeface="Arial" panose="020B0604020202020204" pitchFamily="34" charset="0"/>
                <a:cs typeface="Arial" panose="020B0604020202020204" pitchFamily="34" charset="0"/>
              </a:rPr>
              <a:t> to assist amazon users to make purchase decisions,</a:t>
            </a:r>
            <a:r>
              <a:rPr lang="en-US" sz="1200" baseline="0" dirty="0" smtClean="0">
                <a:latin typeface="Arial" panose="020B0604020202020204" pitchFamily="34" charset="0"/>
                <a:cs typeface="Arial" panose="020B0604020202020204" pitchFamily="34" charset="0"/>
              </a:rPr>
              <a:t>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and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provide a comprehensive report of recommender systems for the business owners.</a:t>
            </a:r>
            <a:endParaRPr lang="en-US" dirty="0"/>
          </a:p>
        </p:txBody>
      </p:sp>
    </p:spTree>
    <p:extLst>
      <p:ext uri="{BB962C8B-B14F-4D97-AF65-F5344CB8AC3E}">
        <p14:creationId xmlns:p14="http://schemas.microsoft.com/office/powerpoint/2010/main" val="2193615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40962" name="备注占位符 2"/>
          <p:cNvSpPr>
            <a:spLocks noGrp="1"/>
          </p:cNvSpPr>
          <p:nvPr>
            <p:ph type="body"/>
          </p:nvPr>
        </p:nvSpPr>
        <p:spPr/>
        <p:txBody>
          <a:bodyPr lIns="91440" tIns="45720" rIns="91440" bIns="45720" anchor="t" anchorCtr="0"/>
          <a:lstStyle/>
          <a:p>
            <a:pPr lvl="0"/>
            <a:endParaRPr lang="zh-CN" altLang="en-US" dirty="0"/>
          </a:p>
        </p:txBody>
      </p:sp>
      <p:sp>
        <p:nvSpPr>
          <p:cNvPr id="4096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32</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797695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p:sp>
      <p:sp>
        <p:nvSpPr>
          <p:cNvPr id="19458"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945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5</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918271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2662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7</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4261230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11</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420932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14</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767974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Thus, in the following model development, we need to keep in mind that the accuracy metric may not be useful for evaluating the machine learning models; instead, precision, recall, and F1 score values could be suitable for model evaluation.</a:t>
            </a:r>
          </a:p>
          <a:p>
            <a:endParaRPr lang="en-US" dirty="0"/>
          </a:p>
        </p:txBody>
      </p:sp>
    </p:spTree>
    <p:extLst>
      <p:ext uri="{BB962C8B-B14F-4D97-AF65-F5344CB8AC3E}">
        <p14:creationId xmlns:p14="http://schemas.microsoft.com/office/powerpoint/2010/main" val="3178850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of the reviews contain less than 100 words. The word counts distributions for each star rating review are similar, but if we look in to the detail of the box plot graph, we could see that negative or low star rating reviews have more texts entered. The box plot shows that the 5 stars rating reviews have the lowest interquartile range (IQR) compared to the other 4 ratings, which implies that it has average the shortest review text.</a:t>
            </a:r>
            <a:endParaRPr lang="en-US" dirty="0"/>
          </a:p>
        </p:txBody>
      </p:sp>
    </p:spTree>
    <p:extLst>
      <p:ext uri="{BB962C8B-B14F-4D97-AF65-F5344CB8AC3E}">
        <p14:creationId xmlns:p14="http://schemas.microsoft.com/office/powerpoint/2010/main" val="4252803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To find out more insights within this dataset, we can merge the cleaned review and product datasets.</a:t>
            </a: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Reviewed Brands Distributions (top 10) graphs show that Whirlpool products have the rank 1 position of amount of reviews. However, there are some other brands in the list that are not in the list of top 10 product numbers, which means offering more products doesn't imply more purchasing and revenue.</a:t>
            </a:r>
            <a:endParaRPr lang="en-US" dirty="0"/>
          </a:p>
        </p:txBody>
      </p:sp>
    </p:spTree>
    <p:extLst>
      <p:ext uri="{BB962C8B-B14F-4D97-AF65-F5344CB8AC3E}">
        <p14:creationId xmlns:p14="http://schemas.microsoft.com/office/powerpoint/2010/main" val="2718684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262626"/>
                </a:solidFill>
                <a:latin typeface="Arial" panose="020B0604020202020204" pitchFamily="34" charset="0"/>
                <a:cs typeface="Arial" panose="020B0604020202020204" pitchFamily="34" charset="0"/>
              </a:rPr>
              <a:t>This table shows the top 10 average rating brand (reviews &gt; 5000) in the dataset. There are many brand only have a few reviews, and their average rating will definitely be higher than other brands with more reviews, so we only consider the brands with at least 5,000 reviews for this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rgbClr val="262626"/>
              </a:solidFill>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Arial" panose="020B0604020202020204" pitchFamily="34" charset="0"/>
                <a:cs typeface="Arial" panose="020B0604020202020204" pitchFamily="34" charset="0"/>
              </a:rPr>
              <a:t>The result show that brand </a:t>
            </a:r>
            <a:r>
              <a:rPr lang="en-US" altLang="zh-CN" sz="1200" dirty="0" err="1" smtClean="0">
                <a:solidFill>
                  <a:schemeClr val="bg1"/>
                </a:solidFill>
                <a:latin typeface="Arial" panose="020B0604020202020204" pitchFamily="34" charset="0"/>
                <a:cs typeface="Arial" panose="020B0604020202020204" pitchFamily="34" charset="0"/>
              </a:rPr>
              <a:t>LintEater</a:t>
            </a:r>
            <a:r>
              <a:rPr lang="en-US" altLang="zh-CN" sz="1200" dirty="0" smtClean="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list</a:t>
            </a:r>
            <a:r>
              <a:rPr lang="en-US" altLang="zh-CN" sz="1200" dirty="0" smtClean="0">
                <a:solidFill>
                  <a:schemeClr val="bg1"/>
                </a:solidFill>
                <a:latin typeface="Arial" panose="020B0604020202020204" pitchFamily="34" charset="0"/>
                <a:cs typeface="+mn-cs"/>
              </a:rPr>
              <a:t>,</a:t>
            </a:r>
            <a:r>
              <a:rPr lang="en-US" altLang="zh-CN" sz="1200" baseline="0" dirty="0" smtClean="0">
                <a:solidFill>
                  <a:schemeClr val="bg1"/>
                </a:solidFill>
                <a:latin typeface="Arial" panose="020B0604020202020204" pitchFamily="34" charset="0"/>
                <a:cs typeface="+mn-cs"/>
              </a:rPr>
              <a:t> however; </a:t>
            </a:r>
            <a:r>
              <a:rPr lang="en-US" altLang="zh-CN" sz="1200" dirty="0" smtClean="0">
                <a:solidFill>
                  <a:schemeClr val="bg1"/>
                </a:solidFill>
                <a:latin typeface="Arial" panose="020B0604020202020204" pitchFamily="34" charset="0"/>
                <a:cs typeface="Arial" panose="020B0604020202020204" pitchFamily="34" charset="0"/>
              </a:rPr>
              <a:t>it also has the most review number and most products offered in the Appliance category. It means Whirlpool is doing great in offering both overall product quality and quantity.</a:t>
            </a:r>
            <a:endParaRPr lang="zh-CN" altLang="en-US" sz="1200" dirty="0" smtClean="0">
              <a:solidFill>
                <a:schemeClr val="bg1"/>
              </a:solidFill>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rgbClr val="262626"/>
              </a:solidFill>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20057529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2051" name="图片 4"/>
          <p:cNvPicPr>
            <a:picLocks noChangeAspect="1"/>
          </p:cNvPicPr>
          <p:nvPr userDrawn="1"/>
        </p:nvPicPr>
        <p:blipFill>
          <a:blip r:embed="rId2"/>
          <a:stretch>
            <a:fillRect/>
          </a:stretch>
        </p:blipFill>
        <p:spPr>
          <a:xfrm>
            <a:off x="2522538" y="-220662"/>
            <a:ext cx="7146925" cy="7148512"/>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4099" name="图片 2"/>
          <p:cNvPicPr>
            <a:picLocks noChangeAspect="1"/>
          </p:cNvPicPr>
          <p:nvPr userDrawn="1"/>
        </p:nvPicPr>
        <p:blipFill>
          <a:blip r:embed="rId2"/>
          <a:stretch>
            <a:fillRect/>
          </a:stretch>
        </p:blipFill>
        <p:spPr>
          <a:xfrm>
            <a:off x="4000500" y="635000"/>
            <a:ext cx="4191000" cy="41910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
        <p:nvSpPr>
          <p:cNvPr id="5122" name="矩形 15"/>
          <p:cNvSpPr/>
          <p:nvPr userDrawn="1"/>
        </p:nvSpPr>
        <p:spPr>
          <a:xfrm>
            <a:off x="220663" y="180975"/>
            <a:ext cx="2671762" cy="522288"/>
          </a:xfrm>
          <a:prstGeom prst="rect">
            <a:avLst/>
          </a:prstGeom>
          <a:noFill/>
          <a:ln w="9525">
            <a:noFill/>
          </a:ln>
        </p:spPr>
        <p:txBody>
          <a:bodyPr wrap="none" anchor="t" anchorCtr="0">
            <a:spAutoFit/>
          </a:bodyPr>
          <a:lstStyle/>
          <a:p>
            <a:pPr lvl="0"/>
            <a:r>
              <a:rPr lang="zh-CN" altLang="en-US" sz="2800" dirty="0">
                <a:solidFill>
                  <a:srgbClr val="404040"/>
                </a:solidFill>
                <a:latin typeface="Arial" panose="020B0604020202020204" pitchFamily="34" charset="0"/>
                <a:ea typeface="宋体" panose="02010600030101010101" pitchFamily="2" charset="-122"/>
                <a:cs typeface="Arial" panose="020B0604020202020204" pitchFamily="34" charset="0"/>
              </a:rPr>
              <a:t>Add your title</a:t>
            </a:r>
            <a:endParaRPr lang="en-US" altLang="zh-CN" sz="2800" dirty="0">
              <a:solidFill>
                <a:srgbClr val="404040"/>
              </a:solidFill>
              <a:latin typeface="Arial" panose="020B0604020202020204" pitchFamily="34" charset="0"/>
              <a:ea typeface="Arial" panose="020B0604020202020204" pitchFamily="34" charset="0"/>
            </a:endParaRPr>
          </a:p>
        </p:txBody>
      </p:sp>
      <p:sp>
        <p:nvSpPr>
          <p:cNvPr id="5123" name="矩形 16"/>
          <p:cNvSpPr/>
          <p:nvPr userDrawn="1"/>
        </p:nvSpPr>
        <p:spPr>
          <a:xfrm>
            <a:off x="220663" y="657225"/>
            <a:ext cx="8815387" cy="369888"/>
          </a:xfrm>
          <a:prstGeom prst="rect">
            <a:avLst/>
          </a:prstGeom>
          <a:noFill/>
          <a:ln w="9525">
            <a:noFill/>
          </a:ln>
        </p:spPr>
        <p:txBody>
          <a:bodyPr wrap="none" anchor="t" anchorCtr="0">
            <a:spAutoFit/>
          </a:bodyPr>
          <a:lstStyle/>
          <a:p>
            <a:pPr lvl="0"/>
            <a:r>
              <a:rPr lang="en-US" altLang="zh-CN" dirty="0">
                <a:solidFill>
                  <a:srgbClr val="A6A6A6"/>
                </a:solidFill>
                <a:latin typeface="Arial" panose="020B0604020202020204" pitchFamily="34" charset="0"/>
                <a:ea typeface="宋体" panose="02010600030101010101" pitchFamily="2" charset="-122"/>
                <a:cs typeface="Arial" panose="020B0604020202020204" pitchFamily="34" charset="0"/>
              </a:rPr>
              <a:t>Click add this section keywords detailed description of the contents of this paragraph</a:t>
            </a:r>
            <a:endParaRPr lang="zh-CN" altLang="en-US" dirty="0">
              <a:solidFill>
                <a:srgbClr val="A6A6A6"/>
              </a:solidFill>
              <a:latin typeface="Calibri" panose="020F0502020204030204" charset="0"/>
              <a:ea typeface="Arial" panose="020B0604020202020204" pitchFamily="34" charset="0"/>
            </a:endParaRPr>
          </a:p>
        </p:txBody>
      </p:sp>
      <p:sp>
        <p:nvSpPr>
          <p:cNvPr id="19" name="矩形 18"/>
          <p:cNvSpPr/>
          <p:nvPr userDrawn="1"/>
        </p:nvSpPr>
        <p:spPr>
          <a:xfrm>
            <a:off x="0" y="6748463"/>
            <a:ext cx="12192000" cy="109538"/>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矩形 1"/>
          <p:cNvSpPr/>
          <p:nvPr userDrawn="1"/>
        </p:nvSpPr>
        <p:spPr>
          <a:xfrm>
            <a:off x="0" y="209550"/>
            <a:ext cx="184150" cy="7493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fad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towardsdatascience.com/brief-on-recommender-systems-b86a1068a4dd" TargetMode="External"/><Relationship Id="rId2" Type="http://schemas.openxmlformats.org/officeDocument/2006/relationships/hyperlink" Target="http://cseweb.ucsd.edu/~jmcauley/pdfs/emnlp19a.pdf" TargetMode="Externa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nijianmo.github.io/amazon/index.html"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矩形 8"/>
          <p:cNvSpPr/>
          <p:nvPr/>
        </p:nvSpPr>
        <p:spPr>
          <a:xfrm>
            <a:off x="3237685" y="2140565"/>
            <a:ext cx="5716630" cy="1323439"/>
          </a:xfrm>
          <a:prstGeom prst="rect">
            <a:avLst/>
          </a:prstGeom>
          <a:noFill/>
          <a:ln w="9525">
            <a:noFill/>
          </a:ln>
        </p:spPr>
        <p:txBody>
          <a:bodyPr wrap="none" anchor="t" anchorCtr="0">
            <a:spAutoFit/>
          </a:bodyPr>
          <a:lstStyle/>
          <a:p>
            <a:pPr algn="ctr"/>
            <a:r>
              <a:rPr lang="en-US" altLang="zh-CN" sz="4000" b="1" dirty="0" smtClean="0">
                <a:solidFill>
                  <a:srgbClr val="262626"/>
                </a:solidFill>
                <a:latin typeface="Arial" panose="020B0604020202020204" pitchFamily="34" charset="0"/>
                <a:cs typeface="Arial" panose="020B0604020202020204" pitchFamily="34" charset="0"/>
              </a:rPr>
              <a:t>Amazon Product </a:t>
            </a:r>
          </a:p>
          <a:p>
            <a:pPr algn="ctr"/>
            <a:r>
              <a:rPr lang="en-US" altLang="zh-CN" sz="4000" b="1" dirty="0" smtClean="0">
                <a:solidFill>
                  <a:srgbClr val="262626"/>
                </a:solidFill>
                <a:latin typeface="Arial" panose="020B0604020202020204" pitchFamily="34" charset="0"/>
                <a:cs typeface="Arial" panose="020B0604020202020204" pitchFamily="34" charset="0"/>
              </a:rPr>
              <a:t>Recommender System</a:t>
            </a:r>
            <a:endParaRPr lang="zh-CN" altLang="en-US" sz="4000" dirty="0">
              <a:solidFill>
                <a:srgbClr val="262626"/>
              </a:solidFill>
              <a:ea typeface="Arial" panose="020B0604020202020204" pitchFamily="34" charset="0"/>
            </a:endParaRPr>
          </a:p>
        </p:txBody>
      </p:sp>
      <p:sp>
        <p:nvSpPr>
          <p:cNvPr id="8194" name="矩形 2"/>
          <p:cNvSpPr/>
          <p:nvPr/>
        </p:nvSpPr>
        <p:spPr>
          <a:xfrm>
            <a:off x="5594903" y="4044950"/>
            <a:ext cx="1002197" cy="415498"/>
          </a:xfrm>
          <a:prstGeom prst="rect">
            <a:avLst/>
          </a:prstGeom>
          <a:noFill/>
          <a:ln w="9525">
            <a:noFill/>
          </a:ln>
        </p:spPr>
        <p:txBody>
          <a:bodyPr wrap="none" anchor="t" anchorCtr="0">
            <a:spAutoFit/>
          </a:bodyPr>
          <a:lstStyle/>
          <a:p>
            <a:pPr algn="ctr">
              <a:lnSpc>
                <a:spcPct val="150000"/>
              </a:lnSpc>
            </a:pP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Jin </a:t>
            </a:r>
            <a:r>
              <a:rPr lang="en-US" altLang="zh-CN" sz="1400" dirty="0" err="1" smtClean="0">
                <a:solidFill>
                  <a:srgbClr val="262626"/>
                </a:solidFill>
                <a:latin typeface="Arial" panose="020B0604020202020204" pitchFamily="34" charset="0"/>
                <a:ea typeface="宋体" panose="02010600030101010101" pitchFamily="2" charset="-122"/>
                <a:cs typeface="Arial" panose="020B0604020202020204" pitchFamily="34" charset="0"/>
              </a:rPr>
              <a:t>Hui</a:t>
            </a: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 Xu</a:t>
            </a:r>
            <a:endParaRPr lang="en-US" altLang="zh-CN" sz="1400" dirty="0">
              <a:solidFill>
                <a:srgbClr val="262626"/>
              </a:solidFill>
              <a:latin typeface="Arial" panose="020B0604020202020204" pitchFamily="34" charset="0"/>
              <a:ea typeface="Arial" panose="020B0604020202020204" pitchFamily="34" charset="0"/>
            </a:endParaRPr>
          </a:p>
        </p:txBody>
      </p:sp>
      <p:cxnSp>
        <p:nvCxnSpPr>
          <p:cNvPr id="8" name="直接连接符 7"/>
          <p:cNvCxnSpPr/>
          <p:nvPr/>
        </p:nvCxnSpPr>
        <p:spPr>
          <a:xfrm>
            <a:off x="3988435" y="3590925"/>
            <a:ext cx="42148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Product Data</a:t>
            </a:r>
          </a:p>
        </p:txBody>
      </p:sp>
      <p:sp>
        <p:nvSpPr>
          <p:cNvPr id="23" name="任意多边形 22"/>
          <p:cNvSpPr/>
          <p:nvPr/>
        </p:nvSpPr>
        <p:spPr>
          <a:xfrm>
            <a:off x="1006475" y="2059522"/>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4" name="KSO_Shape"/>
          <p:cNvSpPr/>
          <p:nvPr/>
        </p:nvSpPr>
        <p:spPr>
          <a:xfrm>
            <a:off x="1271586" y="2155752"/>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5" name="TextBox 15"/>
          <p:cNvSpPr txBox="1"/>
          <p:nvPr/>
        </p:nvSpPr>
        <p:spPr>
          <a:xfrm>
            <a:off x="1758949" y="2119997"/>
            <a:ext cx="8963025" cy="646331"/>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t>
            </a:r>
            <a:r>
              <a:rPr lang="en-US" altLang="zh-CN" dirty="0">
                <a:latin typeface="Arial" panose="020B0604020202020204" pitchFamily="34" charset="0"/>
                <a:cs typeface="Arial" panose="020B0604020202020204" pitchFamily="34" charset="0"/>
              </a:rPr>
              <a:t>are </a:t>
            </a:r>
            <a:r>
              <a:rPr lang="en-US" altLang="zh-CN" dirty="0" smtClean="0">
                <a:latin typeface="Arial" panose="020B0604020202020204" pitchFamily="34" charset="0"/>
                <a:cs typeface="Arial" panose="020B0604020202020204" pitchFamily="34" charset="0"/>
              </a:rPr>
              <a:t>category, description, title, brand, feature, </a:t>
            </a:r>
            <a:r>
              <a:rPr lang="en-US" altLang="zh-CN" dirty="0" err="1" smtClean="0">
                <a:latin typeface="Arial" panose="020B0604020202020204" pitchFamily="34" charset="0"/>
                <a:cs typeface="Arial" panose="020B0604020202020204" pitchFamily="34" charset="0"/>
              </a:rPr>
              <a:t>main_cat</a:t>
            </a:r>
            <a:r>
              <a:rPr lang="en-US" altLang="zh-CN" dirty="0" smtClean="0">
                <a:latin typeface="Arial" panose="020B0604020202020204" pitchFamily="34" charset="0"/>
                <a:cs typeface="Arial" panose="020B0604020202020204" pitchFamily="34" charset="0"/>
              </a:rPr>
              <a:t>, date, price,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imageURLHighRes</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ea typeface="Arial" panose="020B0604020202020204" pitchFamily="34" charset="0"/>
            </a:endParaRPr>
          </a:p>
        </p:txBody>
      </p:sp>
      <p:sp>
        <p:nvSpPr>
          <p:cNvPr id="26" name="任意多边形 25"/>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7"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8"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30,445 product records in this category, and the dataset has 19 different features.</a:t>
            </a:r>
            <a:endParaRPr lang="zh-CN" altLang="en-US" dirty="0">
              <a:solidFill>
                <a:schemeClr val="bg1"/>
              </a:solidFill>
              <a:latin typeface="Arial" panose="020B0604020202020204" pitchFamily="34" charset="0"/>
              <a:ea typeface="Arial" panose="020B0604020202020204" pitchFamily="34" charset="0"/>
            </a:endParaRPr>
          </a:p>
        </p:txBody>
      </p:sp>
      <p:pic>
        <p:nvPicPr>
          <p:cNvPr id="9220" name="Picture 4" descr="https://user-images.githubusercontent.com/24414472/155896882-c7df8c3e-9dc4-4f1a-9a52-99497766c5f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5425" y="2998444"/>
            <a:ext cx="6508750" cy="3583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43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565402" y="4916488"/>
            <a:ext cx="5081840"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Process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4</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Group 4"/>
          <p:cNvGrpSpPr>
            <a:grpSpLocks noChangeAspect="1"/>
          </p:cNvGrpSpPr>
          <p:nvPr/>
        </p:nvGrpSpPr>
        <p:grpSpPr>
          <a:xfrm>
            <a:off x="681038" y="2085975"/>
            <a:ext cx="2482850" cy="3719513"/>
            <a:chOff x="945" y="1492"/>
            <a:chExt cx="1564" cy="2343"/>
          </a:xfrm>
        </p:grpSpPr>
        <p:sp>
          <p:nvSpPr>
            <p:cNvPr id="14338" name="Freeform 5"/>
            <p:cNvSpPr>
              <a:spLocks noEditPoints="1"/>
            </p:cNvSpPr>
            <p:nvPr/>
          </p:nvSpPr>
          <p:spPr>
            <a:xfrm>
              <a:off x="1182" y="1679"/>
              <a:ext cx="1267" cy="1964"/>
            </a:xfrm>
            <a:custGeom>
              <a:avLst/>
              <a:gdLst/>
              <a:ahLst/>
              <a:cxnLst>
                <a:cxn ang="0">
                  <a:pos x="718" y="1144"/>
                </a:cxn>
                <a:cxn ang="0">
                  <a:pos x="676" y="881"/>
                </a:cxn>
                <a:cxn ang="0">
                  <a:pos x="809" y="748"/>
                </a:cxn>
                <a:cxn ang="0">
                  <a:pos x="934" y="888"/>
                </a:cxn>
                <a:cxn ang="0">
                  <a:pos x="915" y="1122"/>
                </a:cxn>
                <a:cxn ang="0">
                  <a:pos x="804" y="601"/>
                </a:cxn>
                <a:cxn ang="0">
                  <a:pos x="666" y="646"/>
                </a:cxn>
                <a:cxn ang="0">
                  <a:pos x="574" y="814"/>
                </a:cxn>
                <a:cxn ang="0">
                  <a:pos x="564" y="1063"/>
                </a:cxn>
                <a:cxn ang="0">
                  <a:pos x="650" y="1262"/>
                </a:cxn>
                <a:cxn ang="0">
                  <a:pos x="782" y="1348"/>
                </a:cxn>
                <a:cxn ang="0">
                  <a:pos x="913" y="1300"/>
                </a:cxn>
                <a:cxn ang="0">
                  <a:pos x="996" y="1160"/>
                </a:cxn>
                <a:cxn ang="0">
                  <a:pos x="1022" y="968"/>
                </a:cxn>
                <a:cxn ang="0">
                  <a:pos x="982" y="779"/>
                </a:cxn>
                <a:cxn ang="0">
                  <a:pos x="889" y="644"/>
                </a:cxn>
                <a:cxn ang="0">
                  <a:pos x="835" y="1504"/>
                </a:cxn>
                <a:cxn ang="0">
                  <a:pos x="469" y="1222"/>
                </a:cxn>
                <a:cxn ang="0">
                  <a:pos x="540" y="554"/>
                </a:cxn>
                <a:cxn ang="0">
                  <a:pos x="920" y="514"/>
                </a:cxn>
                <a:cxn ang="0">
                  <a:pos x="1098" y="968"/>
                </a:cxn>
                <a:cxn ang="0">
                  <a:pos x="953" y="1430"/>
                </a:cxn>
                <a:cxn ang="0">
                  <a:pos x="707" y="307"/>
                </a:cxn>
                <a:cxn ang="0">
                  <a:pos x="465" y="440"/>
                </a:cxn>
                <a:cxn ang="0">
                  <a:pos x="315" y="817"/>
                </a:cxn>
                <a:cxn ang="0">
                  <a:pos x="367" y="1295"/>
                </a:cxn>
                <a:cxn ang="0">
                  <a:pos x="581" y="1594"/>
                </a:cxn>
                <a:cxn ang="0">
                  <a:pos x="839" y="1632"/>
                </a:cxn>
                <a:cxn ang="0">
                  <a:pos x="1036" y="1459"/>
                </a:cxn>
                <a:cxn ang="0">
                  <a:pos x="1138" y="1182"/>
                </a:cxn>
                <a:cxn ang="0">
                  <a:pos x="1143" y="857"/>
                </a:cxn>
                <a:cxn ang="0">
                  <a:pos x="1051" y="563"/>
                </a:cxn>
                <a:cxn ang="0">
                  <a:pos x="873" y="355"/>
                </a:cxn>
                <a:cxn ang="0">
                  <a:pos x="628" y="1812"/>
                </a:cxn>
                <a:cxn ang="0">
                  <a:pos x="144" y="985"/>
                </a:cxn>
                <a:cxn ang="0">
                  <a:pos x="571" y="149"/>
                </a:cxn>
                <a:cxn ang="0">
                  <a:pos x="1100" y="480"/>
                </a:cxn>
                <a:cxn ang="0">
                  <a:pos x="1202" y="1224"/>
                </a:cxn>
                <a:cxn ang="0">
                  <a:pos x="844" y="1791"/>
                </a:cxn>
                <a:cxn ang="0">
                  <a:pos x="529" y="9"/>
                </a:cxn>
                <a:cxn ang="0">
                  <a:pos x="163" y="298"/>
                </a:cxn>
                <a:cxn ang="0">
                  <a:pos x="2" y="987"/>
                </a:cxn>
                <a:cxn ang="0">
                  <a:pos x="206" y="1677"/>
                </a:cxn>
                <a:cxn ang="0">
                  <a:pos x="595" y="1956"/>
                </a:cxn>
                <a:cxn ang="0">
                  <a:pos x="958" y="1843"/>
                </a:cxn>
                <a:cxn ang="0">
                  <a:pos x="1176" y="1518"/>
                </a:cxn>
                <a:cxn ang="0">
                  <a:pos x="1264" y="1113"/>
                </a:cxn>
                <a:cxn ang="0">
                  <a:pos x="1226" y="677"/>
                </a:cxn>
                <a:cxn ang="0">
                  <a:pos x="1070" y="300"/>
                </a:cxn>
                <a:cxn ang="0">
                  <a:pos x="782" y="40"/>
                </a:cxn>
              </a:cxnLst>
              <a:rect l="0" t="0" r="0" b="0"/>
              <a:pathLst>
                <a:path w="534" h="829">
                  <a:moveTo>
                    <a:pt x="347" y="506"/>
                  </a:moveTo>
                  <a:cubicBezTo>
                    <a:pt x="339" y="507"/>
                    <a:pt x="331" y="506"/>
                    <a:pt x="324" y="502"/>
                  </a:cubicBezTo>
                  <a:cubicBezTo>
                    <a:pt x="316" y="497"/>
                    <a:pt x="309" y="491"/>
                    <a:pt x="303" y="483"/>
                  </a:cubicBezTo>
                  <a:cubicBezTo>
                    <a:pt x="297" y="474"/>
                    <a:pt x="291" y="463"/>
                    <a:pt x="288" y="452"/>
                  </a:cubicBezTo>
                  <a:cubicBezTo>
                    <a:pt x="284" y="440"/>
                    <a:pt x="282" y="426"/>
                    <a:pt x="281" y="412"/>
                  </a:cubicBezTo>
                  <a:cubicBezTo>
                    <a:pt x="281" y="398"/>
                    <a:pt x="282" y="384"/>
                    <a:pt x="285" y="372"/>
                  </a:cubicBezTo>
                  <a:cubicBezTo>
                    <a:pt x="288" y="360"/>
                    <a:pt x="292" y="350"/>
                    <a:pt x="298" y="341"/>
                  </a:cubicBezTo>
                  <a:cubicBezTo>
                    <a:pt x="304" y="332"/>
                    <a:pt x="310" y="326"/>
                    <a:pt x="317" y="321"/>
                  </a:cubicBezTo>
                  <a:cubicBezTo>
                    <a:pt x="325" y="317"/>
                    <a:pt x="333" y="315"/>
                    <a:pt x="341" y="316"/>
                  </a:cubicBezTo>
                  <a:cubicBezTo>
                    <a:pt x="349" y="317"/>
                    <a:pt x="356" y="320"/>
                    <a:pt x="363" y="325"/>
                  </a:cubicBezTo>
                  <a:cubicBezTo>
                    <a:pt x="370" y="330"/>
                    <a:pt x="376" y="337"/>
                    <a:pt x="381" y="346"/>
                  </a:cubicBezTo>
                  <a:cubicBezTo>
                    <a:pt x="386" y="354"/>
                    <a:pt x="391" y="364"/>
                    <a:pt x="394" y="375"/>
                  </a:cubicBezTo>
                  <a:cubicBezTo>
                    <a:pt x="397" y="386"/>
                    <a:pt x="398" y="398"/>
                    <a:pt x="399" y="410"/>
                  </a:cubicBezTo>
                  <a:cubicBezTo>
                    <a:pt x="399" y="422"/>
                    <a:pt x="398" y="434"/>
                    <a:pt x="396" y="445"/>
                  </a:cubicBezTo>
                  <a:cubicBezTo>
                    <a:pt x="394" y="456"/>
                    <a:pt x="390" y="466"/>
                    <a:pt x="386" y="474"/>
                  </a:cubicBezTo>
                  <a:cubicBezTo>
                    <a:pt x="381" y="483"/>
                    <a:pt x="376" y="490"/>
                    <a:pt x="369" y="496"/>
                  </a:cubicBezTo>
                  <a:cubicBezTo>
                    <a:pt x="363" y="502"/>
                    <a:pt x="355" y="505"/>
                    <a:pt x="347" y="506"/>
                  </a:cubicBezTo>
                  <a:moveTo>
                    <a:pt x="339" y="254"/>
                  </a:moveTo>
                  <a:cubicBezTo>
                    <a:pt x="332" y="253"/>
                    <a:pt x="325" y="253"/>
                    <a:pt x="319" y="254"/>
                  </a:cubicBezTo>
                  <a:cubicBezTo>
                    <a:pt x="312" y="255"/>
                    <a:pt x="306" y="257"/>
                    <a:pt x="299" y="260"/>
                  </a:cubicBezTo>
                  <a:cubicBezTo>
                    <a:pt x="293" y="264"/>
                    <a:pt x="287" y="268"/>
                    <a:pt x="281" y="273"/>
                  </a:cubicBezTo>
                  <a:cubicBezTo>
                    <a:pt x="276" y="278"/>
                    <a:pt x="270" y="284"/>
                    <a:pt x="265" y="292"/>
                  </a:cubicBezTo>
                  <a:cubicBezTo>
                    <a:pt x="260" y="299"/>
                    <a:pt x="256" y="307"/>
                    <a:pt x="252" y="316"/>
                  </a:cubicBezTo>
                  <a:cubicBezTo>
                    <a:pt x="248" y="324"/>
                    <a:pt x="245" y="334"/>
                    <a:pt x="242" y="344"/>
                  </a:cubicBezTo>
                  <a:cubicBezTo>
                    <a:pt x="239" y="355"/>
                    <a:pt x="237" y="366"/>
                    <a:pt x="236" y="377"/>
                  </a:cubicBezTo>
                  <a:cubicBezTo>
                    <a:pt x="235" y="389"/>
                    <a:pt x="234" y="401"/>
                    <a:pt x="235" y="413"/>
                  </a:cubicBezTo>
                  <a:cubicBezTo>
                    <a:pt x="235" y="425"/>
                    <a:pt x="236" y="437"/>
                    <a:pt x="238" y="449"/>
                  </a:cubicBezTo>
                  <a:cubicBezTo>
                    <a:pt x="240" y="460"/>
                    <a:pt x="243" y="471"/>
                    <a:pt x="247" y="481"/>
                  </a:cubicBezTo>
                  <a:cubicBezTo>
                    <a:pt x="250" y="491"/>
                    <a:pt x="254" y="501"/>
                    <a:pt x="259" y="510"/>
                  </a:cubicBezTo>
                  <a:cubicBezTo>
                    <a:pt x="263" y="518"/>
                    <a:pt x="268" y="526"/>
                    <a:pt x="274" y="533"/>
                  </a:cubicBezTo>
                  <a:cubicBezTo>
                    <a:pt x="279" y="540"/>
                    <a:pt x="285" y="546"/>
                    <a:pt x="291" y="551"/>
                  </a:cubicBezTo>
                  <a:cubicBezTo>
                    <a:pt x="297" y="556"/>
                    <a:pt x="303" y="560"/>
                    <a:pt x="310" y="563"/>
                  </a:cubicBezTo>
                  <a:cubicBezTo>
                    <a:pt x="316" y="566"/>
                    <a:pt x="323" y="568"/>
                    <a:pt x="330" y="569"/>
                  </a:cubicBezTo>
                  <a:cubicBezTo>
                    <a:pt x="336" y="570"/>
                    <a:pt x="343" y="570"/>
                    <a:pt x="350" y="568"/>
                  </a:cubicBezTo>
                  <a:cubicBezTo>
                    <a:pt x="356" y="567"/>
                    <a:pt x="363" y="565"/>
                    <a:pt x="369" y="561"/>
                  </a:cubicBezTo>
                  <a:cubicBezTo>
                    <a:pt x="374" y="558"/>
                    <a:pt x="380" y="554"/>
                    <a:pt x="385" y="549"/>
                  </a:cubicBezTo>
                  <a:cubicBezTo>
                    <a:pt x="390" y="544"/>
                    <a:pt x="395" y="539"/>
                    <a:pt x="399" y="533"/>
                  </a:cubicBezTo>
                  <a:cubicBezTo>
                    <a:pt x="404" y="526"/>
                    <a:pt x="408" y="520"/>
                    <a:pt x="411" y="513"/>
                  </a:cubicBezTo>
                  <a:cubicBezTo>
                    <a:pt x="415" y="505"/>
                    <a:pt x="418" y="498"/>
                    <a:pt x="420" y="490"/>
                  </a:cubicBezTo>
                  <a:cubicBezTo>
                    <a:pt x="423" y="482"/>
                    <a:pt x="425" y="473"/>
                    <a:pt x="427" y="465"/>
                  </a:cubicBezTo>
                  <a:cubicBezTo>
                    <a:pt x="428" y="456"/>
                    <a:pt x="430" y="447"/>
                    <a:pt x="430" y="438"/>
                  </a:cubicBezTo>
                  <a:cubicBezTo>
                    <a:pt x="431" y="429"/>
                    <a:pt x="431" y="419"/>
                    <a:pt x="431" y="409"/>
                  </a:cubicBezTo>
                  <a:cubicBezTo>
                    <a:pt x="431" y="400"/>
                    <a:pt x="430" y="390"/>
                    <a:pt x="428" y="381"/>
                  </a:cubicBezTo>
                  <a:cubicBezTo>
                    <a:pt x="427" y="372"/>
                    <a:pt x="425" y="363"/>
                    <a:pt x="423" y="354"/>
                  </a:cubicBezTo>
                  <a:cubicBezTo>
                    <a:pt x="420" y="346"/>
                    <a:pt x="418" y="337"/>
                    <a:pt x="414" y="329"/>
                  </a:cubicBezTo>
                  <a:cubicBezTo>
                    <a:pt x="411" y="322"/>
                    <a:pt x="408" y="314"/>
                    <a:pt x="404" y="307"/>
                  </a:cubicBezTo>
                  <a:cubicBezTo>
                    <a:pt x="400" y="300"/>
                    <a:pt x="395" y="294"/>
                    <a:pt x="390" y="288"/>
                  </a:cubicBezTo>
                  <a:cubicBezTo>
                    <a:pt x="386" y="282"/>
                    <a:pt x="381" y="276"/>
                    <a:pt x="375" y="272"/>
                  </a:cubicBezTo>
                  <a:cubicBezTo>
                    <a:pt x="370" y="267"/>
                    <a:pt x="364" y="263"/>
                    <a:pt x="358" y="260"/>
                  </a:cubicBezTo>
                  <a:cubicBezTo>
                    <a:pt x="352" y="257"/>
                    <a:pt x="345" y="255"/>
                    <a:pt x="339" y="254"/>
                  </a:cubicBezTo>
                  <a:moveTo>
                    <a:pt x="352" y="635"/>
                  </a:moveTo>
                  <a:cubicBezTo>
                    <a:pt x="333" y="641"/>
                    <a:pt x="313" y="640"/>
                    <a:pt x="294" y="633"/>
                  </a:cubicBezTo>
                  <a:cubicBezTo>
                    <a:pt x="275" y="625"/>
                    <a:pt x="256" y="612"/>
                    <a:pt x="240" y="592"/>
                  </a:cubicBezTo>
                  <a:cubicBezTo>
                    <a:pt x="223" y="572"/>
                    <a:pt x="209" y="546"/>
                    <a:pt x="198" y="516"/>
                  </a:cubicBezTo>
                  <a:cubicBezTo>
                    <a:pt x="187" y="486"/>
                    <a:pt x="181" y="451"/>
                    <a:pt x="179" y="414"/>
                  </a:cubicBezTo>
                  <a:cubicBezTo>
                    <a:pt x="178" y="377"/>
                    <a:pt x="182" y="342"/>
                    <a:pt x="191" y="311"/>
                  </a:cubicBezTo>
                  <a:cubicBezTo>
                    <a:pt x="200" y="281"/>
                    <a:pt x="212" y="255"/>
                    <a:pt x="228" y="234"/>
                  </a:cubicBezTo>
                  <a:cubicBezTo>
                    <a:pt x="243" y="215"/>
                    <a:pt x="260" y="200"/>
                    <a:pt x="279" y="192"/>
                  </a:cubicBezTo>
                  <a:cubicBezTo>
                    <a:pt x="297" y="185"/>
                    <a:pt x="317" y="183"/>
                    <a:pt x="336" y="188"/>
                  </a:cubicBezTo>
                  <a:cubicBezTo>
                    <a:pt x="355" y="192"/>
                    <a:pt x="372" y="202"/>
                    <a:pt x="388" y="217"/>
                  </a:cubicBezTo>
                  <a:cubicBezTo>
                    <a:pt x="402" y="230"/>
                    <a:pt x="415" y="248"/>
                    <a:pt x="426" y="268"/>
                  </a:cubicBezTo>
                  <a:cubicBezTo>
                    <a:pt x="437" y="287"/>
                    <a:pt x="445" y="309"/>
                    <a:pt x="452" y="333"/>
                  </a:cubicBezTo>
                  <a:cubicBezTo>
                    <a:pt x="458" y="357"/>
                    <a:pt x="462" y="382"/>
                    <a:pt x="463" y="409"/>
                  </a:cubicBezTo>
                  <a:cubicBezTo>
                    <a:pt x="464" y="435"/>
                    <a:pt x="462" y="461"/>
                    <a:pt x="457" y="485"/>
                  </a:cubicBezTo>
                  <a:cubicBezTo>
                    <a:pt x="453" y="509"/>
                    <a:pt x="446" y="531"/>
                    <a:pt x="437" y="551"/>
                  </a:cubicBezTo>
                  <a:cubicBezTo>
                    <a:pt x="427" y="572"/>
                    <a:pt x="415" y="590"/>
                    <a:pt x="402" y="604"/>
                  </a:cubicBezTo>
                  <a:cubicBezTo>
                    <a:pt x="387" y="619"/>
                    <a:pt x="371" y="630"/>
                    <a:pt x="352" y="635"/>
                  </a:cubicBezTo>
                  <a:moveTo>
                    <a:pt x="334" y="135"/>
                  </a:moveTo>
                  <a:cubicBezTo>
                    <a:pt x="322" y="131"/>
                    <a:pt x="310" y="129"/>
                    <a:pt x="298" y="130"/>
                  </a:cubicBezTo>
                  <a:cubicBezTo>
                    <a:pt x="286" y="130"/>
                    <a:pt x="274" y="132"/>
                    <a:pt x="262" y="136"/>
                  </a:cubicBezTo>
                  <a:cubicBezTo>
                    <a:pt x="250" y="140"/>
                    <a:pt x="239" y="147"/>
                    <a:pt x="228" y="155"/>
                  </a:cubicBezTo>
                  <a:cubicBezTo>
                    <a:pt x="216" y="163"/>
                    <a:pt x="206" y="173"/>
                    <a:pt x="196" y="186"/>
                  </a:cubicBezTo>
                  <a:cubicBezTo>
                    <a:pt x="185" y="198"/>
                    <a:pt x="176" y="212"/>
                    <a:pt x="168" y="228"/>
                  </a:cubicBezTo>
                  <a:cubicBezTo>
                    <a:pt x="159" y="245"/>
                    <a:pt x="152" y="263"/>
                    <a:pt x="146" y="282"/>
                  </a:cubicBezTo>
                  <a:cubicBezTo>
                    <a:pt x="141" y="302"/>
                    <a:pt x="136" y="323"/>
                    <a:pt x="133" y="345"/>
                  </a:cubicBezTo>
                  <a:cubicBezTo>
                    <a:pt x="130" y="367"/>
                    <a:pt x="129" y="391"/>
                    <a:pt x="130" y="415"/>
                  </a:cubicBezTo>
                  <a:cubicBezTo>
                    <a:pt x="131" y="439"/>
                    <a:pt x="134" y="462"/>
                    <a:pt x="138" y="484"/>
                  </a:cubicBezTo>
                  <a:cubicBezTo>
                    <a:pt x="142" y="507"/>
                    <a:pt x="148" y="528"/>
                    <a:pt x="155" y="547"/>
                  </a:cubicBezTo>
                  <a:cubicBezTo>
                    <a:pt x="162" y="566"/>
                    <a:pt x="171" y="584"/>
                    <a:pt x="180" y="600"/>
                  </a:cubicBezTo>
                  <a:cubicBezTo>
                    <a:pt x="190" y="616"/>
                    <a:pt x="200" y="630"/>
                    <a:pt x="211" y="643"/>
                  </a:cubicBezTo>
                  <a:cubicBezTo>
                    <a:pt x="222" y="655"/>
                    <a:pt x="233" y="665"/>
                    <a:pt x="245" y="673"/>
                  </a:cubicBezTo>
                  <a:cubicBezTo>
                    <a:pt x="257" y="680"/>
                    <a:pt x="269" y="686"/>
                    <a:pt x="282" y="690"/>
                  </a:cubicBezTo>
                  <a:cubicBezTo>
                    <a:pt x="294" y="694"/>
                    <a:pt x="306" y="696"/>
                    <a:pt x="318" y="695"/>
                  </a:cubicBezTo>
                  <a:cubicBezTo>
                    <a:pt x="330" y="695"/>
                    <a:pt x="342" y="693"/>
                    <a:pt x="354" y="689"/>
                  </a:cubicBezTo>
                  <a:cubicBezTo>
                    <a:pt x="365" y="685"/>
                    <a:pt x="376" y="679"/>
                    <a:pt x="387" y="672"/>
                  </a:cubicBezTo>
                  <a:cubicBezTo>
                    <a:pt x="396" y="665"/>
                    <a:pt x="406" y="657"/>
                    <a:pt x="414" y="647"/>
                  </a:cubicBezTo>
                  <a:cubicBezTo>
                    <a:pt x="423" y="638"/>
                    <a:pt x="430" y="627"/>
                    <a:pt x="437" y="616"/>
                  </a:cubicBezTo>
                  <a:cubicBezTo>
                    <a:pt x="444" y="605"/>
                    <a:pt x="450" y="593"/>
                    <a:pt x="456" y="581"/>
                  </a:cubicBezTo>
                  <a:cubicBezTo>
                    <a:pt x="461" y="568"/>
                    <a:pt x="466" y="555"/>
                    <a:pt x="470" y="541"/>
                  </a:cubicBezTo>
                  <a:cubicBezTo>
                    <a:pt x="474" y="528"/>
                    <a:pt x="477" y="514"/>
                    <a:pt x="480" y="499"/>
                  </a:cubicBezTo>
                  <a:cubicBezTo>
                    <a:pt x="482" y="485"/>
                    <a:pt x="484" y="470"/>
                    <a:pt x="485" y="455"/>
                  </a:cubicBezTo>
                  <a:cubicBezTo>
                    <a:pt x="486" y="440"/>
                    <a:pt x="487" y="424"/>
                    <a:pt x="486" y="408"/>
                  </a:cubicBezTo>
                  <a:cubicBezTo>
                    <a:pt x="485" y="392"/>
                    <a:pt x="484" y="377"/>
                    <a:pt x="482" y="362"/>
                  </a:cubicBezTo>
                  <a:cubicBezTo>
                    <a:pt x="480" y="347"/>
                    <a:pt x="477" y="332"/>
                    <a:pt x="473" y="318"/>
                  </a:cubicBezTo>
                  <a:cubicBezTo>
                    <a:pt x="470" y="303"/>
                    <a:pt x="465" y="290"/>
                    <a:pt x="460" y="276"/>
                  </a:cubicBezTo>
                  <a:cubicBezTo>
                    <a:pt x="455" y="263"/>
                    <a:pt x="450" y="250"/>
                    <a:pt x="443" y="238"/>
                  </a:cubicBezTo>
                  <a:cubicBezTo>
                    <a:pt x="437" y="226"/>
                    <a:pt x="430" y="214"/>
                    <a:pt x="422" y="203"/>
                  </a:cubicBezTo>
                  <a:cubicBezTo>
                    <a:pt x="414" y="193"/>
                    <a:pt x="406" y="183"/>
                    <a:pt x="397" y="174"/>
                  </a:cubicBezTo>
                  <a:cubicBezTo>
                    <a:pt x="388" y="165"/>
                    <a:pt x="378" y="157"/>
                    <a:pt x="368" y="150"/>
                  </a:cubicBezTo>
                  <a:cubicBezTo>
                    <a:pt x="357" y="144"/>
                    <a:pt x="346" y="138"/>
                    <a:pt x="334" y="135"/>
                  </a:cubicBezTo>
                  <a:moveTo>
                    <a:pt x="356" y="756"/>
                  </a:moveTo>
                  <a:cubicBezTo>
                    <a:pt x="326" y="769"/>
                    <a:pt x="295" y="772"/>
                    <a:pt x="265" y="765"/>
                  </a:cubicBezTo>
                  <a:cubicBezTo>
                    <a:pt x="232" y="758"/>
                    <a:pt x="201" y="739"/>
                    <a:pt x="172" y="711"/>
                  </a:cubicBezTo>
                  <a:cubicBezTo>
                    <a:pt x="142" y="681"/>
                    <a:pt x="115" y="640"/>
                    <a:pt x="96" y="590"/>
                  </a:cubicBezTo>
                  <a:cubicBezTo>
                    <a:pt x="76" y="539"/>
                    <a:pt x="63" y="479"/>
                    <a:pt x="61" y="416"/>
                  </a:cubicBezTo>
                  <a:cubicBezTo>
                    <a:pt x="59" y="353"/>
                    <a:pt x="68" y="293"/>
                    <a:pt x="85" y="242"/>
                  </a:cubicBezTo>
                  <a:cubicBezTo>
                    <a:pt x="101" y="192"/>
                    <a:pt x="124" y="151"/>
                    <a:pt x="152" y="120"/>
                  </a:cubicBezTo>
                  <a:cubicBezTo>
                    <a:pt x="179" y="91"/>
                    <a:pt x="209" y="72"/>
                    <a:pt x="241" y="63"/>
                  </a:cubicBezTo>
                  <a:cubicBezTo>
                    <a:pt x="270" y="55"/>
                    <a:pt x="301" y="57"/>
                    <a:pt x="332" y="69"/>
                  </a:cubicBezTo>
                  <a:cubicBezTo>
                    <a:pt x="360" y="80"/>
                    <a:pt x="386" y="98"/>
                    <a:pt x="409" y="122"/>
                  </a:cubicBezTo>
                  <a:cubicBezTo>
                    <a:pt x="430" y="145"/>
                    <a:pt x="448" y="172"/>
                    <a:pt x="464" y="203"/>
                  </a:cubicBezTo>
                  <a:cubicBezTo>
                    <a:pt x="478" y="232"/>
                    <a:pt x="490" y="265"/>
                    <a:pt x="498" y="300"/>
                  </a:cubicBezTo>
                  <a:cubicBezTo>
                    <a:pt x="507" y="333"/>
                    <a:pt x="512" y="370"/>
                    <a:pt x="513" y="408"/>
                  </a:cubicBezTo>
                  <a:cubicBezTo>
                    <a:pt x="515" y="446"/>
                    <a:pt x="512" y="482"/>
                    <a:pt x="507" y="517"/>
                  </a:cubicBezTo>
                  <a:cubicBezTo>
                    <a:pt x="501" y="552"/>
                    <a:pt x="491" y="585"/>
                    <a:pt x="479" y="615"/>
                  </a:cubicBezTo>
                  <a:cubicBezTo>
                    <a:pt x="466" y="647"/>
                    <a:pt x="449" y="675"/>
                    <a:pt x="430" y="699"/>
                  </a:cubicBezTo>
                  <a:cubicBezTo>
                    <a:pt x="409" y="724"/>
                    <a:pt x="384" y="744"/>
                    <a:pt x="356" y="756"/>
                  </a:cubicBezTo>
                  <a:moveTo>
                    <a:pt x="330" y="17"/>
                  </a:moveTo>
                  <a:cubicBezTo>
                    <a:pt x="313" y="9"/>
                    <a:pt x="295" y="4"/>
                    <a:pt x="278" y="2"/>
                  </a:cubicBezTo>
                  <a:cubicBezTo>
                    <a:pt x="259" y="0"/>
                    <a:pt x="241" y="0"/>
                    <a:pt x="223" y="4"/>
                  </a:cubicBezTo>
                  <a:cubicBezTo>
                    <a:pt x="204" y="7"/>
                    <a:pt x="186" y="14"/>
                    <a:pt x="168" y="24"/>
                  </a:cubicBezTo>
                  <a:cubicBezTo>
                    <a:pt x="150" y="34"/>
                    <a:pt x="132" y="48"/>
                    <a:pt x="116" y="64"/>
                  </a:cubicBezTo>
                  <a:cubicBezTo>
                    <a:pt x="99" y="82"/>
                    <a:pt x="83" y="102"/>
                    <a:pt x="69" y="126"/>
                  </a:cubicBezTo>
                  <a:cubicBezTo>
                    <a:pt x="54" y="150"/>
                    <a:pt x="41" y="177"/>
                    <a:pt x="31" y="207"/>
                  </a:cubicBezTo>
                  <a:cubicBezTo>
                    <a:pt x="20" y="237"/>
                    <a:pt x="12" y="271"/>
                    <a:pt x="7" y="306"/>
                  </a:cubicBezTo>
                  <a:cubicBezTo>
                    <a:pt x="2" y="341"/>
                    <a:pt x="0" y="379"/>
                    <a:pt x="1" y="417"/>
                  </a:cubicBezTo>
                  <a:cubicBezTo>
                    <a:pt x="2" y="456"/>
                    <a:pt x="7" y="493"/>
                    <a:pt x="14" y="529"/>
                  </a:cubicBezTo>
                  <a:cubicBezTo>
                    <a:pt x="21" y="564"/>
                    <a:pt x="32" y="597"/>
                    <a:pt x="44" y="627"/>
                  </a:cubicBezTo>
                  <a:cubicBezTo>
                    <a:pt x="57" y="657"/>
                    <a:pt x="71" y="684"/>
                    <a:pt x="87" y="708"/>
                  </a:cubicBezTo>
                  <a:cubicBezTo>
                    <a:pt x="103" y="731"/>
                    <a:pt x="120" y="752"/>
                    <a:pt x="139" y="768"/>
                  </a:cubicBezTo>
                  <a:cubicBezTo>
                    <a:pt x="157" y="785"/>
                    <a:pt x="175" y="798"/>
                    <a:pt x="195" y="807"/>
                  </a:cubicBezTo>
                  <a:cubicBezTo>
                    <a:pt x="213" y="817"/>
                    <a:pt x="232" y="823"/>
                    <a:pt x="251" y="826"/>
                  </a:cubicBezTo>
                  <a:cubicBezTo>
                    <a:pt x="270" y="829"/>
                    <a:pt x="288" y="829"/>
                    <a:pt x="306" y="826"/>
                  </a:cubicBezTo>
                  <a:cubicBezTo>
                    <a:pt x="324" y="823"/>
                    <a:pt x="341" y="817"/>
                    <a:pt x="358" y="809"/>
                  </a:cubicBezTo>
                  <a:cubicBezTo>
                    <a:pt x="375" y="801"/>
                    <a:pt x="390" y="790"/>
                    <a:pt x="404" y="778"/>
                  </a:cubicBezTo>
                  <a:cubicBezTo>
                    <a:pt x="417" y="767"/>
                    <a:pt x="430" y="753"/>
                    <a:pt x="441" y="739"/>
                  </a:cubicBezTo>
                  <a:cubicBezTo>
                    <a:pt x="453" y="724"/>
                    <a:pt x="463" y="709"/>
                    <a:pt x="472" y="692"/>
                  </a:cubicBezTo>
                  <a:cubicBezTo>
                    <a:pt x="481" y="676"/>
                    <a:pt x="489" y="659"/>
                    <a:pt x="496" y="641"/>
                  </a:cubicBezTo>
                  <a:cubicBezTo>
                    <a:pt x="503" y="624"/>
                    <a:pt x="509" y="606"/>
                    <a:pt x="514" y="587"/>
                  </a:cubicBezTo>
                  <a:cubicBezTo>
                    <a:pt x="519" y="568"/>
                    <a:pt x="523" y="549"/>
                    <a:pt x="526" y="530"/>
                  </a:cubicBezTo>
                  <a:cubicBezTo>
                    <a:pt x="529" y="510"/>
                    <a:pt x="531" y="490"/>
                    <a:pt x="533" y="470"/>
                  </a:cubicBezTo>
                  <a:cubicBezTo>
                    <a:pt x="534" y="449"/>
                    <a:pt x="534" y="429"/>
                    <a:pt x="533" y="407"/>
                  </a:cubicBezTo>
                  <a:cubicBezTo>
                    <a:pt x="532" y="386"/>
                    <a:pt x="531" y="365"/>
                    <a:pt x="528" y="345"/>
                  </a:cubicBezTo>
                  <a:cubicBezTo>
                    <a:pt x="525" y="325"/>
                    <a:pt x="522" y="305"/>
                    <a:pt x="517" y="286"/>
                  </a:cubicBezTo>
                  <a:cubicBezTo>
                    <a:pt x="512" y="267"/>
                    <a:pt x="507" y="248"/>
                    <a:pt x="501" y="230"/>
                  </a:cubicBezTo>
                  <a:cubicBezTo>
                    <a:pt x="494" y="211"/>
                    <a:pt x="487" y="193"/>
                    <a:pt x="479" y="176"/>
                  </a:cubicBezTo>
                  <a:cubicBezTo>
                    <a:pt x="470" y="159"/>
                    <a:pt x="461" y="143"/>
                    <a:pt x="451" y="127"/>
                  </a:cubicBezTo>
                  <a:cubicBezTo>
                    <a:pt x="441" y="111"/>
                    <a:pt x="430" y="96"/>
                    <a:pt x="417" y="83"/>
                  </a:cubicBezTo>
                  <a:cubicBezTo>
                    <a:pt x="405" y="69"/>
                    <a:pt x="392" y="56"/>
                    <a:pt x="377" y="45"/>
                  </a:cubicBezTo>
                  <a:cubicBezTo>
                    <a:pt x="363" y="34"/>
                    <a:pt x="347" y="24"/>
                    <a:pt x="330" y="17"/>
                  </a:cubicBezTo>
                </a:path>
              </a:pathLst>
            </a:custGeom>
            <a:solidFill>
              <a:srgbClr val="FFFFFF"/>
            </a:solidFill>
            <a:ln w="9525">
              <a:noFill/>
            </a:ln>
          </p:spPr>
          <p:txBody>
            <a:bodyPr/>
            <a:lstStyle/>
            <a:p>
              <a:endParaRPr lang="en-US"/>
            </a:p>
          </p:txBody>
        </p:sp>
        <p:sp>
          <p:nvSpPr>
            <p:cNvPr id="14339" name="Freeform 6"/>
            <p:cNvSpPr>
              <a:spLocks noEditPoints="1"/>
            </p:cNvSpPr>
            <p:nvPr/>
          </p:nvSpPr>
          <p:spPr>
            <a:xfrm>
              <a:off x="945" y="1492"/>
              <a:ext cx="1538" cy="2343"/>
            </a:xfrm>
            <a:custGeom>
              <a:avLst/>
              <a:gdLst/>
              <a:ahLst/>
              <a:cxnLst>
                <a:cxn ang="0">
                  <a:pos x="1129" y="701"/>
                </a:cxn>
                <a:cxn ang="0">
                  <a:pos x="752" y="741"/>
                </a:cxn>
                <a:cxn ang="0">
                  <a:pos x="681" y="1409"/>
                </a:cxn>
                <a:cxn ang="0">
                  <a:pos x="1046" y="1691"/>
                </a:cxn>
                <a:cxn ang="0">
                  <a:pos x="1295" y="1336"/>
                </a:cxn>
                <a:cxn ang="0">
                  <a:pos x="1231" y="1224"/>
                </a:cxn>
                <a:cxn ang="0">
                  <a:pos x="1186" y="1402"/>
                </a:cxn>
                <a:cxn ang="0">
                  <a:pos x="1084"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4"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6" y="296"/>
                  </a:cubicBezTo>
                  <a:cubicBezTo>
                    <a:pt x="461" y="281"/>
                    <a:pt x="444" y="271"/>
                    <a:pt x="425" y="267"/>
                  </a:cubicBezTo>
                  <a:cubicBezTo>
                    <a:pt x="405" y="262"/>
                    <a:pt x="386" y="264"/>
                    <a:pt x="368" y="271"/>
                  </a:cubicBezTo>
                  <a:cubicBezTo>
                    <a:pt x="349" y="279"/>
                    <a:pt x="332" y="294"/>
                    <a:pt x="317" y="313"/>
                  </a:cubicBezTo>
                  <a:cubicBezTo>
                    <a:pt x="301" y="334"/>
                    <a:pt x="289" y="360"/>
                    <a:pt x="280" y="390"/>
                  </a:cubicBezTo>
                  <a:cubicBezTo>
                    <a:pt x="271" y="421"/>
                    <a:pt x="267" y="456"/>
                    <a:pt x="268" y="493"/>
                  </a:cubicBezTo>
                  <a:cubicBezTo>
                    <a:pt x="269" y="530"/>
                    <a:pt x="276" y="565"/>
                    <a:pt x="287" y="595"/>
                  </a:cubicBezTo>
                  <a:cubicBezTo>
                    <a:pt x="298" y="625"/>
                    <a:pt x="312" y="651"/>
                    <a:pt x="329" y="671"/>
                  </a:cubicBezTo>
                  <a:cubicBezTo>
                    <a:pt x="345" y="691"/>
                    <a:pt x="364" y="704"/>
                    <a:pt x="383" y="712"/>
                  </a:cubicBezTo>
                  <a:cubicBezTo>
                    <a:pt x="402" y="719"/>
                    <a:pt x="422" y="720"/>
                    <a:pt x="441" y="714"/>
                  </a:cubicBezTo>
                  <a:cubicBezTo>
                    <a:pt x="459" y="709"/>
                    <a:pt x="476" y="698"/>
                    <a:pt x="490" y="683"/>
                  </a:cubicBezTo>
                  <a:cubicBezTo>
                    <a:pt x="504" y="669"/>
                    <a:pt x="516" y="651"/>
                    <a:pt x="526" y="630"/>
                  </a:cubicBezTo>
                  <a:cubicBezTo>
                    <a:pt x="535" y="610"/>
                    <a:pt x="542" y="588"/>
                    <a:pt x="546" y="564"/>
                  </a:cubicBezTo>
                  <a:cubicBezTo>
                    <a:pt x="550" y="540"/>
                    <a:pt x="552" y="514"/>
                    <a:pt x="551" y="488"/>
                  </a:cubicBezTo>
                  <a:cubicBezTo>
                    <a:pt x="550" y="461"/>
                    <a:pt x="547" y="436"/>
                    <a:pt x="541" y="412"/>
                  </a:cubicBezTo>
                  <a:close/>
                  <a:moveTo>
                    <a:pt x="519" y="517"/>
                  </a:moveTo>
                  <a:cubicBezTo>
                    <a:pt x="519" y="526"/>
                    <a:pt x="517" y="535"/>
                    <a:pt x="516" y="544"/>
                  </a:cubicBezTo>
                  <a:cubicBezTo>
                    <a:pt x="514" y="552"/>
                    <a:pt x="512" y="561"/>
                    <a:pt x="509" y="569"/>
                  </a:cubicBezTo>
                  <a:cubicBezTo>
                    <a:pt x="507" y="577"/>
                    <a:pt x="503" y="584"/>
                    <a:pt x="500" y="592"/>
                  </a:cubicBezTo>
                  <a:cubicBezTo>
                    <a:pt x="496" y="599"/>
                    <a:pt x="493" y="605"/>
                    <a:pt x="488" y="612"/>
                  </a:cubicBezTo>
                  <a:cubicBezTo>
                    <a:pt x="484" y="618"/>
                    <a:pt x="479" y="623"/>
                    <a:pt x="474" y="628"/>
                  </a:cubicBezTo>
                  <a:cubicBezTo>
                    <a:pt x="469" y="633"/>
                    <a:pt x="463" y="637"/>
                    <a:pt x="457" y="640"/>
                  </a:cubicBezTo>
                  <a:cubicBezTo>
                    <a:pt x="451"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4" y="336"/>
                    <a:pt x="401" y="334"/>
                    <a:pt x="407" y="333"/>
                  </a:cubicBezTo>
                  <a:cubicBezTo>
                    <a:pt x="414" y="332"/>
                    <a:pt x="421" y="332"/>
                    <a:pt x="427" y="333"/>
                  </a:cubicBezTo>
                  <a:cubicBezTo>
                    <a:pt x="434" y="334"/>
                    <a:pt x="441" y="336"/>
                    <a:pt x="447" y="339"/>
                  </a:cubicBezTo>
                  <a:cubicBezTo>
                    <a:pt x="453" y="342"/>
                    <a:pt x="459" y="346"/>
                    <a:pt x="464" y="351"/>
                  </a:cubicBezTo>
                  <a:cubicBezTo>
                    <a:pt x="469"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19" y="479"/>
                    <a:pt x="520" y="488"/>
                  </a:cubicBezTo>
                  <a:cubicBezTo>
                    <a:pt x="520" y="498"/>
                    <a:pt x="520" y="508"/>
                    <a:pt x="519" y="517"/>
                  </a:cubicBezTo>
                  <a:close/>
                  <a:moveTo>
                    <a:pt x="587" y="379"/>
                  </a:moveTo>
                  <a:cubicBezTo>
                    <a:pt x="579" y="344"/>
                    <a:pt x="567" y="311"/>
                    <a:pt x="552"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89"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5"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1" y="717"/>
                    <a:pt x="503" y="726"/>
                  </a:cubicBezTo>
                  <a:cubicBezTo>
                    <a:pt x="495" y="736"/>
                    <a:pt x="485" y="744"/>
                    <a:pt x="475" y="751"/>
                  </a:cubicBezTo>
                  <a:cubicBezTo>
                    <a:pt x="465" y="758"/>
                    <a:pt x="454" y="764"/>
                    <a:pt x="443" y="768"/>
                  </a:cubicBezTo>
                  <a:cubicBezTo>
                    <a:pt x="431" y="772"/>
                    <a:pt x="419" y="774"/>
                    <a:pt x="407" y="774"/>
                  </a:cubicBezTo>
                  <a:cubicBezTo>
                    <a:pt x="395" y="775"/>
                    <a:pt x="382" y="773"/>
                    <a:pt x="370" y="769"/>
                  </a:cubicBezTo>
                  <a:cubicBezTo>
                    <a:pt x="358" y="765"/>
                    <a:pt x="346" y="759"/>
                    <a:pt x="334" y="752"/>
                  </a:cubicBezTo>
                  <a:cubicBezTo>
                    <a:pt x="322" y="744"/>
                    <a:pt x="311" y="734"/>
                    <a:pt x="300" y="722"/>
                  </a:cubicBezTo>
                  <a:cubicBezTo>
                    <a:pt x="289" y="709"/>
                    <a:pt x="278" y="695"/>
                    <a:pt x="269" y="679"/>
                  </a:cubicBezTo>
                  <a:cubicBezTo>
                    <a:pt x="260" y="663"/>
                    <a:pt x="251" y="645"/>
                    <a:pt x="244" y="626"/>
                  </a:cubicBezTo>
                  <a:cubicBezTo>
                    <a:pt x="237" y="607"/>
                    <a:pt x="231" y="586"/>
                    <a:pt x="227" y="563"/>
                  </a:cubicBezTo>
                  <a:cubicBezTo>
                    <a:pt x="222" y="541"/>
                    <a:pt x="220" y="518"/>
                    <a:pt x="219" y="494"/>
                  </a:cubicBezTo>
                  <a:cubicBezTo>
                    <a:pt x="218" y="470"/>
                    <a:pt x="219" y="446"/>
                    <a:pt x="222" y="424"/>
                  </a:cubicBezTo>
                  <a:cubicBezTo>
                    <a:pt x="225" y="402"/>
                    <a:pt x="229" y="381"/>
                    <a:pt x="235" y="361"/>
                  </a:cubicBezTo>
                  <a:cubicBezTo>
                    <a:pt x="241" y="342"/>
                    <a:pt x="248" y="324"/>
                    <a:pt x="257" y="307"/>
                  </a:cubicBezTo>
                  <a:cubicBezTo>
                    <a:pt x="265" y="291"/>
                    <a:pt x="274" y="277"/>
                    <a:pt x="284" y="265"/>
                  </a:cubicBezTo>
                  <a:cubicBezTo>
                    <a:pt x="294"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5"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8" y="79"/>
                    <a:pt x="455" y="50"/>
                    <a:pt x="417" y="30"/>
                  </a:cubicBezTo>
                  <a:cubicBezTo>
                    <a:pt x="375" y="8"/>
                    <a:pt x="332" y="0"/>
                    <a:pt x="289" y="4"/>
                  </a:cubicBezTo>
                  <a:cubicBezTo>
                    <a:pt x="242" y="9"/>
                    <a:pt x="196" y="30"/>
                    <a:pt x="154" y="67"/>
                  </a:cubicBezTo>
                  <a:cubicBezTo>
                    <a:pt x="110" y="107"/>
                    <a:pt x="71" y="164"/>
                    <a:pt x="44" y="236"/>
                  </a:cubicBezTo>
                  <a:cubicBezTo>
                    <a:pt x="15" y="312"/>
                    <a:pt x="0" y="401"/>
                    <a:pt x="3" y="498"/>
                  </a:cubicBezTo>
                  <a:cubicBezTo>
                    <a:pt x="5" y="594"/>
                    <a:pt x="26" y="684"/>
                    <a:pt x="60" y="759"/>
                  </a:cubicBezTo>
                  <a:cubicBezTo>
                    <a:pt x="92" y="831"/>
                    <a:pt x="134" y="888"/>
                    <a:pt x="182" y="927"/>
                  </a:cubicBezTo>
                  <a:cubicBezTo>
                    <a:pt x="226" y="963"/>
                    <a:pt x="274" y="983"/>
                    <a:pt x="322" y="986"/>
                  </a:cubicBezTo>
                  <a:cubicBezTo>
                    <a:pt x="366" y="989"/>
                    <a:pt x="409" y="979"/>
                    <a:pt x="449" y="955"/>
                  </a:cubicBezTo>
                  <a:cubicBezTo>
                    <a:pt x="487" y="934"/>
                    <a:pt x="518" y="903"/>
                    <a:pt x="545" y="867"/>
                  </a:cubicBezTo>
                  <a:cubicBezTo>
                    <a:pt x="569" y="833"/>
                    <a:pt x="590" y="794"/>
                    <a:pt x="606" y="752"/>
                  </a:cubicBezTo>
                  <a:cubicBezTo>
                    <a:pt x="620" y="712"/>
                    <a:pt x="632" y="669"/>
                    <a:pt x="638"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1" y="803"/>
                    <a:pt x="530" y="818"/>
                  </a:cubicBezTo>
                  <a:cubicBezTo>
                    <a:pt x="519" y="832"/>
                    <a:pt x="506" y="846"/>
                    <a:pt x="493" y="857"/>
                  </a:cubicBezTo>
                  <a:cubicBezTo>
                    <a:pt x="479" y="869"/>
                    <a:pt x="463" y="880"/>
                    <a:pt x="447" y="888"/>
                  </a:cubicBezTo>
                  <a:cubicBezTo>
                    <a:pt x="430" y="896"/>
                    <a:pt x="413" y="902"/>
                    <a:pt x="395" y="905"/>
                  </a:cubicBezTo>
                  <a:cubicBezTo>
                    <a:pt x="377" y="908"/>
                    <a:pt x="358" y="908"/>
                    <a:pt x="340" y="905"/>
                  </a:cubicBezTo>
                  <a:cubicBezTo>
                    <a:pt x="321" y="902"/>
                    <a:pt x="302" y="896"/>
                    <a:pt x="283" y="886"/>
                  </a:cubicBezTo>
                  <a:cubicBezTo>
                    <a:pt x="264" y="877"/>
                    <a:pt x="245" y="864"/>
                    <a:pt x="228" y="847"/>
                  </a:cubicBezTo>
                  <a:cubicBezTo>
                    <a:pt x="209" y="831"/>
                    <a:pt x="192" y="810"/>
                    <a:pt x="176" y="787"/>
                  </a:cubicBezTo>
                  <a:cubicBezTo>
                    <a:pt x="160" y="763"/>
                    <a:pt x="146" y="736"/>
                    <a:pt x="133" y="706"/>
                  </a:cubicBezTo>
                  <a:cubicBezTo>
                    <a:pt x="121" y="676"/>
                    <a:pt x="110" y="643"/>
                    <a:pt x="103" y="608"/>
                  </a:cubicBezTo>
                  <a:cubicBezTo>
                    <a:pt x="95"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6" y="81"/>
                  </a:cubicBezTo>
                  <a:cubicBezTo>
                    <a:pt x="384" y="83"/>
                    <a:pt x="402" y="88"/>
                    <a:pt x="419" y="96"/>
                  </a:cubicBezTo>
                  <a:cubicBezTo>
                    <a:pt x="436" y="103"/>
                    <a:pt x="452" y="113"/>
                    <a:pt x="466" y="124"/>
                  </a:cubicBezTo>
                  <a:cubicBezTo>
                    <a:pt x="481" y="135"/>
                    <a:pt x="494" y="148"/>
                    <a:pt x="506" y="162"/>
                  </a:cubicBezTo>
                  <a:cubicBezTo>
                    <a:pt x="518" y="175"/>
                    <a:pt x="530" y="190"/>
                    <a:pt x="540" y="206"/>
                  </a:cubicBezTo>
                  <a:cubicBezTo>
                    <a:pt x="550" y="222"/>
                    <a:pt x="559" y="238"/>
                    <a:pt x="568" y="255"/>
                  </a:cubicBezTo>
                  <a:cubicBezTo>
                    <a:pt x="576" y="272"/>
                    <a:pt x="583" y="290"/>
                    <a:pt x="589" y="309"/>
                  </a:cubicBezTo>
                  <a:cubicBezTo>
                    <a:pt x="596" y="327"/>
                    <a:pt x="601" y="346"/>
                    <a:pt x="606" y="365"/>
                  </a:cubicBezTo>
                  <a:cubicBezTo>
                    <a:pt x="610" y="384"/>
                    <a:pt x="614" y="404"/>
                    <a:pt x="617" y="424"/>
                  </a:cubicBezTo>
                  <a:cubicBezTo>
                    <a:pt x="620" y="444"/>
                    <a:pt x="621" y="465"/>
                    <a:pt x="622" y="486"/>
                  </a:cubicBezTo>
                  <a:cubicBezTo>
                    <a:pt x="623" y="508"/>
                    <a:pt x="623" y="528"/>
                    <a:pt x="622" y="549"/>
                  </a:cubicBezTo>
                  <a:close/>
                  <a:moveTo>
                    <a:pt x="482" y="454"/>
                  </a:moveTo>
                  <a:cubicBezTo>
                    <a:pt x="479" y="443"/>
                    <a:pt x="475" y="433"/>
                    <a:pt x="470" y="425"/>
                  </a:cubicBezTo>
                  <a:cubicBezTo>
                    <a:pt x="465" y="416"/>
                    <a:pt x="459" y="409"/>
                    <a:pt x="452" y="404"/>
                  </a:cubicBezTo>
                  <a:cubicBezTo>
                    <a:pt x="445" y="399"/>
                    <a:pt x="438" y="396"/>
                    <a:pt x="430" y="395"/>
                  </a:cubicBezTo>
                  <a:cubicBezTo>
                    <a:pt x="421" y="394"/>
                    <a:pt x="414" y="396"/>
                    <a:pt x="406" y="400"/>
                  </a:cubicBezTo>
                  <a:cubicBezTo>
                    <a:pt x="399" y="405"/>
                    <a:pt x="392" y="411"/>
                    <a:pt x="387" y="420"/>
                  </a:cubicBezTo>
                  <a:cubicBezTo>
                    <a:pt x="381" y="429"/>
                    <a:pt x="377" y="439"/>
                    <a:pt x="374" y="451"/>
                  </a:cubicBezTo>
                  <a:cubicBezTo>
                    <a:pt x="371" y="463"/>
                    <a:pt x="369" y="477"/>
                    <a:pt x="370" y="491"/>
                  </a:cubicBezTo>
                  <a:cubicBezTo>
                    <a:pt x="370"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5" y="465"/>
                    <a:pt x="482" y="454"/>
                  </a:cubicBezTo>
                  <a:close/>
                </a:path>
              </a:pathLst>
            </a:custGeom>
            <a:solidFill>
              <a:srgbClr val="3B3B3B"/>
            </a:solidFill>
            <a:ln w="9525">
              <a:noFill/>
            </a:ln>
          </p:spPr>
          <p:txBody>
            <a:bodyPr/>
            <a:lstStyle/>
            <a:p>
              <a:endParaRPr lang="en-US"/>
            </a:p>
          </p:txBody>
        </p:sp>
        <p:sp>
          <p:nvSpPr>
            <p:cNvPr id="14340" name="Freeform 7"/>
            <p:cNvSpPr>
              <a:spLocks noEditPoints="1"/>
            </p:cNvSpPr>
            <p:nvPr/>
          </p:nvSpPr>
          <p:spPr>
            <a:xfrm>
              <a:off x="971" y="1492"/>
              <a:ext cx="1538" cy="2343"/>
            </a:xfrm>
            <a:custGeom>
              <a:avLst/>
              <a:gdLst/>
              <a:ahLst/>
              <a:cxnLst>
                <a:cxn ang="0">
                  <a:pos x="1132" y="701"/>
                </a:cxn>
                <a:cxn ang="0">
                  <a:pos x="752" y="741"/>
                </a:cxn>
                <a:cxn ang="0">
                  <a:pos x="681" y="1409"/>
                </a:cxn>
                <a:cxn ang="0">
                  <a:pos x="1046" y="1691"/>
                </a:cxn>
                <a:cxn ang="0">
                  <a:pos x="1295" y="1336"/>
                </a:cxn>
                <a:cxn ang="0">
                  <a:pos x="1231" y="1224"/>
                </a:cxn>
                <a:cxn ang="0">
                  <a:pos x="1186" y="1402"/>
                </a:cxn>
                <a:cxn ang="0">
                  <a:pos x="1087"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6"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7" y="296"/>
                  </a:cubicBezTo>
                  <a:cubicBezTo>
                    <a:pt x="461" y="281"/>
                    <a:pt x="444" y="271"/>
                    <a:pt x="425" y="267"/>
                  </a:cubicBezTo>
                  <a:cubicBezTo>
                    <a:pt x="406" y="262"/>
                    <a:pt x="386" y="264"/>
                    <a:pt x="368" y="271"/>
                  </a:cubicBezTo>
                  <a:cubicBezTo>
                    <a:pt x="349" y="279"/>
                    <a:pt x="332" y="294"/>
                    <a:pt x="317" y="313"/>
                  </a:cubicBezTo>
                  <a:cubicBezTo>
                    <a:pt x="301" y="334"/>
                    <a:pt x="289" y="360"/>
                    <a:pt x="280" y="390"/>
                  </a:cubicBezTo>
                  <a:cubicBezTo>
                    <a:pt x="271" y="421"/>
                    <a:pt x="267" y="456"/>
                    <a:pt x="268" y="493"/>
                  </a:cubicBezTo>
                  <a:cubicBezTo>
                    <a:pt x="270" y="530"/>
                    <a:pt x="276" y="565"/>
                    <a:pt x="287" y="595"/>
                  </a:cubicBezTo>
                  <a:cubicBezTo>
                    <a:pt x="298" y="625"/>
                    <a:pt x="312" y="651"/>
                    <a:pt x="329" y="671"/>
                  </a:cubicBezTo>
                  <a:cubicBezTo>
                    <a:pt x="345" y="691"/>
                    <a:pt x="364" y="704"/>
                    <a:pt x="383" y="712"/>
                  </a:cubicBezTo>
                  <a:cubicBezTo>
                    <a:pt x="402" y="719"/>
                    <a:pt x="422" y="720"/>
                    <a:pt x="441" y="714"/>
                  </a:cubicBezTo>
                  <a:cubicBezTo>
                    <a:pt x="460" y="709"/>
                    <a:pt x="476" y="698"/>
                    <a:pt x="491" y="683"/>
                  </a:cubicBezTo>
                  <a:cubicBezTo>
                    <a:pt x="504" y="669"/>
                    <a:pt x="516" y="651"/>
                    <a:pt x="526" y="630"/>
                  </a:cubicBezTo>
                  <a:cubicBezTo>
                    <a:pt x="535" y="610"/>
                    <a:pt x="542" y="588"/>
                    <a:pt x="546" y="564"/>
                  </a:cubicBezTo>
                  <a:cubicBezTo>
                    <a:pt x="551" y="540"/>
                    <a:pt x="553" y="514"/>
                    <a:pt x="552" y="488"/>
                  </a:cubicBezTo>
                  <a:cubicBezTo>
                    <a:pt x="551" y="461"/>
                    <a:pt x="547" y="436"/>
                    <a:pt x="541" y="412"/>
                  </a:cubicBezTo>
                  <a:close/>
                  <a:moveTo>
                    <a:pt x="519" y="517"/>
                  </a:moveTo>
                  <a:cubicBezTo>
                    <a:pt x="519" y="526"/>
                    <a:pt x="517" y="535"/>
                    <a:pt x="516" y="544"/>
                  </a:cubicBezTo>
                  <a:cubicBezTo>
                    <a:pt x="514" y="552"/>
                    <a:pt x="512" y="561"/>
                    <a:pt x="509" y="569"/>
                  </a:cubicBezTo>
                  <a:cubicBezTo>
                    <a:pt x="507" y="577"/>
                    <a:pt x="504" y="584"/>
                    <a:pt x="500" y="592"/>
                  </a:cubicBezTo>
                  <a:cubicBezTo>
                    <a:pt x="497" y="599"/>
                    <a:pt x="493" y="605"/>
                    <a:pt x="488" y="612"/>
                  </a:cubicBezTo>
                  <a:cubicBezTo>
                    <a:pt x="484" y="618"/>
                    <a:pt x="479" y="623"/>
                    <a:pt x="474" y="628"/>
                  </a:cubicBezTo>
                  <a:cubicBezTo>
                    <a:pt x="469" y="633"/>
                    <a:pt x="463" y="637"/>
                    <a:pt x="458" y="640"/>
                  </a:cubicBezTo>
                  <a:cubicBezTo>
                    <a:pt x="452"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5" y="336"/>
                    <a:pt x="401" y="334"/>
                    <a:pt x="408" y="333"/>
                  </a:cubicBezTo>
                  <a:cubicBezTo>
                    <a:pt x="414" y="332"/>
                    <a:pt x="421" y="332"/>
                    <a:pt x="428" y="333"/>
                  </a:cubicBezTo>
                  <a:cubicBezTo>
                    <a:pt x="434" y="334"/>
                    <a:pt x="441" y="336"/>
                    <a:pt x="447" y="339"/>
                  </a:cubicBezTo>
                  <a:cubicBezTo>
                    <a:pt x="453" y="342"/>
                    <a:pt x="459" y="346"/>
                    <a:pt x="464" y="351"/>
                  </a:cubicBezTo>
                  <a:cubicBezTo>
                    <a:pt x="470"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20" y="479"/>
                    <a:pt x="520" y="488"/>
                  </a:cubicBezTo>
                  <a:cubicBezTo>
                    <a:pt x="520" y="498"/>
                    <a:pt x="520" y="508"/>
                    <a:pt x="519" y="517"/>
                  </a:cubicBezTo>
                  <a:close/>
                  <a:moveTo>
                    <a:pt x="587" y="379"/>
                  </a:moveTo>
                  <a:cubicBezTo>
                    <a:pt x="579" y="344"/>
                    <a:pt x="567" y="311"/>
                    <a:pt x="553"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90"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6"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2" y="717"/>
                    <a:pt x="503" y="726"/>
                  </a:cubicBezTo>
                  <a:cubicBezTo>
                    <a:pt x="495" y="736"/>
                    <a:pt x="485" y="744"/>
                    <a:pt x="476" y="751"/>
                  </a:cubicBezTo>
                  <a:cubicBezTo>
                    <a:pt x="465" y="758"/>
                    <a:pt x="454" y="764"/>
                    <a:pt x="443" y="768"/>
                  </a:cubicBezTo>
                  <a:cubicBezTo>
                    <a:pt x="431" y="772"/>
                    <a:pt x="419" y="774"/>
                    <a:pt x="407" y="774"/>
                  </a:cubicBezTo>
                  <a:cubicBezTo>
                    <a:pt x="395" y="775"/>
                    <a:pt x="383" y="773"/>
                    <a:pt x="371" y="769"/>
                  </a:cubicBezTo>
                  <a:cubicBezTo>
                    <a:pt x="358" y="765"/>
                    <a:pt x="346" y="759"/>
                    <a:pt x="334" y="752"/>
                  </a:cubicBezTo>
                  <a:cubicBezTo>
                    <a:pt x="322" y="744"/>
                    <a:pt x="311" y="734"/>
                    <a:pt x="300" y="722"/>
                  </a:cubicBezTo>
                  <a:cubicBezTo>
                    <a:pt x="289" y="709"/>
                    <a:pt x="279" y="695"/>
                    <a:pt x="269" y="679"/>
                  </a:cubicBezTo>
                  <a:cubicBezTo>
                    <a:pt x="260" y="663"/>
                    <a:pt x="251" y="645"/>
                    <a:pt x="244" y="626"/>
                  </a:cubicBezTo>
                  <a:cubicBezTo>
                    <a:pt x="237" y="607"/>
                    <a:pt x="231" y="586"/>
                    <a:pt x="227" y="563"/>
                  </a:cubicBezTo>
                  <a:cubicBezTo>
                    <a:pt x="223" y="541"/>
                    <a:pt x="220" y="518"/>
                    <a:pt x="219" y="494"/>
                  </a:cubicBezTo>
                  <a:cubicBezTo>
                    <a:pt x="218" y="470"/>
                    <a:pt x="219" y="446"/>
                    <a:pt x="222" y="424"/>
                  </a:cubicBezTo>
                  <a:cubicBezTo>
                    <a:pt x="225" y="402"/>
                    <a:pt x="230" y="381"/>
                    <a:pt x="235" y="361"/>
                  </a:cubicBezTo>
                  <a:cubicBezTo>
                    <a:pt x="241" y="342"/>
                    <a:pt x="248" y="324"/>
                    <a:pt x="257" y="307"/>
                  </a:cubicBezTo>
                  <a:cubicBezTo>
                    <a:pt x="265" y="291"/>
                    <a:pt x="274" y="277"/>
                    <a:pt x="285" y="265"/>
                  </a:cubicBezTo>
                  <a:cubicBezTo>
                    <a:pt x="295"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6"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9" y="79"/>
                    <a:pt x="455" y="50"/>
                    <a:pt x="417" y="30"/>
                  </a:cubicBezTo>
                  <a:cubicBezTo>
                    <a:pt x="375" y="8"/>
                    <a:pt x="332" y="0"/>
                    <a:pt x="289" y="4"/>
                  </a:cubicBezTo>
                  <a:cubicBezTo>
                    <a:pt x="242" y="9"/>
                    <a:pt x="196" y="30"/>
                    <a:pt x="155" y="67"/>
                  </a:cubicBezTo>
                  <a:cubicBezTo>
                    <a:pt x="110" y="107"/>
                    <a:pt x="71" y="164"/>
                    <a:pt x="44" y="236"/>
                  </a:cubicBezTo>
                  <a:cubicBezTo>
                    <a:pt x="15" y="312"/>
                    <a:pt x="0" y="401"/>
                    <a:pt x="3" y="498"/>
                  </a:cubicBezTo>
                  <a:cubicBezTo>
                    <a:pt x="6" y="594"/>
                    <a:pt x="26" y="684"/>
                    <a:pt x="60" y="759"/>
                  </a:cubicBezTo>
                  <a:cubicBezTo>
                    <a:pt x="92" y="831"/>
                    <a:pt x="134" y="888"/>
                    <a:pt x="182" y="927"/>
                  </a:cubicBezTo>
                  <a:cubicBezTo>
                    <a:pt x="226" y="963"/>
                    <a:pt x="274" y="983"/>
                    <a:pt x="322" y="986"/>
                  </a:cubicBezTo>
                  <a:cubicBezTo>
                    <a:pt x="366" y="989"/>
                    <a:pt x="409" y="979"/>
                    <a:pt x="450" y="955"/>
                  </a:cubicBezTo>
                  <a:cubicBezTo>
                    <a:pt x="487" y="934"/>
                    <a:pt x="519" y="903"/>
                    <a:pt x="545" y="867"/>
                  </a:cubicBezTo>
                  <a:cubicBezTo>
                    <a:pt x="570" y="833"/>
                    <a:pt x="590" y="794"/>
                    <a:pt x="606" y="752"/>
                  </a:cubicBezTo>
                  <a:cubicBezTo>
                    <a:pt x="621" y="712"/>
                    <a:pt x="632" y="669"/>
                    <a:pt x="639"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2" y="803"/>
                    <a:pt x="530" y="818"/>
                  </a:cubicBezTo>
                  <a:cubicBezTo>
                    <a:pt x="519" y="832"/>
                    <a:pt x="506" y="846"/>
                    <a:pt x="493" y="857"/>
                  </a:cubicBezTo>
                  <a:cubicBezTo>
                    <a:pt x="479" y="869"/>
                    <a:pt x="464" y="880"/>
                    <a:pt x="447" y="888"/>
                  </a:cubicBezTo>
                  <a:cubicBezTo>
                    <a:pt x="430" y="896"/>
                    <a:pt x="413" y="902"/>
                    <a:pt x="395" y="905"/>
                  </a:cubicBezTo>
                  <a:cubicBezTo>
                    <a:pt x="377" y="908"/>
                    <a:pt x="359" y="908"/>
                    <a:pt x="340" y="905"/>
                  </a:cubicBezTo>
                  <a:cubicBezTo>
                    <a:pt x="321" y="902"/>
                    <a:pt x="302" y="896"/>
                    <a:pt x="284" y="886"/>
                  </a:cubicBezTo>
                  <a:cubicBezTo>
                    <a:pt x="264" y="877"/>
                    <a:pt x="246" y="864"/>
                    <a:pt x="228" y="847"/>
                  </a:cubicBezTo>
                  <a:cubicBezTo>
                    <a:pt x="209" y="831"/>
                    <a:pt x="192" y="810"/>
                    <a:pt x="176" y="787"/>
                  </a:cubicBezTo>
                  <a:cubicBezTo>
                    <a:pt x="160" y="763"/>
                    <a:pt x="146" y="736"/>
                    <a:pt x="133" y="706"/>
                  </a:cubicBezTo>
                  <a:cubicBezTo>
                    <a:pt x="121" y="676"/>
                    <a:pt x="110" y="643"/>
                    <a:pt x="103" y="608"/>
                  </a:cubicBezTo>
                  <a:cubicBezTo>
                    <a:pt x="96"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7" y="81"/>
                  </a:cubicBezTo>
                  <a:cubicBezTo>
                    <a:pt x="384" y="83"/>
                    <a:pt x="402" y="88"/>
                    <a:pt x="419" y="96"/>
                  </a:cubicBezTo>
                  <a:cubicBezTo>
                    <a:pt x="436" y="103"/>
                    <a:pt x="452" y="113"/>
                    <a:pt x="466" y="124"/>
                  </a:cubicBezTo>
                  <a:cubicBezTo>
                    <a:pt x="481" y="135"/>
                    <a:pt x="494" y="148"/>
                    <a:pt x="506" y="162"/>
                  </a:cubicBezTo>
                  <a:cubicBezTo>
                    <a:pt x="519" y="175"/>
                    <a:pt x="530" y="190"/>
                    <a:pt x="540" y="206"/>
                  </a:cubicBezTo>
                  <a:cubicBezTo>
                    <a:pt x="550" y="222"/>
                    <a:pt x="559" y="238"/>
                    <a:pt x="568" y="255"/>
                  </a:cubicBezTo>
                  <a:cubicBezTo>
                    <a:pt x="576" y="272"/>
                    <a:pt x="583" y="290"/>
                    <a:pt x="590" y="309"/>
                  </a:cubicBezTo>
                  <a:cubicBezTo>
                    <a:pt x="596" y="327"/>
                    <a:pt x="601" y="346"/>
                    <a:pt x="606" y="365"/>
                  </a:cubicBezTo>
                  <a:cubicBezTo>
                    <a:pt x="611" y="384"/>
                    <a:pt x="614" y="404"/>
                    <a:pt x="617" y="424"/>
                  </a:cubicBezTo>
                  <a:cubicBezTo>
                    <a:pt x="620" y="444"/>
                    <a:pt x="621" y="465"/>
                    <a:pt x="622" y="486"/>
                  </a:cubicBezTo>
                  <a:cubicBezTo>
                    <a:pt x="623" y="508"/>
                    <a:pt x="623" y="528"/>
                    <a:pt x="622" y="549"/>
                  </a:cubicBezTo>
                  <a:close/>
                  <a:moveTo>
                    <a:pt x="483" y="454"/>
                  </a:moveTo>
                  <a:cubicBezTo>
                    <a:pt x="480" y="443"/>
                    <a:pt x="475" y="433"/>
                    <a:pt x="470" y="425"/>
                  </a:cubicBezTo>
                  <a:cubicBezTo>
                    <a:pt x="465" y="416"/>
                    <a:pt x="459" y="409"/>
                    <a:pt x="452" y="404"/>
                  </a:cubicBezTo>
                  <a:cubicBezTo>
                    <a:pt x="445" y="399"/>
                    <a:pt x="438" y="396"/>
                    <a:pt x="430" y="395"/>
                  </a:cubicBezTo>
                  <a:cubicBezTo>
                    <a:pt x="422" y="394"/>
                    <a:pt x="414" y="396"/>
                    <a:pt x="406" y="400"/>
                  </a:cubicBezTo>
                  <a:cubicBezTo>
                    <a:pt x="399" y="405"/>
                    <a:pt x="393" y="411"/>
                    <a:pt x="387" y="420"/>
                  </a:cubicBezTo>
                  <a:cubicBezTo>
                    <a:pt x="381" y="429"/>
                    <a:pt x="377" y="439"/>
                    <a:pt x="374" y="451"/>
                  </a:cubicBezTo>
                  <a:cubicBezTo>
                    <a:pt x="371" y="463"/>
                    <a:pt x="370" y="477"/>
                    <a:pt x="370" y="491"/>
                  </a:cubicBezTo>
                  <a:cubicBezTo>
                    <a:pt x="371"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6" y="465"/>
                    <a:pt x="483" y="454"/>
                  </a:cubicBezTo>
                  <a:close/>
                </a:path>
              </a:pathLst>
            </a:custGeom>
            <a:solidFill>
              <a:srgbClr val="F5A61C"/>
            </a:solidFill>
            <a:ln w="9525">
              <a:noFill/>
            </a:ln>
          </p:spPr>
          <p:txBody>
            <a:bodyPr/>
            <a:lstStyle/>
            <a:p>
              <a:endParaRPr lang="en-US"/>
            </a:p>
          </p:txBody>
        </p:sp>
      </p:grpSp>
      <p:grpSp>
        <p:nvGrpSpPr>
          <p:cNvPr id="14341" name="组合 18"/>
          <p:cNvGrpSpPr/>
          <p:nvPr/>
        </p:nvGrpSpPr>
        <p:grpSpPr>
          <a:xfrm>
            <a:off x="2347913" y="2679700"/>
            <a:ext cx="8240712" cy="2447925"/>
            <a:chOff x="3659187" y="2476502"/>
            <a:chExt cx="6411128" cy="1904999"/>
          </a:xfrm>
        </p:grpSpPr>
        <p:sp>
          <p:nvSpPr>
            <p:cNvPr id="18" name="任意多边形 17"/>
            <p:cNvSpPr/>
            <p:nvPr/>
          </p:nvSpPr>
          <p:spPr>
            <a:xfrm rot="10800000">
              <a:off x="8757339" y="2578317"/>
              <a:ext cx="1312976" cy="1701363"/>
            </a:xfrm>
            <a:custGeom>
              <a:avLst/>
              <a:gdLst>
                <a:gd name="connsiteX0" fmla="*/ 653834 w 1312976"/>
                <a:gd name="connsiteY0" fmla="*/ 1701363 h 1701363"/>
                <a:gd name="connsiteX1" fmla="*/ 0 w 1312976"/>
                <a:gd name="connsiteY1" fmla="*/ 1701363 h 1701363"/>
                <a:gd name="connsiteX2" fmla="*/ 261230 w 1312976"/>
                <a:gd name="connsiteY2" fmla="*/ 1361485 h 1701363"/>
                <a:gd name="connsiteX3" fmla="*/ 209105 w 1312976"/>
                <a:gd name="connsiteY3" fmla="*/ 1361485 h 1701363"/>
                <a:gd name="connsiteX4" fmla="*/ 209105 w 1312976"/>
                <a:gd name="connsiteY4" fmla="*/ 339879 h 1701363"/>
                <a:gd name="connsiteX5" fmla="*/ 261231 w 1312976"/>
                <a:gd name="connsiteY5" fmla="*/ 339879 h 1701363"/>
                <a:gd name="connsiteX6" fmla="*/ 0 w 1312976"/>
                <a:gd name="connsiteY6" fmla="*/ 0 h 1701363"/>
                <a:gd name="connsiteX7" fmla="*/ 653834 w 1312976"/>
                <a:gd name="connsiteY7" fmla="*/ 0 h 1701363"/>
                <a:gd name="connsiteX8" fmla="*/ 915065 w 1312976"/>
                <a:gd name="connsiteY8" fmla="*/ 339879 h 1701363"/>
                <a:gd name="connsiteX9" fmla="*/ 1312976 w 1312976"/>
                <a:gd name="connsiteY9" fmla="*/ 339879 h 1701363"/>
                <a:gd name="connsiteX10" fmla="*/ 1312976 w 1312976"/>
                <a:gd name="connsiteY10" fmla="*/ 1361485 h 1701363"/>
                <a:gd name="connsiteX11" fmla="*/ 915064 w 1312976"/>
                <a:gd name="connsiteY11" fmla="*/ 1361485 h 170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976" h="1701363">
                  <a:moveTo>
                    <a:pt x="653834" y="1701363"/>
                  </a:moveTo>
                  <a:lnTo>
                    <a:pt x="0" y="1701363"/>
                  </a:lnTo>
                  <a:lnTo>
                    <a:pt x="261230" y="1361485"/>
                  </a:lnTo>
                  <a:lnTo>
                    <a:pt x="209105" y="1361485"/>
                  </a:lnTo>
                  <a:lnTo>
                    <a:pt x="209105" y="339879"/>
                  </a:lnTo>
                  <a:lnTo>
                    <a:pt x="261231" y="339879"/>
                  </a:lnTo>
                  <a:lnTo>
                    <a:pt x="0" y="0"/>
                  </a:lnTo>
                  <a:lnTo>
                    <a:pt x="653834" y="0"/>
                  </a:lnTo>
                  <a:lnTo>
                    <a:pt x="915065" y="339879"/>
                  </a:lnTo>
                  <a:lnTo>
                    <a:pt x="1312976" y="339879"/>
                  </a:lnTo>
                  <a:lnTo>
                    <a:pt x="1312976" y="1361485"/>
                  </a:lnTo>
                  <a:lnTo>
                    <a:pt x="915064" y="136148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6" name="任意多边形 15"/>
            <p:cNvSpPr/>
            <p:nvPr/>
          </p:nvSpPr>
          <p:spPr>
            <a:xfrm rot="5400000">
              <a:off x="7751845" y="2819039"/>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5" name="任意多边形 14"/>
            <p:cNvSpPr/>
            <p:nvPr/>
          </p:nvSpPr>
          <p:spPr>
            <a:xfrm rot="5400000">
              <a:off x="6671239" y="2819040"/>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任意多边形 13"/>
            <p:cNvSpPr/>
            <p:nvPr/>
          </p:nvSpPr>
          <p:spPr>
            <a:xfrm rot="5400000">
              <a:off x="5566602" y="2819041"/>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任意多边形 10"/>
            <p:cNvSpPr/>
            <p:nvPr/>
          </p:nvSpPr>
          <p:spPr>
            <a:xfrm rot="16200000">
              <a:off x="3663942" y="2471733"/>
              <a:ext cx="1904999" cy="1914523"/>
            </a:xfrm>
            <a:custGeom>
              <a:avLst/>
              <a:gdLst>
                <a:gd name="connsiteX0" fmla="*/ 1904845 w 1904999"/>
                <a:gd name="connsiteY0" fmla="*/ 1752153 h 1914523"/>
                <a:gd name="connsiteX1" fmla="*/ 1877202 w 1904999"/>
                <a:gd name="connsiteY1" fmla="*/ 1803749 h 1914523"/>
                <a:gd name="connsiteX2" fmla="*/ 1875316 w 1904999"/>
                <a:gd name="connsiteY2" fmla="*/ 1806080 h 1914523"/>
                <a:gd name="connsiteX3" fmla="*/ 1694971 w 1904999"/>
                <a:gd name="connsiteY3" fmla="*/ 1808463 h 1914523"/>
                <a:gd name="connsiteX4" fmla="*/ 1070569 w 1904999"/>
                <a:gd name="connsiteY4" fmla="*/ 1808462 h 1914523"/>
                <a:gd name="connsiteX5" fmla="*/ 952500 w 1904999"/>
                <a:gd name="connsiteY5" fmla="*/ 1914523 h 1914523"/>
                <a:gd name="connsiteX6" fmla="*/ 834430 w 1904999"/>
                <a:gd name="connsiteY6" fmla="*/ 1808461 h 1914523"/>
                <a:gd name="connsiteX7" fmla="*/ 196759 w 1904999"/>
                <a:gd name="connsiteY7" fmla="*/ 1808459 h 1914523"/>
                <a:gd name="connsiteX8" fmla="*/ 29203 w 1904999"/>
                <a:gd name="connsiteY8" fmla="*/ 1806079 h 1914523"/>
                <a:gd name="connsiteX9" fmla="*/ 27317 w 1904999"/>
                <a:gd name="connsiteY9" fmla="*/ 1803748 h 1914523"/>
                <a:gd name="connsiteX10" fmla="*/ 2898 w 1904999"/>
                <a:gd name="connsiteY10" fmla="*/ 1724324 h 1914523"/>
                <a:gd name="connsiteX11" fmla="*/ 815756 w 1904999"/>
                <a:gd name="connsiteY11" fmla="*/ 123258 h 1914523"/>
                <a:gd name="connsiteX12" fmla="*/ 833024 w 1904999"/>
                <a:gd name="connsiteY12" fmla="*/ 91381 h 1914523"/>
                <a:gd name="connsiteX13" fmla="*/ 955923 w 1904999"/>
                <a:gd name="connsiteY13" fmla="*/ 601 h 1914523"/>
                <a:gd name="connsiteX14" fmla="*/ 959324 w 1904999"/>
                <a:gd name="connsiteY14" fmla="*/ 0 h 1914523"/>
                <a:gd name="connsiteX15" fmla="*/ 1078826 w 1904999"/>
                <a:gd name="connsiteY15" fmla="*/ 91381 h 1914523"/>
                <a:gd name="connsiteX16" fmla="*/ 1148780 w 1904999"/>
                <a:gd name="connsiteY16" fmla="*/ 220519 h 1914523"/>
                <a:gd name="connsiteX17" fmla="*/ 1623257 w 1904999"/>
                <a:gd name="connsiteY17" fmla="*/ 1155085 h 1914523"/>
                <a:gd name="connsiteX18" fmla="*/ 1620212 w 1904999"/>
                <a:gd name="connsiteY18" fmla="*/ 1153362 h 1914523"/>
                <a:gd name="connsiteX19" fmla="*/ 1883174 w 1904999"/>
                <a:gd name="connsiteY19" fmla="*/ 1670667 h 1914523"/>
                <a:gd name="connsiteX20" fmla="*/ 1904845 w 1904999"/>
                <a:gd name="connsiteY20" fmla="*/ 1752153 h 19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999" h="1914523">
                  <a:moveTo>
                    <a:pt x="1904845" y="1752153"/>
                  </a:moveTo>
                  <a:cubicBezTo>
                    <a:pt x="1903540" y="1774608"/>
                    <a:pt x="1894016" y="1792082"/>
                    <a:pt x="1877202" y="1803749"/>
                  </a:cubicBezTo>
                  <a:cubicBezTo>
                    <a:pt x="1876917" y="1804790"/>
                    <a:pt x="1905689" y="1805294"/>
                    <a:pt x="1875316" y="1806080"/>
                  </a:cubicBezTo>
                  <a:cubicBezTo>
                    <a:pt x="1844945" y="1806866"/>
                    <a:pt x="1832201" y="1809506"/>
                    <a:pt x="1694971" y="1808463"/>
                  </a:cubicBezTo>
                  <a:lnTo>
                    <a:pt x="1070569" y="1808462"/>
                  </a:lnTo>
                  <a:lnTo>
                    <a:pt x="952500" y="1914523"/>
                  </a:lnTo>
                  <a:lnTo>
                    <a:pt x="834430" y="1808461"/>
                  </a:lnTo>
                  <a:lnTo>
                    <a:pt x="196759" y="1808459"/>
                  </a:lnTo>
                  <a:cubicBezTo>
                    <a:pt x="94828" y="1809500"/>
                    <a:pt x="60068" y="1830323"/>
                    <a:pt x="29203" y="1806079"/>
                  </a:cubicBezTo>
                  <a:cubicBezTo>
                    <a:pt x="28391" y="1805443"/>
                    <a:pt x="28332" y="1804453"/>
                    <a:pt x="27317" y="1803748"/>
                  </a:cubicBezTo>
                  <a:cubicBezTo>
                    <a:pt x="4061" y="1787610"/>
                    <a:pt x="-5249" y="1760366"/>
                    <a:pt x="2898" y="1724324"/>
                  </a:cubicBezTo>
                  <a:lnTo>
                    <a:pt x="815756" y="123258"/>
                  </a:lnTo>
                  <a:lnTo>
                    <a:pt x="833024" y="91381"/>
                  </a:lnTo>
                  <a:cubicBezTo>
                    <a:pt x="866887" y="28860"/>
                    <a:pt x="911551" y="-1578"/>
                    <a:pt x="955923" y="601"/>
                  </a:cubicBezTo>
                  <a:cubicBezTo>
                    <a:pt x="957052" y="24"/>
                    <a:pt x="958190" y="0"/>
                    <a:pt x="959324" y="0"/>
                  </a:cubicBezTo>
                  <a:cubicBezTo>
                    <a:pt x="1002574" y="0"/>
                    <a:pt x="1045826" y="30460"/>
                    <a:pt x="1078826" y="91381"/>
                  </a:cubicBezTo>
                  <a:lnTo>
                    <a:pt x="1148780" y="220519"/>
                  </a:lnTo>
                  <a:lnTo>
                    <a:pt x="1623257" y="1155085"/>
                  </a:lnTo>
                  <a:lnTo>
                    <a:pt x="1620212" y="1153362"/>
                  </a:lnTo>
                  <a:lnTo>
                    <a:pt x="1883174" y="1670667"/>
                  </a:lnTo>
                  <a:cubicBezTo>
                    <a:pt x="1899236" y="1702261"/>
                    <a:pt x="1906150" y="1729698"/>
                    <a:pt x="1904845" y="1752153"/>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p>
          </p:txBody>
        </p:sp>
      </p:grpSp>
      <p:grpSp>
        <p:nvGrpSpPr>
          <p:cNvPr id="20" name="Group 4"/>
          <p:cNvGrpSpPr>
            <a:grpSpLocks noChangeAspect="1"/>
          </p:cNvGrpSpPr>
          <p:nvPr/>
        </p:nvGrpSpPr>
        <p:grpSpPr bwMode="auto">
          <a:xfrm>
            <a:off x="8015109" y="3669299"/>
            <a:ext cx="436982" cy="459201"/>
            <a:chOff x="-334" y="2326"/>
            <a:chExt cx="472" cy="496"/>
          </a:xfrm>
          <a:solidFill>
            <a:schemeClr val="tx1">
              <a:lumMod val="75000"/>
              <a:lumOff val="25000"/>
            </a:schemeClr>
          </a:solidFill>
          <a:effectLst/>
        </p:grpSpPr>
        <p:sp>
          <p:nvSpPr>
            <p:cNvPr id="21" name="Freeform 5"/>
            <p:cNvSpPr/>
            <p:nvPr/>
          </p:nvSpPr>
          <p:spPr bwMode="auto">
            <a:xfrm>
              <a:off x="-334" y="2326"/>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 h="294">
                  <a:moveTo>
                    <a:pt x="295" y="25"/>
                  </a:moveTo>
                  <a:lnTo>
                    <a:pt x="350" y="76"/>
                  </a:lnTo>
                  <a:lnTo>
                    <a:pt x="270" y="156"/>
                  </a:lnTo>
                  <a:lnTo>
                    <a:pt x="228" y="118"/>
                  </a:lnTo>
                  <a:lnTo>
                    <a:pt x="228" y="118"/>
                  </a:lnTo>
                  <a:lnTo>
                    <a:pt x="181" y="67"/>
                  </a:lnTo>
                  <a:lnTo>
                    <a:pt x="177" y="67"/>
                  </a:lnTo>
                  <a:lnTo>
                    <a:pt x="177" y="67"/>
                  </a:lnTo>
                  <a:lnTo>
                    <a:pt x="131" y="118"/>
                  </a:lnTo>
                  <a:lnTo>
                    <a:pt x="131" y="118"/>
                  </a:lnTo>
                  <a:lnTo>
                    <a:pt x="0" y="244"/>
                  </a:lnTo>
                  <a:lnTo>
                    <a:pt x="50" y="294"/>
                  </a:lnTo>
                  <a:lnTo>
                    <a:pt x="177" y="168"/>
                  </a:lnTo>
                  <a:lnTo>
                    <a:pt x="219" y="206"/>
                  </a:lnTo>
                  <a:lnTo>
                    <a:pt x="219" y="206"/>
                  </a:lnTo>
                  <a:lnTo>
                    <a:pt x="266" y="257"/>
                  </a:lnTo>
                  <a:lnTo>
                    <a:pt x="270" y="257"/>
                  </a:lnTo>
                  <a:lnTo>
                    <a:pt x="270" y="257"/>
                  </a:lnTo>
                  <a:lnTo>
                    <a:pt x="316" y="206"/>
                  </a:lnTo>
                  <a:lnTo>
                    <a:pt x="316" y="206"/>
                  </a:lnTo>
                  <a:lnTo>
                    <a:pt x="396" y="126"/>
                  </a:lnTo>
                  <a:lnTo>
                    <a:pt x="451" y="177"/>
                  </a:lnTo>
                  <a:lnTo>
                    <a:pt x="460" y="88"/>
                  </a:lnTo>
                  <a:lnTo>
                    <a:pt x="472" y="0"/>
                  </a:lnTo>
                  <a:lnTo>
                    <a:pt x="384" y="13"/>
                  </a:lnTo>
                  <a:lnTo>
                    <a:pt x="295" y="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2" name="Rectangle 6"/>
            <p:cNvSpPr>
              <a:spLocks noChangeArrowheads="1"/>
            </p:cNvSpPr>
            <p:nvPr/>
          </p:nvSpPr>
          <p:spPr bwMode="auto">
            <a:xfrm>
              <a:off x="-305" y="2704"/>
              <a:ext cx="85" cy="1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3" name="Rectangle 7"/>
            <p:cNvSpPr>
              <a:spLocks noChangeArrowheads="1"/>
            </p:cNvSpPr>
            <p:nvPr/>
          </p:nvSpPr>
          <p:spPr bwMode="auto">
            <a:xfrm>
              <a:off x="-182" y="2599"/>
              <a:ext cx="80" cy="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4" name="Rectangle 8"/>
            <p:cNvSpPr>
              <a:spLocks noChangeArrowheads="1"/>
            </p:cNvSpPr>
            <p:nvPr/>
          </p:nvSpPr>
          <p:spPr bwMode="auto">
            <a:xfrm>
              <a:off x="-64" y="2654"/>
              <a:ext cx="84" cy="1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5" name="Rectangle 9"/>
            <p:cNvSpPr>
              <a:spLocks noChangeArrowheads="1"/>
            </p:cNvSpPr>
            <p:nvPr/>
          </p:nvSpPr>
          <p:spPr bwMode="auto">
            <a:xfrm>
              <a:off x="54" y="2549"/>
              <a:ext cx="80" cy="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grpSp>
      <p:sp>
        <p:nvSpPr>
          <p:cNvPr id="26" name="Freeform 13"/>
          <p:cNvSpPr>
            <a:spLocks noEditPoints="1"/>
          </p:cNvSpPr>
          <p:nvPr/>
        </p:nvSpPr>
        <p:spPr bwMode="auto">
          <a:xfrm>
            <a:off x="5124450" y="3678238"/>
            <a:ext cx="450850" cy="4413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7" name="Freeform 21"/>
          <p:cNvSpPr>
            <a:spLocks noEditPoints="1"/>
          </p:cNvSpPr>
          <p:nvPr/>
        </p:nvSpPr>
        <p:spPr bwMode="auto">
          <a:xfrm>
            <a:off x="9408857" y="3651250"/>
            <a:ext cx="473075" cy="473075"/>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 name="Freeform 25"/>
          <p:cNvSpPr>
            <a:spLocks noEditPoints="1"/>
          </p:cNvSpPr>
          <p:nvPr/>
        </p:nvSpPr>
        <p:spPr bwMode="auto">
          <a:xfrm>
            <a:off x="6642745" y="3651250"/>
            <a:ext cx="466725" cy="468313"/>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14352" name="文本框 29"/>
          <p:cNvSpPr txBox="1"/>
          <p:nvPr/>
        </p:nvSpPr>
        <p:spPr>
          <a:xfrm>
            <a:off x="4672214" y="2088749"/>
            <a:ext cx="2165350" cy="1015663"/>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System Integration and Deployment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4" name="文本框 31"/>
          <p:cNvSpPr txBox="1"/>
          <p:nvPr/>
        </p:nvSpPr>
        <p:spPr>
          <a:xfrm>
            <a:off x="7121301" y="2525182"/>
            <a:ext cx="2143125" cy="398463"/>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EDA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6" name="文本框 33"/>
          <p:cNvSpPr txBox="1"/>
          <p:nvPr/>
        </p:nvSpPr>
        <p:spPr>
          <a:xfrm>
            <a:off x="6099415" y="4642842"/>
            <a:ext cx="2062163" cy="707886"/>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Arial" panose="020B0604020202020204" pitchFamily="34" charset="0"/>
                <a:sym typeface="Calibri" panose="020F0502020204030204" charset="0"/>
              </a:rPr>
              <a:t>Models Development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8" name="文本框 35"/>
          <p:cNvSpPr txBox="1"/>
          <p:nvPr/>
        </p:nvSpPr>
        <p:spPr>
          <a:xfrm>
            <a:off x="8700691" y="5127616"/>
            <a:ext cx="2078038" cy="398462"/>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cs typeface="Arial" panose="020B0604020202020204" pitchFamily="34" charset="0"/>
                <a:sym typeface="Calibri" panose="020F0502020204030204" charset="0"/>
              </a:rPr>
              <a:t>Collect Data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29"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组合 1"/>
          <p:cNvGrpSpPr/>
          <p:nvPr/>
        </p:nvGrpSpPr>
        <p:grpSpPr>
          <a:xfrm>
            <a:off x="2151856" y="2216570"/>
            <a:ext cx="7554913" cy="508000"/>
            <a:chOff x="1419655" y="1993404"/>
            <a:chExt cx="6032665" cy="1152128"/>
          </a:xfrm>
        </p:grpSpPr>
        <p:cxnSp>
          <p:nvCxnSpPr>
            <p:cNvPr id="3" name="直接连接符 2"/>
            <p:cNvCxnSpPr/>
            <p:nvPr/>
          </p:nvCxnSpPr>
          <p:spPr>
            <a:xfrm>
              <a:off x="1419655" y="2497460"/>
              <a:ext cx="603266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141965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3451140"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556410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7450413"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499992" y="1993404"/>
              <a:ext cx="1"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300072" y="1555108"/>
            <a:ext cx="5579129" cy="721368"/>
            <a:chOff x="2758630" y="1289785"/>
            <a:chExt cx="2320263" cy="576064"/>
          </a:xfrm>
          <a:solidFill>
            <a:schemeClr val="accent2"/>
          </a:solidFill>
        </p:grpSpPr>
        <p:sp>
          <p:nvSpPr>
            <p:cNvPr id="16" name="矩形 15"/>
            <p:cNvSpPr/>
            <p:nvPr/>
          </p:nvSpPr>
          <p:spPr>
            <a:xfrm>
              <a:off x="2758630" y="1289785"/>
              <a:ext cx="2320263"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 name="TextBox 35"/>
            <p:cNvSpPr txBox="1"/>
            <p:nvPr/>
          </p:nvSpPr>
          <p:spPr>
            <a:xfrm>
              <a:off x="2843371" y="1435655"/>
              <a:ext cx="2150782" cy="319516"/>
            </a:xfrm>
            <a:prstGeom prst="rect">
              <a:avLst/>
            </a:prstGeom>
            <a:grpFill/>
          </p:spPr>
          <p:txBody>
            <a:bodyPr wrap="none" rtlCol="0">
              <a:spAutoFit/>
            </a:bodyPr>
            <a:lstStyle/>
            <a:p>
              <a:pPr algn="ctr" fontAlgn="auto"/>
              <a:r>
                <a:rPr lang="en-US" altLang="zh-CN" sz="2000" b="1" strike="noStrike" spc="300" noProof="1" smtClean="0">
                  <a:solidFill>
                    <a:schemeClr val="bg1"/>
                  </a:solidFill>
                  <a:latin typeface="Arial" panose="020B0604020202020204" pitchFamily="34" charset="0"/>
                  <a:ea typeface="Arial" panose="020B0604020202020204" pitchFamily="34" charset="0"/>
                  <a:cs typeface="+mn-cs"/>
                </a:rPr>
                <a:t>Product Recommender Systems</a:t>
              </a:r>
              <a:endParaRPr lang="zh-CN" altLang="en-US" sz="2000" b="1" strike="noStrike" spc="300" noProof="1" smtClean="0">
                <a:solidFill>
                  <a:schemeClr val="bg1"/>
                </a:solidFill>
                <a:latin typeface="Arial" panose="020B0604020202020204" pitchFamily="34" charset="0"/>
                <a:ea typeface="Arial" panose="020B0604020202020204" pitchFamily="34" charset="0"/>
              </a:endParaRPr>
            </a:p>
          </p:txBody>
        </p:sp>
      </p:grpSp>
      <p:grpSp>
        <p:nvGrpSpPr>
          <p:cNvPr id="18" name="组合 17"/>
          <p:cNvGrpSpPr/>
          <p:nvPr/>
        </p:nvGrpSpPr>
        <p:grpSpPr>
          <a:xfrm>
            <a:off x="915539" y="2723557"/>
            <a:ext cx="2384533" cy="721368"/>
            <a:chOff x="467544" y="3018066"/>
            <a:chExt cx="1904222" cy="576064"/>
          </a:xfrm>
          <a:solidFill>
            <a:schemeClr val="tx1">
              <a:lumMod val="75000"/>
              <a:lumOff val="25000"/>
            </a:schemeClr>
          </a:solidFill>
        </p:grpSpPr>
        <p:sp>
          <p:nvSpPr>
            <p:cNvPr id="19" name="矩形 18"/>
            <p:cNvSpPr/>
            <p:nvPr/>
          </p:nvSpPr>
          <p:spPr>
            <a:xfrm>
              <a:off x="46754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0" name="TextBox 36"/>
            <p:cNvSpPr txBox="1"/>
            <p:nvPr/>
          </p:nvSpPr>
          <p:spPr>
            <a:xfrm>
              <a:off x="844116" y="3158629"/>
              <a:ext cx="115107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cs typeface="+mn-cs"/>
                </a:rPr>
                <a:t>Collect </a:t>
              </a:r>
              <a:r>
                <a:rPr lang="en-US" altLang="zh-CN" strike="noStrike" noProof="1" smtClean="0">
                  <a:solidFill>
                    <a:schemeClr val="bg1"/>
                  </a:solidFill>
                  <a:latin typeface="Arial" panose="020B0604020202020204" pitchFamily="34" charset="0"/>
                  <a:ea typeface="Arial" panose="020B0604020202020204" pitchFamily="34" charset="0"/>
                </a:rPr>
                <a:t>Data</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1" name="组合 20"/>
          <p:cNvGrpSpPr/>
          <p:nvPr/>
        </p:nvGrpSpPr>
        <p:grpSpPr>
          <a:xfrm>
            <a:off x="3490407" y="2723557"/>
            <a:ext cx="2384533" cy="721368"/>
            <a:chOff x="2523762" y="3018066"/>
            <a:chExt cx="1904222" cy="576064"/>
          </a:xfrm>
          <a:solidFill>
            <a:srgbClr val="F5A61C"/>
          </a:solidFill>
        </p:grpSpPr>
        <p:sp>
          <p:nvSpPr>
            <p:cNvPr id="22" name="矩形 21"/>
            <p:cNvSpPr/>
            <p:nvPr/>
          </p:nvSpPr>
          <p:spPr>
            <a:xfrm>
              <a:off x="2523762"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3" name="TextBox 37"/>
            <p:cNvSpPr txBox="1"/>
            <p:nvPr/>
          </p:nvSpPr>
          <p:spPr>
            <a:xfrm>
              <a:off x="3212682" y="3158629"/>
              <a:ext cx="526383" cy="294938"/>
            </a:xfrm>
            <a:prstGeom prst="rect">
              <a:avLst/>
            </a:prstGeom>
            <a:grpFill/>
          </p:spPr>
          <p:txBody>
            <a:bodyPr wrap="none" rtlCol="0">
              <a:spAutoFit/>
            </a:bodyPr>
            <a:lstStyle/>
            <a:p>
              <a:pPr algn="ctr" fontAlgn="auto"/>
              <a:r>
                <a:rPr lang="en-US" altLang="zh-CN" strike="noStrike" noProof="1" smtClean="0">
                  <a:solidFill>
                    <a:schemeClr val="tx1">
                      <a:lumMod val="85000"/>
                      <a:lumOff val="15000"/>
                    </a:schemeClr>
                  </a:solidFill>
                  <a:latin typeface="Arial" panose="020B0604020202020204" pitchFamily="34" charset="0"/>
                  <a:ea typeface="Arial" panose="020B0604020202020204" pitchFamily="34" charset="0"/>
                  <a:cs typeface="+mn-cs"/>
                </a:rPr>
                <a:t>EDA</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grpSp>
        <p:nvGrpSpPr>
          <p:cNvPr id="24" name="组合 23"/>
          <p:cNvGrpSpPr/>
          <p:nvPr/>
        </p:nvGrpSpPr>
        <p:grpSpPr>
          <a:xfrm>
            <a:off x="6105370" y="2723557"/>
            <a:ext cx="2384533" cy="721368"/>
            <a:chOff x="4611994" y="3018066"/>
            <a:chExt cx="1904222" cy="576064"/>
          </a:xfrm>
          <a:solidFill>
            <a:schemeClr val="tx1">
              <a:lumMod val="75000"/>
              <a:lumOff val="25000"/>
            </a:schemeClr>
          </a:solidFill>
        </p:grpSpPr>
        <p:sp>
          <p:nvSpPr>
            <p:cNvPr id="25" name="矩形 24"/>
            <p:cNvSpPr/>
            <p:nvPr/>
          </p:nvSpPr>
          <p:spPr>
            <a:xfrm>
              <a:off x="461199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6" name="TextBox 38"/>
            <p:cNvSpPr txBox="1"/>
            <p:nvPr/>
          </p:nvSpPr>
          <p:spPr>
            <a:xfrm>
              <a:off x="5043204" y="3158629"/>
              <a:ext cx="104180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rPr>
                <a:t>ML Models</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7" name="组合 26"/>
          <p:cNvGrpSpPr/>
          <p:nvPr/>
        </p:nvGrpSpPr>
        <p:grpSpPr>
          <a:xfrm>
            <a:off x="8720321" y="2723557"/>
            <a:ext cx="2384533" cy="721368"/>
            <a:chOff x="6700226" y="3018066"/>
            <a:chExt cx="1904222" cy="576064"/>
          </a:xfrm>
          <a:solidFill>
            <a:srgbClr val="F5A61C"/>
          </a:solidFill>
        </p:grpSpPr>
        <p:sp>
          <p:nvSpPr>
            <p:cNvPr id="28" name="矩形 27"/>
            <p:cNvSpPr/>
            <p:nvPr/>
          </p:nvSpPr>
          <p:spPr>
            <a:xfrm>
              <a:off x="6700226"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9" name="TextBox 39"/>
            <p:cNvSpPr txBox="1"/>
            <p:nvPr/>
          </p:nvSpPr>
          <p:spPr>
            <a:xfrm>
              <a:off x="6999997" y="3158629"/>
              <a:ext cx="1304693" cy="294938"/>
            </a:xfrm>
            <a:prstGeom prst="rect">
              <a:avLst/>
            </a:prstGeom>
            <a:grpFill/>
          </p:spPr>
          <p:txBody>
            <a:bodyPr wrap="none" rtlCol="0">
              <a:spAutoFit/>
            </a:bodyPr>
            <a:lstStyle/>
            <a:p>
              <a:pPr algn="ctr" fontAlgn="auto"/>
              <a:r>
                <a:rPr lang="en-US" altLang="zh-CN" noProof="1" smtClean="0">
                  <a:solidFill>
                    <a:schemeClr val="tx1">
                      <a:lumMod val="85000"/>
                      <a:lumOff val="15000"/>
                    </a:schemeClr>
                  </a:solidFill>
                  <a:latin typeface="Arial" panose="020B0604020202020204" pitchFamily="34" charset="0"/>
                  <a:ea typeface="Arial" panose="020B0604020202020204" pitchFamily="34" charset="0"/>
                </a:rPr>
                <a:t>User Interface</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sp>
        <p:nvSpPr>
          <p:cNvPr id="30"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p>
        </p:txBody>
      </p:sp>
      <p:cxnSp>
        <p:nvCxnSpPr>
          <p:cNvPr id="9" name="直接箭头连接符 8"/>
          <p:cNvCxnSpPr/>
          <p:nvPr/>
        </p:nvCxnSpPr>
        <p:spPr>
          <a:xfrm>
            <a:off x="3124921" y="3094334"/>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744550"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8330355"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椭圆 1"/>
          <p:cNvSpPr/>
          <p:nvPr/>
        </p:nvSpPr>
        <p:spPr>
          <a:xfrm>
            <a:off x="733425" y="3553215"/>
            <a:ext cx="2563307" cy="2406650"/>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5" name="椭圆 34"/>
          <p:cNvSpPr/>
          <p:nvPr/>
        </p:nvSpPr>
        <p:spPr>
          <a:xfrm>
            <a:off x="8375757" y="3560813"/>
            <a:ext cx="2762143" cy="240823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6" name="椭圆 1"/>
          <p:cNvSpPr/>
          <p:nvPr/>
        </p:nvSpPr>
        <p:spPr>
          <a:xfrm>
            <a:off x="3287278" y="3580007"/>
            <a:ext cx="2454205"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7" name="椭圆 1"/>
          <p:cNvSpPr/>
          <p:nvPr/>
        </p:nvSpPr>
        <p:spPr>
          <a:xfrm>
            <a:off x="5750720" y="3551627"/>
            <a:ext cx="2593000"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8" name="TextBox 14"/>
          <p:cNvSpPr txBox="1"/>
          <p:nvPr/>
        </p:nvSpPr>
        <p:spPr>
          <a:xfrm>
            <a:off x="1735282" y="3532474"/>
            <a:ext cx="601662"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01</a:t>
            </a:r>
            <a:endParaRPr lang="zh-CN" altLang="en-US" sz="3200" b="1" dirty="0">
              <a:solidFill>
                <a:srgbClr val="262626"/>
              </a:solidFill>
              <a:latin typeface="Calibri" panose="020F0502020204030204" charset="0"/>
              <a:ea typeface="Arial" panose="020B0604020202020204" pitchFamily="34" charset="0"/>
            </a:endParaRPr>
          </a:p>
        </p:txBody>
      </p:sp>
      <p:sp>
        <p:nvSpPr>
          <p:cNvPr id="39" name="TextBox 15"/>
          <p:cNvSpPr txBox="1"/>
          <p:nvPr/>
        </p:nvSpPr>
        <p:spPr>
          <a:xfrm>
            <a:off x="4322204"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02</a:t>
            </a:r>
            <a:endParaRPr lang="zh-CN" altLang="en-US" sz="3200" b="1" dirty="0">
              <a:solidFill>
                <a:schemeClr val="bg1"/>
              </a:solidFill>
              <a:latin typeface="Calibri" panose="020F0502020204030204" charset="0"/>
              <a:ea typeface="Arial" panose="020B0604020202020204" pitchFamily="34" charset="0"/>
            </a:endParaRPr>
          </a:p>
        </p:txBody>
      </p:sp>
      <p:sp>
        <p:nvSpPr>
          <p:cNvPr id="40" name="TextBox 16"/>
          <p:cNvSpPr txBox="1"/>
          <p:nvPr/>
        </p:nvSpPr>
        <p:spPr>
          <a:xfrm>
            <a:off x="6740430" y="3575245"/>
            <a:ext cx="601663"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03</a:t>
            </a:r>
            <a:endParaRPr lang="zh-CN" altLang="en-US" sz="3200" b="1" dirty="0">
              <a:solidFill>
                <a:srgbClr val="262626"/>
              </a:solidFill>
              <a:latin typeface="Calibri" panose="020F0502020204030204" charset="0"/>
              <a:ea typeface="Arial" panose="020B0604020202020204" pitchFamily="34" charset="0"/>
            </a:endParaRPr>
          </a:p>
        </p:txBody>
      </p:sp>
      <p:sp>
        <p:nvSpPr>
          <p:cNvPr id="41" name="TextBox 17"/>
          <p:cNvSpPr txBox="1"/>
          <p:nvPr/>
        </p:nvSpPr>
        <p:spPr>
          <a:xfrm>
            <a:off x="9483778"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04</a:t>
            </a:r>
            <a:endParaRPr lang="zh-CN" altLang="en-US" sz="3200" b="1" dirty="0">
              <a:solidFill>
                <a:schemeClr val="bg1"/>
              </a:solidFill>
              <a:latin typeface="Calibri" panose="020F0502020204030204" charset="0"/>
              <a:ea typeface="Arial" panose="020B0604020202020204" pitchFamily="34" charset="0"/>
            </a:endParaRPr>
          </a:p>
        </p:txBody>
      </p:sp>
      <p:cxnSp>
        <p:nvCxnSpPr>
          <p:cNvPr id="42" name="直接连接符 41"/>
          <p:cNvCxnSpPr/>
          <p:nvPr/>
        </p:nvCxnSpPr>
        <p:spPr>
          <a:xfrm>
            <a:off x="1247484" y="4326132"/>
            <a:ext cx="1651000"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790445" y="4326132"/>
            <a:ext cx="16510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249338" y="4326132"/>
            <a:ext cx="1652588"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843510" y="4326418"/>
            <a:ext cx="1844675"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TextBox 23"/>
          <p:cNvSpPr txBox="1"/>
          <p:nvPr/>
        </p:nvSpPr>
        <p:spPr>
          <a:xfrm>
            <a:off x="1249577" y="4307668"/>
            <a:ext cx="1648907" cy="1384995"/>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Collect necessary data for the recommender systems.</a:t>
            </a:r>
          </a:p>
        </p:txBody>
      </p:sp>
      <p:sp>
        <p:nvSpPr>
          <p:cNvPr id="49" name="TextBox 25"/>
          <p:cNvSpPr txBox="1"/>
          <p:nvPr/>
        </p:nvSpPr>
        <p:spPr>
          <a:xfrm>
            <a:off x="3739935" y="4271041"/>
            <a:ext cx="1639382" cy="1708160"/>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Discover insights of the review and product data, and prepare for ML </a:t>
            </a:r>
            <a:r>
              <a:rPr lang="en-US" altLang="zh-CN" sz="1400" dirty="0" smtClean="0">
                <a:solidFill>
                  <a:schemeClr val="bg1"/>
                </a:solidFill>
                <a:latin typeface="Arial" panose="020B0604020202020204" pitchFamily="34" charset="0"/>
                <a:cs typeface="Arial" panose="020B0604020202020204" pitchFamily="34" charset="0"/>
              </a:rPr>
              <a:t>models.</a:t>
            </a:r>
            <a:endParaRPr lang="en-US" altLang="zh-CN" sz="1400" dirty="0">
              <a:solidFill>
                <a:schemeClr val="bg1"/>
              </a:solidFill>
              <a:latin typeface="Arial" panose="020B0604020202020204" pitchFamily="34" charset="0"/>
              <a:cs typeface="Arial" panose="020B0604020202020204" pitchFamily="34" charset="0"/>
            </a:endParaRPr>
          </a:p>
        </p:txBody>
      </p:sp>
      <p:sp>
        <p:nvSpPr>
          <p:cNvPr id="51" name="TextBox 27"/>
          <p:cNvSpPr txBox="1"/>
          <p:nvPr/>
        </p:nvSpPr>
        <p:spPr>
          <a:xfrm>
            <a:off x="5952476" y="4286536"/>
            <a:ext cx="2246313" cy="1345048"/>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Content-based Filtering model, Collaborative Filtering model and Hybrid model.</a:t>
            </a:r>
          </a:p>
        </p:txBody>
      </p:sp>
      <p:sp>
        <p:nvSpPr>
          <p:cNvPr id="53" name="TextBox 29"/>
          <p:cNvSpPr txBox="1"/>
          <p:nvPr/>
        </p:nvSpPr>
        <p:spPr>
          <a:xfrm>
            <a:off x="8689880" y="4310844"/>
            <a:ext cx="2246312" cy="1345048"/>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Website and Chabot to interact with users and to provide a list of recommendations.</a:t>
            </a: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25919" y="4916488"/>
            <a:ext cx="7160807" cy="769441"/>
          </a:xfrm>
          <a:prstGeom prst="rect">
            <a:avLst/>
          </a:prstGeom>
          <a:noFill/>
          <a:ln w="9525">
            <a:noFill/>
          </a:ln>
        </p:spPr>
        <p:txBody>
          <a:bodyPr wrap="none" anchor="t" anchorCtr="0">
            <a:spAutoFit/>
          </a:bodyPr>
          <a:lstStyle/>
          <a:p>
            <a:pPr algn="ctr"/>
            <a:r>
              <a:rPr lang="en-US" altLang="zh-CN" sz="4400" b="1" dirty="0">
                <a:solidFill>
                  <a:srgbClr val="262626"/>
                </a:solidFill>
                <a:latin typeface="Arial" panose="020B0604020202020204" pitchFamily="34" charset="0"/>
                <a:cs typeface="Arial" panose="020B0604020202020204" pitchFamily="34" charset="0"/>
              </a:rPr>
              <a:t>Exploratory Data Analysis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5</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8692" y="1301678"/>
            <a:ext cx="8716762" cy="3364102"/>
          </a:xfrm>
          <a:prstGeom prst="rect">
            <a:avLst/>
          </a:prstGeom>
        </p:spPr>
      </p:pic>
      <p:grpSp>
        <p:nvGrpSpPr>
          <p:cNvPr id="4" name="组合 1"/>
          <p:cNvGrpSpPr/>
          <p:nvPr/>
        </p:nvGrpSpPr>
        <p:grpSpPr>
          <a:xfrm>
            <a:off x="1448692" y="4665780"/>
            <a:ext cx="8716761" cy="1601670"/>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1913530" y="4975588"/>
            <a:ext cx="7787084" cy="830997"/>
          </a:xfrm>
          <a:prstGeom prst="rect">
            <a:avLst/>
          </a:prstGeom>
          <a:noFill/>
          <a:ln w="9525">
            <a:noFill/>
          </a:ln>
        </p:spPr>
        <p:txBody>
          <a:bodyPr wrap="square" anchor="t" anchorCtr="0">
            <a:spAutoFit/>
          </a:bodyPr>
          <a:lstStyle/>
          <a:p>
            <a:pPr>
              <a:lnSpc>
                <a:spcPct val="150000"/>
              </a:lnSpc>
            </a:pPr>
            <a:r>
              <a:rPr lang="en-US" altLang="zh-CN" sz="1600" dirty="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p>
        </p:txBody>
      </p:sp>
    </p:spTree>
    <p:extLst>
      <p:ext uri="{BB962C8B-B14F-4D97-AF65-F5344CB8AC3E}">
        <p14:creationId xmlns:p14="http://schemas.microsoft.com/office/powerpoint/2010/main" val="194682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viewer_cou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650" y="1722437"/>
            <a:ext cx="2905125" cy="3562351"/>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grpSp>
        <p:nvGrpSpPr>
          <p:cNvPr id="4" name="组合 1"/>
          <p:cNvGrpSpPr/>
          <p:nvPr/>
        </p:nvGrpSpPr>
        <p:grpSpPr>
          <a:xfrm>
            <a:off x="4705349" y="1884480"/>
            <a:ext cx="6356350" cy="1982670"/>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4964111" y="2123777"/>
            <a:ext cx="5838825" cy="1200329"/>
          </a:xfrm>
          <a:prstGeom prst="rect">
            <a:avLst/>
          </a:prstGeom>
          <a:noFill/>
          <a:ln w="9525">
            <a:noFill/>
          </a:ln>
        </p:spPr>
        <p:txBody>
          <a:bodyPr wrap="square" anchor="t" anchorCtr="0">
            <a:spAutoFit/>
          </a:bodyPr>
          <a:lstStyle/>
          <a:p>
            <a:pPr>
              <a:lnSpc>
                <a:spcPct val="150000"/>
              </a:lnSpc>
            </a:pPr>
            <a:r>
              <a:rPr lang="en-US" altLang="zh-CN" sz="1600" dirty="0">
                <a:solidFill>
                  <a:srgbClr val="262626"/>
                </a:solidFill>
                <a:latin typeface="Arial" panose="020B0604020202020204" pitchFamily="34" charset="0"/>
                <a:cs typeface="Arial" panose="020B0604020202020204" pitchFamily="34" charset="0"/>
              </a:rPr>
              <a:t>There are a total of 515,650 distinct reviewers in this dataset, and the most active reviewer had reviewed 208 products with an average 4.98 rating score.</a:t>
            </a:r>
            <a:endParaRPr lang="zh-CN" altLang="en-US" sz="16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4698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2" name="图片 1"/>
          <p:cNvPicPr>
            <a:picLocks noChangeAspect="1"/>
          </p:cNvPicPr>
          <p:nvPr/>
        </p:nvPicPr>
        <p:blipFill>
          <a:blip r:embed="rId2"/>
          <a:stretch>
            <a:fillRect/>
          </a:stretch>
        </p:blipFill>
        <p:spPr>
          <a:xfrm>
            <a:off x="629841" y="1055504"/>
            <a:ext cx="4334272" cy="2798556"/>
          </a:xfrm>
          <a:prstGeom prst="rect">
            <a:avLst/>
          </a:prstGeom>
        </p:spPr>
      </p:pic>
      <p:pic>
        <p:nvPicPr>
          <p:cNvPr id="4" name="图片 3"/>
          <p:cNvPicPr>
            <a:picLocks noChangeAspect="1"/>
          </p:cNvPicPr>
          <p:nvPr/>
        </p:nvPicPr>
        <p:blipFill>
          <a:blip r:embed="rId3"/>
          <a:stretch>
            <a:fillRect/>
          </a:stretch>
        </p:blipFill>
        <p:spPr>
          <a:xfrm>
            <a:off x="629841" y="3854060"/>
            <a:ext cx="4334272" cy="2829227"/>
          </a:xfrm>
          <a:prstGeom prst="rect">
            <a:avLst/>
          </a:prstGeom>
        </p:spPr>
      </p:pic>
      <p:grpSp>
        <p:nvGrpSpPr>
          <p:cNvPr id="6" name="组合 1"/>
          <p:cNvGrpSpPr/>
          <p:nvPr/>
        </p:nvGrpSpPr>
        <p:grpSpPr>
          <a:xfrm>
            <a:off x="5106988" y="1255698"/>
            <a:ext cx="6356350" cy="2106627"/>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5327651" y="1569590"/>
            <a:ext cx="5838825" cy="1569660"/>
          </a:xfrm>
          <a:prstGeom prst="rect">
            <a:avLst/>
          </a:prstGeom>
          <a:noFill/>
          <a:ln w="9525">
            <a:noFill/>
          </a:ln>
        </p:spPr>
        <p:txBody>
          <a:bodyPr wrap="square" anchor="t" anchorCtr="0">
            <a:spAutoFit/>
          </a:bodyPr>
          <a:lstStyle/>
          <a:p>
            <a:pPr>
              <a:lnSpc>
                <a:spcPct val="150000"/>
              </a:lnSpc>
            </a:pPr>
            <a:r>
              <a:rPr lang="en-US" altLang="zh-CN" sz="1600" dirty="0">
                <a:solidFill>
                  <a:srgbClr val="262626"/>
                </a:solidFill>
                <a:latin typeface="Arial" panose="020B0604020202020204" pitchFamily="34" charset="0"/>
                <a:cs typeface="Arial" panose="020B0604020202020204" pitchFamily="34" charset="0"/>
              </a:rPr>
              <a:t>The review year distribution graphs show that the reviews in this dataset are heavily collected after the year 2013, which can quite well represent the current generation customers' preferences.</a:t>
            </a:r>
            <a:endParaRPr lang="zh-CN" altLang="en-US" sz="1600" dirty="0">
              <a:solidFill>
                <a:srgbClr val="262626"/>
              </a:solidFill>
              <a:latin typeface="Arial" panose="020B0604020202020204" pitchFamily="34" charset="0"/>
              <a:ea typeface="Arial" panose="020B0604020202020204" pitchFamily="34" charset="0"/>
            </a:endParaRPr>
          </a:p>
        </p:txBody>
      </p:sp>
      <p:grpSp>
        <p:nvGrpSpPr>
          <p:cNvPr id="10" name="组合 8"/>
          <p:cNvGrpSpPr/>
          <p:nvPr/>
        </p:nvGrpSpPr>
        <p:grpSpPr>
          <a:xfrm>
            <a:off x="5109369" y="3994783"/>
            <a:ext cx="6356350" cy="2329817"/>
            <a:chOff x="0" y="6227623"/>
            <a:chExt cx="12192000" cy="630377"/>
          </a:xfrm>
        </p:grpSpPr>
        <p:sp>
          <p:nvSpPr>
            <p:cNvPr id="11" name="矩形 10"/>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5327651" y="4303999"/>
            <a:ext cx="5838824" cy="1569660"/>
          </a:xfrm>
          <a:prstGeom prst="rect">
            <a:avLst/>
          </a:prstGeom>
          <a:noFill/>
          <a:ln w="9525">
            <a:noFill/>
          </a:ln>
        </p:spPr>
        <p:txBody>
          <a:bodyPr wrap="square" anchor="t" anchorCtr="0">
            <a:spAutoFit/>
          </a:bodyPr>
          <a:lstStyle/>
          <a:p>
            <a:pPr>
              <a:lnSpc>
                <a:spcPct val="150000"/>
              </a:lnSpc>
            </a:pPr>
            <a:r>
              <a:rPr lang="en-US" altLang="zh-CN" sz="1600" dirty="0">
                <a:solidFill>
                  <a:schemeClr val="bg1"/>
                </a:solidFill>
                <a:latin typeface="Arial" panose="020B0604020202020204" pitchFamily="34" charset="0"/>
                <a:cs typeface="Arial" panose="020B0604020202020204" pitchFamily="34" charset="0"/>
              </a:rPr>
              <a:t>T</a:t>
            </a:r>
            <a:r>
              <a:rPr lang="en-US" altLang="zh-CN" sz="1600" dirty="0" smtClean="0">
                <a:solidFill>
                  <a:schemeClr val="bg1"/>
                </a:solidFill>
                <a:latin typeface="Arial" panose="020B0604020202020204" pitchFamily="34" charset="0"/>
                <a:cs typeface="Arial" panose="020B0604020202020204" pitchFamily="34" charset="0"/>
              </a:rPr>
              <a:t>he </a:t>
            </a:r>
            <a:r>
              <a:rPr lang="en-US" altLang="zh-CN" sz="1600" dirty="0">
                <a:solidFill>
                  <a:schemeClr val="bg1"/>
                </a:solidFill>
                <a:latin typeface="Arial" panose="020B0604020202020204" pitchFamily="34" charset="0"/>
                <a:cs typeface="Arial" panose="020B0604020202020204" pitchFamily="34" charset="0"/>
              </a:rPr>
              <a:t>review month distribution graphs show that the months are quite evenly distributed in the dataset, which we can conclude that the season doesn't play a significant role in the influence of the purchase of the appliances.</a:t>
            </a:r>
            <a:endParaRPr lang="zh-CN" altLang="en-US" sz="16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09782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2052" name="Picture 4" descr="review_word_distrub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94" y="991870"/>
            <a:ext cx="5743972" cy="299117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view_text_length_by_ra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8153" y="904875"/>
            <a:ext cx="4323976" cy="514477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8"/>
          <p:cNvGrpSpPr/>
          <p:nvPr/>
        </p:nvGrpSpPr>
        <p:grpSpPr>
          <a:xfrm>
            <a:off x="508199" y="3983041"/>
            <a:ext cx="6698059" cy="2665409"/>
            <a:chOff x="0" y="6227623"/>
            <a:chExt cx="12192000" cy="630377"/>
          </a:xfrm>
        </p:grpSpPr>
        <p:sp>
          <p:nvSpPr>
            <p:cNvPr id="7" name="矩形 6"/>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752794" y="4192028"/>
            <a:ext cx="6152711" cy="2308324"/>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600" dirty="0">
                <a:solidFill>
                  <a:schemeClr val="bg1"/>
                </a:solidFill>
                <a:latin typeface="Arial" panose="020B0604020202020204" pitchFamily="34" charset="0"/>
                <a:cs typeface="Arial" panose="020B0604020202020204" pitchFamily="34" charset="0"/>
              </a:rPr>
              <a:t>Most of the reviews contain less than 100 words. </a:t>
            </a:r>
            <a:endParaRPr lang="en-US" altLang="zh-CN" sz="1600" dirty="0" smtClean="0">
              <a:solidFill>
                <a:schemeClr val="bg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600" dirty="0" smtClean="0">
                <a:solidFill>
                  <a:schemeClr val="bg1"/>
                </a:solidFill>
                <a:latin typeface="Arial" panose="020B0604020202020204" pitchFamily="34" charset="0"/>
                <a:cs typeface="Arial" panose="020B0604020202020204" pitchFamily="34" charset="0"/>
              </a:rPr>
              <a:t>The </a:t>
            </a:r>
            <a:r>
              <a:rPr lang="en-US" altLang="zh-CN" sz="1600" dirty="0">
                <a:solidFill>
                  <a:schemeClr val="bg1"/>
                </a:solidFill>
                <a:latin typeface="Arial" panose="020B0604020202020204" pitchFamily="34" charset="0"/>
                <a:cs typeface="Arial" panose="020B0604020202020204" pitchFamily="34" charset="0"/>
              </a:rPr>
              <a:t>word counts distributions for each star rating review are </a:t>
            </a:r>
            <a:r>
              <a:rPr lang="en-US" altLang="zh-CN" sz="1600" dirty="0" smtClean="0">
                <a:solidFill>
                  <a:schemeClr val="bg1"/>
                </a:solidFill>
                <a:latin typeface="Arial" panose="020B0604020202020204" pitchFamily="34" charset="0"/>
                <a:cs typeface="Arial" panose="020B0604020202020204" pitchFamily="34" charset="0"/>
              </a:rPr>
              <a:t>similar</a:t>
            </a:r>
            <a:r>
              <a:rPr lang="en-US" altLang="zh-CN" sz="1600" dirty="0">
                <a:solidFill>
                  <a:schemeClr val="bg1"/>
                </a:solidFill>
                <a:latin typeface="Arial" panose="020B0604020202020204" pitchFamily="34" charset="0"/>
                <a:cs typeface="Arial" panose="020B0604020202020204" pitchFamily="34" charset="0"/>
              </a:rPr>
              <a:t>. The box plot shows that the 5 stars rating reviews have the lowest interquartile range (IQR) compared to the other 4 ratings, which implies that it has average the shortest review text.</a:t>
            </a:r>
            <a:endParaRPr lang="zh-CN" altLang="en-US" sz="16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81045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3" name="图片 2"/>
          <p:cNvPicPr>
            <a:picLocks noChangeAspect="1"/>
          </p:cNvPicPr>
          <p:nvPr/>
        </p:nvPicPr>
        <p:blipFill>
          <a:blip r:embed="rId2"/>
          <a:stretch>
            <a:fillRect/>
          </a:stretch>
        </p:blipFill>
        <p:spPr>
          <a:xfrm>
            <a:off x="266303" y="991870"/>
            <a:ext cx="5801902" cy="4256405"/>
          </a:xfrm>
          <a:prstGeom prst="rect">
            <a:avLst/>
          </a:prstGeom>
        </p:spPr>
      </p:pic>
      <p:pic>
        <p:nvPicPr>
          <p:cNvPr id="4" name="图片 3"/>
          <p:cNvPicPr>
            <a:picLocks noChangeAspect="1"/>
          </p:cNvPicPr>
          <p:nvPr/>
        </p:nvPicPr>
        <p:blipFill>
          <a:blip r:embed="rId3"/>
          <a:stretch>
            <a:fillRect/>
          </a:stretch>
        </p:blipFill>
        <p:spPr>
          <a:xfrm>
            <a:off x="7362261" y="930617"/>
            <a:ext cx="3188961" cy="3046730"/>
          </a:xfrm>
          <a:prstGeom prst="rect">
            <a:avLst/>
          </a:prstGeom>
        </p:spPr>
      </p:pic>
      <p:grpSp>
        <p:nvGrpSpPr>
          <p:cNvPr id="5" name="组合 1"/>
          <p:cNvGrpSpPr/>
          <p:nvPr/>
        </p:nvGrpSpPr>
        <p:grpSpPr>
          <a:xfrm>
            <a:off x="6248401" y="4038600"/>
            <a:ext cx="5448300" cy="2546197"/>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410325" y="4215220"/>
            <a:ext cx="5092835" cy="1938992"/>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600" dirty="0" smtClean="0">
                <a:solidFill>
                  <a:srgbClr val="262626"/>
                </a:solidFill>
                <a:latin typeface="Arial" panose="020B0604020202020204" pitchFamily="34" charset="0"/>
                <a:cs typeface="Arial" panose="020B0604020202020204" pitchFamily="34" charset="0"/>
              </a:rPr>
              <a:t>The majority </a:t>
            </a:r>
            <a:r>
              <a:rPr lang="en-US" altLang="zh-CN" sz="1600" dirty="0">
                <a:solidFill>
                  <a:srgbClr val="262626"/>
                </a:solidFill>
                <a:latin typeface="Arial" panose="020B0604020202020204" pitchFamily="34" charset="0"/>
                <a:cs typeface="Arial" panose="020B0604020202020204" pitchFamily="34" charset="0"/>
              </a:rPr>
              <a:t>of the products (64.6%) are in the Tools &amp; Home Improvement category, and the Appliances category also holds </a:t>
            </a:r>
            <a:r>
              <a:rPr lang="en-US" altLang="zh-CN" sz="1600" dirty="0" smtClean="0">
                <a:solidFill>
                  <a:srgbClr val="262626"/>
                </a:solidFill>
                <a:latin typeface="Arial" panose="020B0604020202020204" pitchFamily="34" charset="0"/>
                <a:cs typeface="Arial" panose="020B0604020202020204" pitchFamily="34" charset="0"/>
              </a:rPr>
              <a:t>21.5%.</a:t>
            </a:r>
          </a:p>
          <a:p>
            <a:pPr marL="285750" indent="-285750">
              <a:lnSpc>
                <a:spcPct val="150000"/>
              </a:lnSpc>
              <a:buFont typeface="Arial" panose="020B0604020202020204" pitchFamily="34" charset="0"/>
              <a:buChar char="•"/>
            </a:pPr>
            <a:r>
              <a:rPr lang="en-US" altLang="zh-CN" sz="1600" dirty="0" smtClean="0">
                <a:solidFill>
                  <a:srgbClr val="262626"/>
                </a:solidFill>
                <a:latin typeface="Arial" panose="020B0604020202020204" pitchFamily="34" charset="0"/>
                <a:cs typeface="Arial" panose="020B0604020202020204" pitchFamily="34" charset="0"/>
              </a:rPr>
              <a:t>There </a:t>
            </a:r>
            <a:r>
              <a:rPr lang="en-US" altLang="zh-CN" sz="1600" dirty="0">
                <a:solidFill>
                  <a:srgbClr val="262626"/>
                </a:solidFill>
                <a:latin typeface="Arial" panose="020B0604020202020204" pitchFamily="34" charset="0"/>
                <a:cs typeface="Arial" panose="020B0604020202020204" pitchFamily="34" charset="0"/>
              </a:rPr>
              <a:t>are a total of 2,762 brands, and Whirlpool is at the rank 1 position of amount of products.</a:t>
            </a:r>
            <a:endParaRPr lang="zh-CN" altLang="en-US" sz="16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67948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7" name="组合 4"/>
          <p:cNvGrpSpPr/>
          <p:nvPr/>
        </p:nvGrpSpPr>
        <p:grpSpPr>
          <a:xfrm>
            <a:off x="1271588" y="1385888"/>
            <a:ext cx="3986212" cy="3986212"/>
            <a:chOff x="1270988" y="1385296"/>
            <a:chExt cx="3986812" cy="3986812"/>
          </a:xfrm>
        </p:grpSpPr>
        <p:pic>
          <p:nvPicPr>
            <p:cNvPr id="9218" name="图片 24"/>
            <p:cNvPicPr>
              <a:picLocks noChangeAspect="1"/>
            </p:cNvPicPr>
            <p:nvPr/>
          </p:nvPicPr>
          <p:blipFill>
            <a:blip r:embed="rId2"/>
            <a:stretch>
              <a:fillRect/>
            </a:stretch>
          </p:blipFill>
          <p:spPr>
            <a:xfrm>
              <a:off x="1270988" y="1385296"/>
              <a:ext cx="3986812" cy="3986812"/>
            </a:xfrm>
            <a:prstGeom prst="rect">
              <a:avLst/>
            </a:prstGeom>
            <a:noFill/>
            <a:ln w="9525">
              <a:noFill/>
            </a:ln>
          </p:spPr>
        </p:pic>
        <p:grpSp>
          <p:nvGrpSpPr>
            <p:cNvPr id="9219" name="组合 3"/>
            <p:cNvGrpSpPr/>
            <p:nvPr/>
          </p:nvGrpSpPr>
          <p:grpSpPr>
            <a:xfrm>
              <a:off x="1988074" y="3056557"/>
              <a:ext cx="2551596" cy="1020306"/>
              <a:chOff x="1619961" y="3242586"/>
              <a:chExt cx="2551596" cy="1020306"/>
            </a:xfrm>
          </p:grpSpPr>
          <p:sp>
            <p:nvSpPr>
              <p:cNvPr id="9220" name="矩形 23"/>
              <p:cNvSpPr/>
              <p:nvPr/>
            </p:nvSpPr>
            <p:spPr>
              <a:xfrm>
                <a:off x="2741318" y="3802448"/>
                <a:ext cx="309927" cy="460444"/>
              </a:xfrm>
              <a:prstGeom prst="rect">
                <a:avLst/>
              </a:prstGeom>
              <a:noFill/>
              <a:ln w="9525">
                <a:noFill/>
              </a:ln>
            </p:spPr>
            <p:txBody>
              <a:bodyPr wrap="none" anchor="t" anchorCtr="0">
                <a:spAutoFit/>
              </a:bodyPr>
              <a:lstStyle/>
              <a:p>
                <a:pPr algn="ctr"/>
                <a:endParaRPr lang="zh-CN" altLang="en-US" sz="2400" dirty="0">
                  <a:solidFill>
                    <a:srgbClr val="262626"/>
                  </a:solidFill>
                  <a:latin typeface="Arial" panose="020B0604020202020204" pitchFamily="34" charset="0"/>
                  <a:ea typeface="Arial" panose="020B0604020202020204" pitchFamily="34" charset="0"/>
                </a:endParaRPr>
              </a:p>
            </p:txBody>
          </p:sp>
          <p:sp>
            <p:nvSpPr>
              <p:cNvPr id="9221" name="矩形 25"/>
              <p:cNvSpPr/>
              <p:nvPr/>
            </p:nvSpPr>
            <p:spPr>
              <a:xfrm>
                <a:off x="1619961" y="3242586"/>
                <a:ext cx="2551596" cy="645160"/>
              </a:xfrm>
              <a:prstGeom prst="rect">
                <a:avLst/>
              </a:prstGeom>
              <a:noFill/>
              <a:ln w="9525">
                <a:noFill/>
              </a:ln>
            </p:spPr>
            <p:txBody>
              <a:bodyPr wrap="none" anchor="t" anchorCtr="0">
                <a:spAutoFit/>
              </a:bodyPr>
              <a:lstStyle/>
              <a:p>
                <a:pPr algn="ctr"/>
                <a:r>
                  <a:rPr lang="en-US" altLang="zh-CN" sz="3600" b="1" dirty="0">
                    <a:solidFill>
                      <a:srgbClr val="262626"/>
                    </a:solidFill>
                    <a:latin typeface="Arial" panose="020B0604020202020204" pitchFamily="34" charset="0"/>
                    <a:ea typeface="宋体" panose="02010600030101010101" pitchFamily="2" charset="-122"/>
                    <a:cs typeface="Arial" panose="020B0604020202020204" pitchFamily="34" charset="0"/>
                  </a:rPr>
                  <a:t>Contents</a:t>
                </a:r>
                <a:endParaRPr lang="en-US" altLang="zh-CN" sz="3600" b="1" dirty="0">
                  <a:solidFill>
                    <a:srgbClr val="262626"/>
                  </a:solidFill>
                  <a:latin typeface="Arial" panose="020B0604020202020204" pitchFamily="34" charset="0"/>
                  <a:ea typeface="Arial" panose="020B0604020202020204" pitchFamily="34" charset="0"/>
                </a:endParaRPr>
              </a:p>
            </p:txBody>
          </p:sp>
        </p:grpSp>
      </p:grpSp>
      <p:sp>
        <p:nvSpPr>
          <p:cNvPr id="9226" name="文本框 31"/>
          <p:cNvSpPr txBox="1"/>
          <p:nvPr/>
        </p:nvSpPr>
        <p:spPr>
          <a:xfrm flipH="1">
            <a:off x="7394643" y="1593219"/>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Questions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9227" name="图片 32"/>
          <p:cNvPicPr>
            <a:picLocks noChangeAspect="1"/>
          </p:cNvPicPr>
          <p:nvPr/>
        </p:nvPicPr>
        <p:blipFill>
          <a:blip r:embed="rId3"/>
          <a:stretch>
            <a:fillRect/>
          </a:stretch>
        </p:blipFill>
        <p:spPr>
          <a:xfrm>
            <a:off x="6962774" y="1185951"/>
            <a:ext cx="829041" cy="830265"/>
          </a:xfrm>
          <a:prstGeom prst="rect">
            <a:avLst/>
          </a:prstGeom>
          <a:noFill/>
          <a:ln w="9525">
            <a:noFill/>
          </a:ln>
        </p:spPr>
      </p:pic>
      <p:sp>
        <p:nvSpPr>
          <p:cNvPr id="9228" name="矩形 30"/>
          <p:cNvSpPr/>
          <p:nvPr/>
        </p:nvSpPr>
        <p:spPr>
          <a:xfrm>
            <a:off x="7174808" y="1345588"/>
            <a:ext cx="393700" cy="522282"/>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1" name="文本框 31"/>
          <p:cNvSpPr txBox="1"/>
          <p:nvPr/>
        </p:nvSpPr>
        <p:spPr>
          <a:xfrm flipH="1">
            <a:off x="7394643" y="809705"/>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Introduction</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2" name="图片 32"/>
          <p:cNvPicPr>
            <a:picLocks noChangeAspect="1"/>
          </p:cNvPicPr>
          <p:nvPr/>
        </p:nvPicPr>
        <p:blipFill>
          <a:blip r:embed="rId3"/>
          <a:stretch>
            <a:fillRect/>
          </a:stretch>
        </p:blipFill>
        <p:spPr>
          <a:xfrm>
            <a:off x="6962774" y="402437"/>
            <a:ext cx="829041" cy="830265"/>
          </a:xfrm>
          <a:prstGeom prst="rect">
            <a:avLst/>
          </a:prstGeom>
          <a:noFill/>
          <a:ln w="9525">
            <a:noFill/>
          </a:ln>
        </p:spPr>
      </p:pic>
      <p:sp>
        <p:nvSpPr>
          <p:cNvPr id="33" name="矩形 30"/>
          <p:cNvSpPr/>
          <p:nvPr/>
        </p:nvSpPr>
        <p:spPr>
          <a:xfrm>
            <a:off x="7179137" y="562074"/>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1</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4" name="文本框 31"/>
          <p:cNvSpPr txBox="1"/>
          <p:nvPr/>
        </p:nvSpPr>
        <p:spPr>
          <a:xfrm flipH="1">
            <a:off x="7394643" y="2376733"/>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Data Sources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5" name="图片 32"/>
          <p:cNvPicPr>
            <a:picLocks noChangeAspect="1"/>
          </p:cNvPicPr>
          <p:nvPr/>
        </p:nvPicPr>
        <p:blipFill>
          <a:blip r:embed="rId3"/>
          <a:stretch>
            <a:fillRect/>
          </a:stretch>
        </p:blipFill>
        <p:spPr>
          <a:xfrm>
            <a:off x="6962774" y="1969465"/>
            <a:ext cx="829041" cy="830265"/>
          </a:xfrm>
          <a:prstGeom prst="rect">
            <a:avLst/>
          </a:prstGeom>
          <a:noFill/>
          <a:ln w="9525">
            <a:noFill/>
          </a:ln>
        </p:spPr>
      </p:pic>
      <p:sp>
        <p:nvSpPr>
          <p:cNvPr id="36" name="矩形 30"/>
          <p:cNvSpPr/>
          <p:nvPr/>
        </p:nvSpPr>
        <p:spPr>
          <a:xfrm>
            <a:off x="7179137" y="212910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3</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7" name="文本框 31"/>
          <p:cNvSpPr txBox="1"/>
          <p:nvPr/>
        </p:nvSpPr>
        <p:spPr>
          <a:xfrm flipH="1">
            <a:off x="7394643" y="3172476"/>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Process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8" name="图片 32"/>
          <p:cNvPicPr>
            <a:picLocks noChangeAspect="1"/>
          </p:cNvPicPr>
          <p:nvPr/>
        </p:nvPicPr>
        <p:blipFill>
          <a:blip r:embed="rId3"/>
          <a:stretch>
            <a:fillRect/>
          </a:stretch>
        </p:blipFill>
        <p:spPr>
          <a:xfrm>
            <a:off x="6962774" y="2765208"/>
            <a:ext cx="829041" cy="830265"/>
          </a:xfrm>
          <a:prstGeom prst="rect">
            <a:avLst/>
          </a:prstGeom>
          <a:noFill/>
          <a:ln w="9525">
            <a:noFill/>
          </a:ln>
        </p:spPr>
      </p:pic>
      <p:sp>
        <p:nvSpPr>
          <p:cNvPr id="39" name="矩形 30"/>
          <p:cNvSpPr/>
          <p:nvPr/>
        </p:nvSpPr>
        <p:spPr>
          <a:xfrm>
            <a:off x="7179137" y="2924845"/>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4</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0" name="文本框 31"/>
          <p:cNvSpPr txBox="1"/>
          <p:nvPr/>
        </p:nvSpPr>
        <p:spPr>
          <a:xfrm flipH="1">
            <a:off x="7394643" y="39798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Exploratory Data Analysis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1" name="图片 32"/>
          <p:cNvPicPr>
            <a:picLocks noChangeAspect="1"/>
          </p:cNvPicPr>
          <p:nvPr/>
        </p:nvPicPr>
        <p:blipFill>
          <a:blip r:embed="rId3"/>
          <a:stretch>
            <a:fillRect/>
          </a:stretch>
        </p:blipFill>
        <p:spPr>
          <a:xfrm>
            <a:off x="6962774" y="3572605"/>
            <a:ext cx="829041" cy="830265"/>
          </a:xfrm>
          <a:prstGeom prst="rect">
            <a:avLst/>
          </a:prstGeom>
          <a:noFill/>
          <a:ln w="9525">
            <a:noFill/>
          </a:ln>
        </p:spPr>
      </p:pic>
      <p:sp>
        <p:nvSpPr>
          <p:cNvPr id="42" name="矩形 30"/>
          <p:cNvSpPr/>
          <p:nvPr/>
        </p:nvSpPr>
        <p:spPr>
          <a:xfrm>
            <a:off x="7179137" y="37322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5</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6" name="文本框 31"/>
          <p:cNvSpPr txBox="1"/>
          <p:nvPr/>
        </p:nvSpPr>
        <p:spPr>
          <a:xfrm flipH="1">
            <a:off x="7394643" y="48022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Machine Learning </a:t>
            </a: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Models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7" name="图片 32"/>
          <p:cNvPicPr>
            <a:picLocks noChangeAspect="1"/>
          </p:cNvPicPr>
          <p:nvPr/>
        </p:nvPicPr>
        <p:blipFill>
          <a:blip r:embed="rId3"/>
          <a:stretch>
            <a:fillRect/>
          </a:stretch>
        </p:blipFill>
        <p:spPr>
          <a:xfrm>
            <a:off x="6962774" y="4395005"/>
            <a:ext cx="829041" cy="830265"/>
          </a:xfrm>
          <a:prstGeom prst="rect">
            <a:avLst/>
          </a:prstGeom>
          <a:noFill/>
          <a:ln w="9525">
            <a:noFill/>
          </a:ln>
        </p:spPr>
      </p:pic>
      <p:sp>
        <p:nvSpPr>
          <p:cNvPr id="48" name="矩形 30"/>
          <p:cNvSpPr/>
          <p:nvPr/>
        </p:nvSpPr>
        <p:spPr>
          <a:xfrm>
            <a:off x="7179137" y="45546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6</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9" name="文本框 31"/>
          <p:cNvSpPr txBox="1"/>
          <p:nvPr/>
        </p:nvSpPr>
        <p:spPr>
          <a:xfrm flipH="1">
            <a:off x="7394643" y="5659667"/>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Expected Outcomes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50" name="图片 32"/>
          <p:cNvPicPr>
            <a:picLocks noChangeAspect="1"/>
          </p:cNvPicPr>
          <p:nvPr/>
        </p:nvPicPr>
        <p:blipFill>
          <a:blip r:embed="rId3"/>
          <a:stretch>
            <a:fillRect/>
          </a:stretch>
        </p:blipFill>
        <p:spPr>
          <a:xfrm>
            <a:off x="6962774" y="5252399"/>
            <a:ext cx="829041" cy="830265"/>
          </a:xfrm>
          <a:prstGeom prst="rect">
            <a:avLst/>
          </a:prstGeom>
          <a:noFill/>
          <a:ln w="9525">
            <a:noFill/>
          </a:ln>
        </p:spPr>
      </p:pic>
      <p:sp>
        <p:nvSpPr>
          <p:cNvPr id="51" name="矩形 30"/>
          <p:cNvSpPr/>
          <p:nvPr/>
        </p:nvSpPr>
        <p:spPr>
          <a:xfrm>
            <a:off x="7179137" y="5412036"/>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7</a:t>
            </a:r>
            <a:endParaRPr lang="zh-CN" altLang="en-US" sz="2800"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3074" name="Picture 2" descr="https://github.com/JinHuiXu1991/Jin_DATA606/raw/07e65b0c76686b1e612ef3aa0f26c56e47026c69/images/product_cou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219" y="970171"/>
            <a:ext cx="2459243" cy="333501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github.com/JinHuiXu1991/Jin_DATA606/raw/07e65b0c76686b1e612ef3aa0f26c56e47026c69/images/1st_produ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653" y="4076701"/>
            <a:ext cx="2247761" cy="258000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github.com/JinHuiXu1991/Jin_DATA606/raw/07e65b0c76686b1e612ef3aa0f26c56e47026c69/images/2nd_produc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4414" y="4076701"/>
            <a:ext cx="2924810" cy="256349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1"/>
          <p:cNvGrpSpPr/>
          <p:nvPr/>
        </p:nvGrpSpPr>
        <p:grpSpPr>
          <a:xfrm>
            <a:off x="3632462" y="1219728"/>
            <a:ext cx="7597514" cy="1961622"/>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3853125" y="1533620"/>
            <a:ext cx="6978935" cy="1200329"/>
          </a:xfrm>
          <a:prstGeom prst="rect">
            <a:avLst/>
          </a:prstGeom>
          <a:noFill/>
          <a:ln w="9525">
            <a:noFill/>
          </a:ln>
        </p:spPr>
        <p:txBody>
          <a:bodyPr wrap="square" anchor="t" anchorCtr="0">
            <a:spAutoFit/>
          </a:bodyPr>
          <a:lstStyle/>
          <a:p>
            <a:pPr>
              <a:lnSpc>
                <a:spcPct val="150000"/>
              </a:lnSpc>
            </a:pPr>
            <a:r>
              <a:rPr lang="en-US" altLang="zh-CN" sz="1600" dirty="0" smtClean="0">
                <a:solidFill>
                  <a:srgbClr val="262626"/>
                </a:solidFill>
                <a:latin typeface="Arial" panose="020B0604020202020204" pitchFamily="34" charset="0"/>
                <a:cs typeface="Arial" panose="020B0604020202020204" pitchFamily="34" charset="0"/>
              </a:rPr>
              <a:t>This </a:t>
            </a:r>
            <a:r>
              <a:rPr lang="en-US" altLang="zh-CN" sz="1600" dirty="0">
                <a:solidFill>
                  <a:srgbClr val="262626"/>
                </a:solidFill>
                <a:latin typeface="Arial" panose="020B0604020202020204" pitchFamily="34" charset="0"/>
                <a:cs typeface="Arial" panose="020B0604020202020204" pitchFamily="34" charset="0"/>
              </a:rPr>
              <a:t>is the list of the ranking of most reviewed products and their average ratings. Among 30,445 Appliances products, there are only 30,252 products were reviewed.</a:t>
            </a:r>
            <a:endParaRPr lang="zh-CN" altLang="en-US" sz="1600" dirty="0">
              <a:solidFill>
                <a:srgbClr val="262626"/>
              </a:solidFill>
              <a:latin typeface="Arial" panose="020B0604020202020204" pitchFamily="34" charset="0"/>
              <a:ea typeface="Arial" panose="020B0604020202020204" pitchFamily="34" charset="0"/>
            </a:endParaRPr>
          </a:p>
        </p:txBody>
      </p:sp>
      <p:grpSp>
        <p:nvGrpSpPr>
          <p:cNvPr id="10" name="组合 8"/>
          <p:cNvGrpSpPr/>
          <p:nvPr/>
        </p:nvGrpSpPr>
        <p:grpSpPr>
          <a:xfrm>
            <a:off x="738585" y="4326887"/>
            <a:ext cx="6138068" cy="2329817"/>
            <a:chOff x="0" y="6227623"/>
            <a:chExt cx="12192000" cy="630377"/>
          </a:xfrm>
        </p:grpSpPr>
        <p:sp>
          <p:nvSpPr>
            <p:cNvPr id="11" name="矩形 10"/>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933713" y="4597907"/>
            <a:ext cx="5838824" cy="1893339"/>
          </a:xfrm>
          <a:prstGeom prst="rect">
            <a:avLst/>
          </a:prstGeom>
          <a:noFill/>
          <a:ln w="9525">
            <a:noFill/>
          </a:ln>
        </p:spPr>
        <p:txBody>
          <a:bodyPr wrap="square" anchor="t" anchorCtr="0">
            <a:spAutoFit/>
          </a:bodyPr>
          <a:lstStyle/>
          <a:p>
            <a:pPr>
              <a:lnSpc>
                <a:spcPct val="150000"/>
              </a:lnSpc>
            </a:pPr>
            <a:r>
              <a:rPr lang="en-US" altLang="zh-CN" sz="1600" dirty="0">
                <a:solidFill>
                  <a:schemeClr val="bg1"/>
                </a:solidFill>
                <a:latin typeface="Arial" panose="020B0604020202020204" pitchFamily="34" charset="0"/>
                <a:cs typeface="Arial" panose="020B0604020202020204" pitchFamily="34" charset="0"/>
              </a:rPr>
              <a:t>Within this list, the most reviewed product is General Electric MWF Refrigerator Water Filter, and the second most reviewed product is Samsung Genuine DA29-00020B Refrigerator Water Filter, 3 Pack. Both of them are Refrigerator Water Filters.</a:t>
            </a:r>
            <a:endParaRPr lang="zh-CN" altLang="en-US" sz="16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759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5122" name="Picture 2" descr="https://github.com/JinHuiXu1991/Jin_DATA606/raw/9b4cb651e7e430486faa681c4e48af5d358d6fc6/images/product_te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961" y="1020353"/>
            <a:ext cx="5562281" cy="287446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github.com/JinHuiXu1991/Jin_DATA606/raw/9b4cb651e7e430486faa681c4e48af5d358d6fc6/images/product_text_boxpl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900" y="991870"/>
            <a:ext cx="4549821" cy="534225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8"/>
          <p:cNvGrpSpPr/>
          <p:nvPr/>
        </p:nvGrpSpPr>
        <p:grpSpPr>
          <a:xfrm>
            <a:off x="508199" y="3983041"/>
            <a:ext cx="6698059" cy="2474909"/>
            <a:chOff x="0" y="6227623"/>
            <a:chExt cx="12192000" cy="630377"/>
          </a:xfrm>
        </p:grpSpPr>
        <p:sp>
          <p:nvSpPr>
            <p:cNvPr id="6" name="矩形 5"/>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752794" y="4192028"/>
            <a:ext cx="6152711" cy="1893339"/>
          </a:xfrm>
          <a:prstGeom prst="rect">
            <a:avLst/>
          </a:prstGeom>
          <a:noFill/>
          <a:ln w="9525">
            <a:noFill/>
          </a:ln>
        </p:spPr>
        <p:txBody>
          <a:bodyPr wrap="square" anchor="t" anchorCtr="0">
            <a:spAutoFit/>
          </a:bodyPr>
          <a:lstStyle/>
          <a:p>
            <a:pPr>
              <a:lnSpc>
                <a:spcPct val="150000"/>
              </a:lnSpc>
            </a:pPr>
            <a:r>
              <a:rPr lang="en-US" altLang="zh-CN" sz="1600" dirty="0">
                <a:solidFill>
                  <a:schemeClr val="bg1"/>
                </a:solidFill>
                <a:latin typeface="Arial" panose="020B0604020202020204" pitchFamily="34" charset="0"/>
                <a:cs typeface="Arial" panose="020B0604020202020204" pitchFamily="34" charset="0"/>
              </a:rPr>
              <a:t>The product text distribution histogram and box plot show that majority of the product text is less than 1000 words. There are only a few outliers that are greater than 2000 words, so for future NLP model development, in order to reduce the padding size, we can </a:t>
            </a:r>
            <a:r>
              <a:rPr lang="en-US" altLang="zh-CN" sz="1600" dirty="0" smtClean="0">
                <a:solidFill>
                  <a:schemeClr val="bg1"/>
                </a:solidFill>
                <a:latin typeface="Arial" panose="020B0604020202020204" pitchFamily="34" charset="0"/>
                <a:cs typeface="Arial" panose="020B0604020202020204" pitchFamily="34" charset="0"/>
              </a:rPr>
              <a:t>consider a </a:t>
            </a:r>
            <a:r>
              <a:rPr lang="en-US" altLang="zh-CN" sz="1600" dirty="0">
                <a:solidFill>
                  <a:schemeClr val="bg1"/>
                </a:solidFill>
                <a:latin typeface="Arial" panose="020B0604020202020204" pitchFamily="34" charset="0"/>
                <a:cs typeface="Arial" panose="020B0604020202020204" pitchFamily="34" charset="0"/>
              </a:rPr>
              <a:t>smaller number instead.</a:t>
            </a:r>
            <a:endParaRPr lang="zh-CN" altLang="en-US" sz="16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8904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6146" name="Picture 2" descr="https://github.com/JinHuiXu1991/Jin_DATA606/raw/9b4cb651e7e430486faa681c4e48af5d358d6fc6/images/product_wordclou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75" y="1247775"/>
            <a:ext cx="8305800" cy="413385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1496317" y="5498691"/>
            <a:ext cx="8716761" cy="1019175"/>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56380" y="5566685"/>
            <a:ext cx="7787084" cy="785343"/>
          </a:xfrm>
          <a:prstGeom prst="rect">
            <a:avLst/>
          </a:prstGeom>
          <a:noFill/>
          <a:ln w="9525">
            <a:noFill/>
          </a:ln>
        </p:spPr>
        <p:txBody>
          <a:bodyPr wrap="square" anchor="t" anchorCtr="0">
            <a:spAutoFit/>
          </a:bodyPr>
          <a:lstStyle/>
          <a:p>
            <a:pPr>
              <a:lnSpc>
                <a:spcPct val="150000"/>
              </a:lnSpc>
            </a:pPr>
            <a:r>
              <a:rPr lang="en-US" altLang="zh-CN" sz="1600" dirty="0" smtClean="0">
                <a:solidFill>
                  <a:srgbClr val="262626"/>
                </a:solidFill>
                <a:latin typeface="Arial" panose="020B0604020202020204" pitchFamily="34" charset="0"/>
                <a:cs typeface="Arial" panose="020B0604020202020204" pitchFamily="34" charset="0"/>
              </a:rPr>
              <a:t>The </a:t>
            </a:r>
            <a:r>
              <a:rPr lang="en-US" altLang="zh-CN" sz="1600" dirty="0">
                <a:solidFill>
                  <a:srgbClr val="262626"/>
                </a:solidFill>
                <a:latin typeface="Arial" panose="020B0604020202020204" pitchFamily="34" charset="0"/>
                <a:cs typeface="Arial" panose="020B0604020202020204" pitchFamily="34" charset="0"/>
              </a:rPr>
              <a:t>word cloud shows that the most frequently used words for Appliances products are related to replacement, part, and model number.</a:t>
            </a:r>
          </a:p>
        </p:txBody>
      </p:sp>
    </p:spTree>
    <p:extLst>
      <p:ext uri="{BB962C8B-B14F-4D97-AF65-F5344CB8AC3E}">
        <p14:creationId xmlns:p14="http://schemas.microsoft.com/office/powerpoint/2010/main" val="338235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7170" name="Picture 2" descr="most_reviewed_bra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178" y="1271588"/>
            <a:ext cx="8795806" cy="346233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8"/>
          <p:cNvGrpSpPr/>
          <p:nvPr/>
        </p:nvGrpSpPr>
        <p:grpSpPr>
          <a:xfrm>
            <a:off x="1552178" y="4629150"/>
            <a:ext cx="8544322" cy="2019300"/>
            <a:chOff x="0" y="6227623"/>
            <a:chExt cx="12192000" cy="630377"/>
          </a:xfrm>
        </p:grpSpPr>
        <p:sp>
          <p:nvSpPr>
            <p:cNvPr id="5" name="矩形 4"/>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92696" y="4733925"/>
            <a:ext cx="7863285" cy="1938992"/>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600" dirty="0">
                <a:solidFill>
                  <a:schemeClr val="bg1"/>
                </a:solidFill>
                <a:latin typeface="Arial" panose="020B0604020202020204" pitchFamily="34" charset="0"/>
                <a:ea typeface="Arial" panose="020B0604020202020204" pitchFamily="34" charset="0"/>
              </a:rPr>
              <a:t>Most Reviewed Brands Distributions (top 10) graphs show that Whirlpool products have the rank 1 position of amount of reviews. </a:t>
            </a:r>
            <a:endParaRPr lang="en-US" altLang="zh-CN" sz="1600" dirty="0" smtClean="0">
              <a:solidFill>
                <a:schemeClr val="bg1"/>
              </a:solidFill>
              <a:latin typeface="Arial" panose="020B0604020202020204" pitchFamily="34" charset="0"/>
              <a:ea typeface="Arial" panose="020B0604020202020204" pitchFamily="34" charset="0"/>
            </a:endParaRPr>
          </a:p>
          <a:p>
            <a:pPr marL="285750" indent="-285750">
              <a:lnSpc>
                <a:spcPct val="150000"/>
              </a:lnSpc>
              <a:buFont typeface="Arial" panose="020B0604020202020204" pitchFamily="34" charset="0"/>
              <a:buChar char="•"/>
            </a:pPr>
            <a:r>
              <a:rPr lang="en-US" altLang="zh-CN" sz="1600" dirty="0" smtClean="0">
                <a:solidFill>
                  <a:schemeClr val="bg1"/>
                </a:solidFill>
                <a:latin typeface="Arial" panose="020B0604020202020204" pitchFamily="34" charset="0"/>
                <a:ea typeface="Arial" panose="020B0604020202020204" pitchFamily="34" charset="0"/>
              </a:rPr>
              <a:t>There </a:t>
            </a:r>
            <a:r>
              <a:rPr lang="en-US" altLang="zh-CN" sz="1600" dirty="0">
                <a:solidFill>
                  <a:schemeClr val="bg1"/>
                </a:solidFill>
                <a:latin typeface="Arial" panose="020B0604020202020204" pitchFamily="34" charset="0"/>
                <a:ea typeface="Arial" panose="020B0604020202020204" pitchFamily="34" charset="0"/>
              </a:rPr>
              <a:t>are some other brands in the list that are not in the list of top 10 product numbers, which means offering more products doesn't imply more </a:t>
            </a:r>
            <a:r>
              <a:rPr lang="en-US" altLang="zh-CN" sz="1600" dirty="0" smtClean="0">
                <a:solidFill>
                  <a:schemeClr val="bg1"/>
                </a:solidFill>
                <a:latin typeface="Arial" panose="020B0604020202020204" pitchFamily="34" charset="0"/>
                <a:ea typeface="Arial" panose="020B0604020202020204" pitchFamily="34" charset="0"/>
              </a:rPr>
              <a:t>sales and </a:t>
            </a:r>
            <a:r>
              <a:rPr lang="en-US" altLang="zh-CN" sz="1600" dirty="0">
                <a:solidFill>
                  <a:schemeClr val="bg1"/>
                </a:solidFill>
                <a:latin typeface="Arial" panose="020B0604020202020204" pitchFamily="34" charset="0"/>
                <a:ea typeface="Arial" panose="020B0604020202020204" pitchFamily="34" charset="0"/>
              </a:rPr>
              <a:t>revenue.</a:t>
            </a:r>
            <a:endParaRPr lang="zh-CN" altLang="en-US" sz="16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66200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8194" name="Picture 2" descr="https://github.com/JinHuiXu1991/Jin_DATA606/raw/d1cad2dbfd4938c5db634e5c8ad83e92b0783edc/images/highest_rating_bra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603" y="1569590"/>
            <a:ext cx="3343275" cy="3362326"/>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5106988" y="1490901"/>
            <a:ext cx="4179887" cy="1563702"/>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5365751" y="1695594"/>
            <a:ext cx="3578224" cy="1200329"/>
          </a:xfrm>
          <a:prstGeom prst="rect">
            <a:avLst/>
          </a:prstGeom>
          <a:noFill/>
          <a:ln w="9525">
            <a:noFill/>
          </a:ln>
        </p:spPr>
        <p:txBody>
          <a:bodyPr wrap="square" anchor="t" anchorCtr="0">
            <a:spAutoFit/>
          </a:bodyPr>
          <a:lstStyle/>
          <a:p>
            <a:pPr>
              <a:lnSpc>
                <a:spcPct val="150000"/>
              </a:lnSpc>
            </a:pPr>
            <a:r>
              <a:rPr lang="en-US" altLang="zh-CN" sz="1600" dirty="0" smtClean="0">
                <a:solidFill>
                  <a:srgbClr val="262626"/>
                </a:solidFill>
                <a:latin typeface="Arial" panose="020B0604020202020204" pitchFamily="34" charset="0"/>
                <a:cs typeface="Arial" panose="020B0604020202020204" pitchFamily="34" charset="0"/>
              </a:rPr>
              <a:t>This table </a:t>
            </a:r>
            <a:r>
              <a:rPr lang="en-US" altLang="zh-CN" sz="1600" dirty="0">
                <a:solidFill>
                  <a:srgbClr val="262626"/>
                </a:solidFill>
                <a:latin typeface="Arial" panose="020B0604020202020204" pitchFamily="34" charset="0"/>
                <a:cs typeface="Arial" panose="020B0604020202020204" pitchFamily="34" charset="0"/>
              </a:rPr>
              <a:t>shows the top 10 average rating brand (reviews &gt; 5000) in the dataset. </a:t>
            </a:r>
            <a:endParaRPr lang="zh-CN" altLang="en-US" sz="1600" dirty="0">
              <a:solidFill>
                <a:srgbClr val="262626"/>
              </a:solidFill>
              <a:latin typeface="Arial" panose="020B0604020202020204" pitchFamily="34" charset="0"/>
              <a:ea typeface="Arial" panose="020B0604020202020204" pitchFamily="34" charset="0"/>
            </a:endParaRPr>
          </a:p>
        </p:txBody>
      </p:sp>
      <p:grpSp>
        <p:nvGrpSpPr>
          <p:cNvPr id="8" name="组合 8"/>
          <p:cNvGrpSpPr/>
          <p:nvPr/>
        </p:nvGrpSpPr>
        <p:grpSpPr>
          <a:xfrm>
            <a:off x="5106988" y="3139090"/>
            <a:ext cx="6356350" cy="1792826"/>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1" name="TextBox 15"/>
          <p:cNvSpPr txBox="1"/>
          <p:nvPr/>
        </p:nvSpPr>
        <p:spPr>
          <a:xfrm>
            <a:off x="5365751" y="3350216"/>
            <a:ext cx="5838824" cy="1200329"/>
          </a:xfrm>
          <a:prstGeom prst="rect">
            <a:avLst/>
          </a:prstGeom>
          <a:noFill/>
          <a:ln w="9525">
            <a:noFill/>
          </a:ln>
        </p:spPr>
        <p:txBody>
          <a:bodyPr wrap="square" anchor="t" anchorCtr="0">
            <a:spAutoFit/>
          </a:bodyPr>
          <a:lstStyle/>
          <a:p>
            <a:pPr>
              <a:lnSpc>
                <a:spcPct val="150000"/>
              </a:lnSpc>
            </a:pPr>
            <a:r>
              <a:rPr lang="en-US" altLang="zh-CN" sz="1600" dirty="0">
                <a:solidFill>
                  <a:schemeClr val="bg1"/>
                </a:solidFill>
                <a:latin typeface="Arial" panose="020B0604020202020204" pitchFamily="34" charset="0"/>
                <a:cs typeface="Arial" panose="020B0604020202020204" pitchFamily="34" charset="0"/>
              </a:rPr>
              <a:t>The result show that brand </a:t>
            </a:r>
            <a:r>
              <a:rPr lang="en-US" altLang="zh-CN" sz="1600" dirty="0" err="1">
                <a:solidFill>
                  <a:schemeClr val="bg1"/>
                </a:solidFill>
                <a:latin typeface="Arial" panose="020B0604020202020204" pitchFamily="34" charset="0"/>
                <a:cs typeface="Arial" panose="020B0604020202020204" pitchFamily="34" charset="0"/>
              </a:rPr>
              <a:t>LintEater</a:t>
            </a:r>
            <a:r>
              <a:rPr lang="en-US" altLang="zh-CN" sz="1600" dirty="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a:t>
            </a:r>
            <a:r>
              <a:rPr lang="en-US" altLang="zh-CN" sz="1600" dirty="0" smtClean="0">
                <a:solidFill>
                  <a:schemeClr val="bg1"/>
                </a:solidFill>
                <a:latin typeface="Arial" panose="020B0604020202020204" pitchFamily="34" charset="0"/>
                <a:cs typeface="Arial" panose="020B0604020202020204" pitchFamily="34" charset="0"/>
              </a:rPr>
              <a:t>list.</a:t>
            </a:r>
            <a:endParaRPr lang="zh-CN" altLang="en-US" sz="16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87223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63526" y="4916488"/>
            <a:ext cx="70855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Machine Learning Models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6</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26" name="Picture 2" descr="https://github.com/JinHuiXu1991/Jin_DATA606/raw/a6ee80eaec6256a12c862313fecd70ae936a65ef/images/filtering%20mode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8728" y="906145"/>
            <a:ext cx="5205121" cy="3189605"/>
          </a:xfrm>
          <a:prstGeom prst="rect">
            <a:avLst/>
          </a:prstGeom>
          <a:noFill/>
          <a:extLst>
            <a:ext uri="{909E8E84-426E-40DD-AFC4-6F175D3DCCD1}">
              <a14:hiddenFill xmlns:a14="http://schemas.microsoft.com/office/drawing/2010/main">
                <a:solidFill>
                  <a:srgbClr val="FFFFFF"/>
                </a:solidFill>
              </a14:hiddenFill>
            </a:ext>
          </a:extLst>
        </p:spPr>
      </p:pic>
      <p:sp>
        <p:nvSpPr>
          <p:cNvPr id="4" name="椭圆 3"/>
          <p:cNvSpPr/>
          <p:nvPr/>
        </p:nvSpPr>
        <p:spPr>
          <a:xfrm>
            <a:off x="1032048" y="4095750"/>
            <a:ext cx="4673360" cy="249396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dirty="0" smtClean="0">
                <a:latin typeface="Arial" panose="020B0604020202020204" pitchFamily="34" charset="0"/>
                <a:cs typeface="Arial" panose="020B0604020202020204" pitchFamily="34" charset="0"/>
              </a:rPr>
              <a:t>Use matrix </a:t>
            </a:r>
            <a:r>
              <a:rPr lang="en-US" dirty="0">
                <a:latin typeface="Arial" panose="020B0604020202020204" pitchFamily="34" charset="0"/>
                <a:cs typeface="Arial" panose="020B0604020202020204" pitchFamily="34" charset="0"/>
              </a:rPr>
              <a:t>factorization </a:t>
            </a:r>
            <a:r>
              <a:rPr lang="en-US" dirty="0" smtClean="0">
                <a:latin typeface="Arial" panose="020B0604020202020204" pitchFamily="34" charset="0"/>
                <a:cs typeface="Arial" panose="020B0604020202020204" pitchFamily="34" charset="0"/>
              </a:rPr>
              <a:t>method against the review data, then apply </a:t>
            </a:r>
            <a:r>
              <a:rPr lang="en-US" dirty="0"/>
              <a:t>KNN and Singular value decomposition (SVD</a:t>
            </a:r>
            <a:r>
              <a:rPr lang="en-US" dirty="0" smtClean="0"/>
              <a:t>) </a:t>
            </a:r>
            <a:r>
              <a:rPr lang="en-US" dirty="0"/>
              <a:t>to </a:t>
            </a:r>
            <a:r>
              <a:rPr lang="en-US" dirty="0" smtClean="0"/>
              <a:t>create clusters for </a:t>
            </a:r>
            <a:r>
              <a:rPr lang="en-US" dirty="0"/>
              <a:t>product recommendation.</a:t>
            </a:r>
            <a:endParaRPr lang="zh-CN" altLang="en-US" strike="noStrike" noProof="1">
              <a:latin typeface="Arial" panose="020B0604020202020204" pitchFamily="34" charset="0"/>
              <a:cs typeface="Arial" panose="020B0604020202020204" pitchFamily="34" charset="0"/>
            </a:endParaRPr>
          </a:p>
        </p:txBody>
      </p:sp>
      <p:sp>
        <p:nvSpPr>
          <p:cNvPr id="5" name="椭圆 4"/>
          <p:cNvSpPr/>
          <p:nvPr/>
        </p:nvSpPr>
        <p:spPr>
          <a:xfrm>
            <a:off x="6237169" y="4095750"/>
            <a:ext cx="4673360" cy="2493963"/>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dirty="0" smtClean="0">
                <a:solidFill>
                  <a:schemeClr val="tx1">
                    <a:lumMod val="75000"/>
                    <a:lumOff val="25000"/>
                  </a:schemeClr>
                </a:solidFill>
                <a:latin typeface="Arial" panose="020B0604020202020204" pitchFamily="34" charset="0"/>
                <a:cs typeface="Arial" panose="020B0604020202020204" pitchFamily="34" charset="0"/>
              </a:rPr>
              <a:t>Use cosine </a:t>
            </a:r>
            <a:r>
              <a:rPr lang="en-US" dirty="0">
                <a:solidFill>
                  <a:schemeClr val="tx1">
                    <a:lumMod val="75000"/>
                    <a:lumOff val="25000"/>
                  </a:schemeClr>
                </a:solidFill>
                <a:latin typeface="Arial" panose="020B0604020202020204" pitchFamily="34" charset="0"/>
                <a:cs typeface="Arial" panose="020B0604020202020204" pitchFamily="34" charset="0"/>
              </a:rPr>
              <a:t>similarity method against the product metadata to identify the similar products for the given </a:t>
            </a:r>
            <a:r>
              <a:rPr lang="en-US" dirty="0" smtClean="0">
                <a:solidFill>
                  <a:schemeClr val="tx1">
                    <a:lumMod val="75000"/>
                    <a:lumOff val="25000"/>
                  </a:schemeClr>
                </a:solidFill>
                <a:latin typeface="Arial" panose="020B0604020202020204" pitchFamily="34" charset="0"/>
                <a:cs typeface="Arial" panose="020B0604020202020204" pitchFamily="34" charset="0"/>
              </a:rPr>
              <a:t>one. Apply NLP models TF-IDF and LSTM to product descriptions to output </a:t>
            </a:r>
            <a:r>
              <a:rPr lang="en-US" dirty="0">
                <a:solidFill>
                  <a:schemeClr val="tx1">
                    <a:lumMod val="75000"/>
                    <a:lumOff val="25000"/>
                  </a:schemeClr>
                </a:solidFill>
                <a:latin typeface="Arial" panose="020B0604020202020204" pitchFamily="34" charset="0"/>
                <a:cs typeface="Arial" panose="020B0604020202020204" pitchFamily="34" charset="0"/>
              </a:rPr>
              <a:t>similarity </a:t>
            </a:r>
            <a:r>
              <a:rPr lang="en-US" dirty="0" smtClean="0">
                <a:solidFill>
                  <a:schemeClr val="tx1">
                    <a:lumMod val="75000"/>
                    <a:lumOff val="25000"/>
                  </a:schemeClr>
                </a:solidFill>
                <a:latin typeface="Arial" panose="020B0604020202020204" pitchFamily="34" charset="0"/>
                <a:cs typeface="Arial" panose="020B0604020202020204" pitchFamily="34" charset="0"/>
              </a:rPr>
              <a:t>scores.</a:t>
            </a:r>
            <a:endParaRPr lang="zh-CN" altLang="en-US" strike="noStrike" noProof="1">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77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4114799" y="1555750"/>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4" name="任意多边形 3"/>
          <p:cNvSpPr/>
          <p:nvPr/>
        </p:nvSpPr>
        <p:spPr>
          <a:xfrm>
            <a:off x="4487862" y="3476625"/>
            <a:ext cx="1030288" cy="1030288"/>
          </a:xfrm>
          <a:custGeom>
            <a:avLst/>
            <a:gdLst>
              <a:gd name="connsiteX0" fmla="*/ 136595 w 1030520"/>
              <a:gd name="connsiteY0" fmla="*/ 394071 h 1030520"/>
              <a:gd name="connsiteX1" fmla="*/ 394071 w 1030520"/>
              <a:gd name="connsiteY1" fmla="*/ 394071 h 1030520"/>
              <a:gd name="connsiteX2" fmla="*/ 394071 w 1030520"/>
              <a:gd name="connsiteY2" fmla="*/ 136595 h 1030520"/>
              <a:gd name="connsiteX3" fmla="*/ 636449 w 1030520"/>
              <a:gd name="connsiteY3" fmla="*/ 136595 h 1030520"/>
              <a:gd name="connsiteX4" fmla="*/ 636449 w 1030520"/>
              <a:gd name="connsiteY4" fmla="*/ 394071 h 1030520"/>
              <a:gd name="connsiteX5" fmla="*/ 893925 w 1030520"/>
              <a:gd name="connsiteY5" fmla="*/ 394071 h 1030520"/>
              <a:gd name="connsiteX6" fmla="*/ 893925 w 1030520"/>
              <a:gd name="connsiteY6" fmla="*/ 636449 h 1030520"/>
              <a:gd name="connsiteX7" fmla="*/ 636449 w 1030520"/>
              <a:gd name="connsiteY7" fmla="*/ 636449 h 1030520"/>
              <a:gd name="connsiteX8" fmla="*/ 636449 w 1030520"/>
              <a:gd name="connsiteY8" fmla="*/ 893925 h 1030520"/>
              <a:gd name="connsiteX9" fmla="*/ 394071 w 1030520"/>
              <a:gd name="connsiteY9" fmla="*/ 893925 h 1030520"/>
              <a:gd name="connsiteX10" fmla="*/ 394071 w 1030520"/>
              <a:gd name="connsiteY10" fmla="*/ 636449 h 1030520"/>
              <a:gd name="connsiteX11" fmla="*/ 136595 w 1030520"/>
              <a:gd name="connsiteY11" fmla="*/ 636449 h 1030520"/>
              <a:gd name="connsiteX12" fmla="*/ 136595 w 1030520"/>
              <a:gd name="connsiteY12" fmla="*/ 394071 h 103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0520" h="1030520">
                <a:moveTo>
                  <a:pt x="136595" y="394071"/>
                </a:moveTo>
                <a:lnTo>
                  <a:pt x="394071" y="394071"/>
                </a:lnTo>
                <a:lnTo>
                  <a:pt x="394071" y="136595"/>
                </a:lnTo>
                <a:lnTo>
                  <a:pt x="636449" y="136595"/>
                </a:lnTo>
                <a:lnTo>
                  <a:pt x="636449" y="394071"/>
                </a:lnTo>
                <a:lnTo>
                  <a:pt x="893925" y="394071"/>
                </a:lnTo>
                <a:lnTo>
                  <a:pt x="893925" y="636449"/>
                </a:lnTo>
                <a:lnTo>
                  <a:pt x="636449" y="636449"/>
                </a:lnTo>
                <a:lnTo>
                  <a:pt x="636449" y="893925"/>
                </a:lnTo>
                <a:lnTo>
                  <a:pt x="394071" y="893925"/>
                </a:lnTo>
                <a:lnTo>
                  <a:pt x="394071" y="636449"/>
                </a:lnTo>
                <a:lnTo>
                  <a:pt x="136595" y="636449"/>
                </a:lnTo>
                <a:lnTo>
                  <a:pt x="136595" y="39407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36595" tIns="394071" rIns="136595" bIns="394071" numCol="1" spcCol="1270" anchor="ctr" anchorCtr="0">
            <a:noAutofit/>
          </a:bodyPr>
          <a:lstStyle/>
          <a:p>
            <a:pPr lvl="0" algn="ctr" defTabSz="755650" fontAlgn="auto">
              <a:lnSpc>
                <a:spcPct val="90000"/>
              </a:lnSpc>
              <a:spcBef>
                <a:spcPct val="0"/>
              </a:spcBef>
              <a:spcAft>
                <a:spcPct val="35000"/>
              </a:spcAft>
            </a:pPr>
            <a:endParaRPr lang="zh-CN" altLang="en-US" sz="1700" strike="noStrike" kern="1200" noProof="1"/>
          </a:p>
        </p:txBody>
      </p:sp>
      <p:sp>
        <p:nvSpPr>
          <p:cNvPr id="5" name="任意多边形 4"/>
          <p:cNvSpPr/>
          <p:nvPr/>
        </p:nvSpPr>
        <p:spPr>
          <a:xfrm>
            <a:off x="4114799" y="4651375"/>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6" name="任意多边形 5"/>
          <p:cNvSpPr/>
          <p:nvPr/>
        </p:nvSpPr>
        <p:spPr>
          <a:xfrm>
            <a:off x="6157912" y="3662363"/>
            <a:ext cx="565150" cy="660400"/>
          </a:xfrm>
          <a:custGeom>
            <a:avLst/>
            <a:gdLst>
              <a:gd name="connsiteX0" fmla="*/ 0 w 565009"/>
              <a:gd name="connsiteY0" fmla="*/ 132191 h 660954"/>
              <a:gd name="connsiteX1" fmla="*/ 282505 w 565009"/>
              <a:gd name="connsiteY1" fmla="*/ 132191 h 660954"/>
              <a:gd name="connsiteX2" fmla="*/ 282505 w 565009"/>
              <a:gd name="connsiteY2" fmla="*/ 0 h 660954"/>
              <a:gd name="connsiteX3" fmla="*/ 565009 w 565009"/>
              <a:gd name="connsiteY3" fmla="*/ 330477 h 660954"/>
              <a:gd name="connsiteX4" fmla="*/ 282505 w 565009"/>
              <a:gd name="connsiteY4" fmla="*/ 660954 h 660954"/>
              <a:gd name="connsiteX5" fmla="*/ 282505 w 565009"/>
              <a:gd name="connsiteY5" fmla="*/ 528763 h 660954"/>
              <a:gd name="connsiteX6" fmla="*/ 0 w 565009"/>
              <a:gd name="connsiteY6" fmla="*/ 528763 h 660954"/>
              <a:gd name="connsiteX7" fmla="*/ 0 w 565009"/>
              <a:gd name="connsiteY7" fmla="*/ 132191 h 66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5009" h="660954">
                <a:moveTo>
                  <a:pt x="0" y="132191"/>
                </a:moveTo>
                <a:lnTo>
                  <a:pt x="282505" y="132191"/>
                </a:lnTo>
                <a:lnTo>
                  <a:pt x="282505" y="0"/>
                </a:lnTo>
                <a:lnTo>
                  <a:pt x="565009" y="330477"/>
                </a:lnTo>
                <a:lnTo>
                  <a:pt x="282505" y="660954"/>
                </a:lnTo>
                <a:lnTo>
                  <a:pt x="282505" y="528763"/>
                </a:lnTo>
                <a:lnTo>
                  <a:pt x="0" y="528763"/>
                </a:lnTo>
                <a:lnTo>
                  <a:pt x="0" y="13219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32191" rIns="169503" bIns="132191" numCol="1" spcCol="1270" anchor="ctr" anchorCtr="0">
            <a:noAutofit/>
          </a:bodyPr>
          <a:lstStyle/>
          <a:p>
            <a:pPr lvl="0" algn="ctr" defTabSz="1244600" fontAlgn="auto">
              <a:lnSpc>
                <a:spcPct val="90000"/>
              </a:lnSpc>
              <a:spcBef>
                <a:spcPct val="0"/>
              </a:spcBef>
              <a:spcAft>
                <a:spcPct val="35000"/>
              </a:spcAft>
            </a:pPr>
            <a:endParaRPr lang="zh-CN" altLang="en-US" sz="2800" strike="noStrike" kern="1200" noProof="1"/>
          </a:p>
        </p:txBody>
      </p:sp>
      <p:sp>
        <p:nvSpPr>
          <p:cNvPr id="7" name="任意多边形 6"/>
          <p:cNvSpPr/>
          <p:nvPr/>
        </p:nvSpPr>
        <p:spPr>
          <a:xfrm>
            <a:off x="6958012" y="2216150"/>
            <a:ext cx="3552825" cy="3552825"/>
          </a:xfrm>
          <a:custGeom>
            <a:avLst/>
            <a:gdLst>
              <a:gd name="connsiteX0" fmla="*/ 0 w 3553517"/>
              <a:gd name="connsiteY0" fmla="*/ 1776759 h 3553517"/>
              <a:gd name="connsiteX1" fmla="*/ 1776759 w 3553517"/>
              <a:gd name="connsiteY1" fmla="*/ 0 h 3553517"/>
              <a:gd name="connsiteX2" fmla="*/ 3553518 w 3553517"/>
              <a:gd name="connsiteY2" fmla="*/ 1776759 h 3553517"/>
              <a:gd name="connsiteX3" fmla="*/ 1776759 w 3553517"/>
              <a:gd name="connsiteY3" fmla="*/ 3553518 h 3553517"/>
              <a:gd name="connsiteX4" fmla="*/ 0 w 3553517"/>
              <a:gd name="connsiteY4" fmla="*/ 1776759 h 3553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3517" h="3553517">
                <a:moveTo>
                  <a:pt x="0" y="1776759"/>
                </a:moveTo>
                <a:cubicBezTo>
                  <a:pt x="0" y="795482"/>
                  <a:pt x="795482" y="0"/>
                  <a:pt x="1776759" y="0"/>
                </a:cubicBezTo>
                <a:cubicBezTo>
                  <a:pt x="2758036" y="0"/>
                  <a:pt x="3553518" y="795482"/>
                  <a:pt x="3553518" y="1776759"/>
                </a:cubicBezTo>
                <a:cubicBezTo>
                  <a:pt x="3553518" y="2758036"/>
                  <a:pt x="2758036" y="3553518"/>
                  <a:pt x="1776759" y="3553518"/>
                </a:cubicBezTo>
                <a:cubicBezTo>
                  <a:pt x="795482" y="3553518"/>
                  <a:pt x="0" y="2758036"/>
                  <a:pt x="0" y="1776759"/>
                </a:cubicBezTo>
                <a:close/>
              </a:path>
            </a:pathLst>
          </a:custGeom>
          <a:solidFill>
            <a:srgbClr val="F5A61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2951" tIns="602951" rIns="602951" bIns="602951" numCol="1" spcCol="1270" anchor="ctr" anchorCtr="0">
            <a:noAutofit/>
          </a:bodyPr>
          <a:lstStyle/>
          <a:p>
            <a:pPr lvl="0" algn="ctr" defTabSz="2889250" fontAlgn="auto">
              <a:lnSpc>
                <a:spcPct val="90000"/>
              </a:lnSpc>
              <a:spcBef>
                <a:spcPct val="0"/>
              </a:spcBef>
              <a:spcAft>
                <a:spcPct val="35000"/>
              </a:spcAft>
            </a:pPr>
            <a:endParaRPr lang="zh-CN" altLang="en-US" sz="6500" strike="noStrike" kern="1200" noProof="1"/>
          </a:p>
        </p:txBody>
      </p:sp>
      <p:sp>
        <p:nvSpPr>
          <p:cNvPr id="8" name="KSO_Shape"/>
          <p:cNvSpPr/>
          <p:nvPr/>
        </p:nvSpPr>
        <p:spPr bwMode="auto">
          <a:xfrm>
            <a:off x="7672387" y="2820988"/>
            <a:ext cx="2124075" cy="2343150"/>
          </a:xfrm>
          <a:custGeom>
            <a:avLst/>
            <a:gdLst>
              <a:gd name="T0" fmla="*/ 1087103 w 2087563"/>
              <a:gd name="T1" fmla="*/ 1121484 h 2301875"/>
              <a:gd name="T2" fmla="*/ 1274364 w 2087563"/>
              <a:gd name="T3" fmla="*/ 983302 h 2301875"/>
              <a:gd name="T4" fmla="*/ 987564 w 2087563"/>
              <a:gd name="T5" fmla="*/ 1138298 h 2301875"/>
              <a:gd name="T6" fmla="*/ 625386 w 2087563"/>
              <a:gd name="T7" fmla="*/ 988031 h 2301875"/>
              <a:gd name="T8" fmla="*/ 753028 w 2087563"/>
              <a:gd name="T9" fmla="*/ 1156424 h 2301875"/>
              <a:gd name="T10" fmla="*/ 488289 w 2087563"/>
              <a:gd name="T11" fmla="*/ 1030589 h 2301875"/>
              <a:gd name="T12" fmla="*/ 606476 w 2087563"/>
              <a:gd name="T13" fmla="*/ 1085757 h 2301875"/>
              <a:gd name="T14" fmla="*/ 1663953 w 2087563"/>
              <a:gd name="T15" fmla="*/ 838990 h 2301875"/>
              <a:gd name="T16" fmla="*/ 1726412 w 2087563"/>
              <a:gd name="T17" fmla="*/ 901587 h 2301875"/>
              <a:gd name="T18" fmla="*/ 958788 w 2087563"/>
              <a:gd name="T19" fmla="*/ 1531252 h 2301875"/>
              <a:gd name="T20" fmla="*/ 1298905 w 2087563"/>
              <a:gd name="T21" fmla="*/ 1204321 h 2301875"/>
              <a:gd name="T22" fmla="*/ 1396005 w 2087563"/>
              <a:gd name="T23" fmla="*/ 1204321 h 2301875"/>
              <a:gd name="T24" fmla="*/ 1416213 w 2087563"/>
              <a:gd name="T25" fmla="*/ 1291116 h 2301875"/>
              <a:gd name="T26" fmla="*/ 1201541 w 2087563"/>
              <a:gd name="T27" fmla="*/ 1560710 h 2301875"/>
              <a:gd name="T28" fmla="*/ 1578661 w 2087563"/>
              <a:gd name="T29" fmla="*/ 905269 h 2301875"/>
              <a:gd name="T30" fmla="*/ 1637709 w 2087563"/>
              <a:gd name="T31" fmla="*/ 839515 h 2301875"/>
              <a:gd name="T32" fmla="*/ 127282 w 2087563"/>
              <a:gd name="T33" fmla="*/ 860031 h 2301875"/>
              <a:gd name="T34" fmla="*/ 510700 w 2087563"/>
              <a:gd name="T35" fmla="*/ 1603056 h 2301875"/>
              <a:gd name="T36" fmla="*/ 518574 w 2087563"/>
              <a:gd name="T37" fmla="*/ 1539142 h 2301875"/>
              <a:gd name="T38" fmla="*/ 307838 w 2087563"/>
              <a:gd name="T39" fmla="*/ 1241407 h 2301875"/>
              <a:gd name="T40" fmla="*/ 373446 w 2087563"/>
              <a:gd name="T41" fmla="*/ 1186699 h 2301875"/>
              <a:gd name="T42" fmla="*/ 725899 w 2087563"/>
              <a:gd name="T43" fmla="*/ 1463657 h 2301875"/>
              <a:gd name="T44" fmla="*/ 804367 w 2087563"/>
              <a:gd name="T45" fmla="*/ 1859235 h 2301875"/>
              <a:gd name="T46" fmla="*/ 17058 w 2087563"/>
              <a:gd name="T47" fmla="*/ 865291 h 2301875"/>
              <a:gd name="T48" fmla="*/ 1221311 w 2087563"/>
              <a:gd name="T49" fmla="*/ 720072 h 2301875"/>
              <a:gd name="T50" fmla="*/ 1341073 w 2087563"/>
              <a:gd name="T51" fmla="*/ 882686 h 2301875"/>
              <a:gd name="T52" fmla="*/ 889337 w 2087563"/>
              <a:gd name="T53" fmla="*/ 672785 h 2301875"/>
              <a:gd name="T54" fmla="*/ 1161167 w 2087563"/>
              <a:gd name="T55" fmla="*/ 704573 h 2301875"/>
              <a:gd name="T56" fmla="*/ 579950 w 2087563"/>
              <a:gd name="T57" fmla="*/ 854314 h 2301875"/>
              <a:gd name="T58" fmla="*/ 341475 w 2087563"/>
              <a:gd name="T59" fmla="*/ 796782 h 2301875"/>
              <a:gd name="T60" fmla="*/ 507987 w 2087563"/>
              <a:gd name="T61" fmla="*/ 810967 h 2301875"/>
              <a:gd name="T62" fmla="*/ 1206603 w 2087563"/>
              <a:gd name="T63" fmla="*/ 438979 h 2301875"/>
              <a:gd name="T64" fmla="*/ 1393863 w 2087563"/>
              <a:gd name="T65" fmla="*/ 546162 h 2301875"/>
              <a:gd name="T66" fmla="*/ 1163268 w 2087563"/>
              <a:gd name="T67" fmla="*/ 611575 h 2301875"/>
              <a:gd name="T68" fmla="*/ 1125185 w 2087563"/>
              <a:gd name="T69" fmla="*/ 367260 h 2301875"/>
              <a:gd name="T70" fmla="*/ 556050 w 2087563"/>
              <a:gd name="T71" fmla="*/ 579000 h 2301875"/>
              <a:gd name="T72" fmla="*/ 330182 w 2087563"/>
              <a:gd name="T73" fmla="*/ 514375 h 2301875"/>
              <a:gd name="T74" fmla="*/ 506149 w 2087563"/>
              <a:gd name="T75" fmla="*/ 468927 h 2301875"/>
              <a:gd name="T76" fmla="*/ 1124660 w 2087563"/>
              <a:gd name="T77" fmla="*/ 205172 h 2301875"/>
              <a:gd name="T78" fmla="*/ 1221836 w 2087563"/>
              <a:gd name="T79" fmla="*/ 231967 h 2301875"/>
              <a:gd name="T80" fmla="*/ 562878 w 2087563"/>
              <a:gd name="T81" fmla="*/ 180215 h 2301875"/>
              <a:gd name="T82" fmla="*/ 566555 w 2087563"/>
              <a:gd name="T83" fmla="*/ 259026 h 2301875"/>
              <a:gd name="T84" fmla="*/ 1095770 w 2087563"/>
              <a:gd name="T85" fmla="*/ 287924 h 2301875"/>
              <a:gd name="T86" fmla="*/ 971542 w 2087563"/>
              <a:gd name="T87" fmla="*/ 117691 h 2301875"/>
              <a:gd name="T88" fmla="*/ 764321 w 2087563"/>
              <a:gd name="T89" fmla="*/ 105607 h 2301875"/>
              <a:gd name="T90" fmla="*/ 647711 w 2087563"/>
              <a:gd name="T91" fmla="*/ 236959 h 2301875"/>
              <a:gd name="T92" fmla="*/ 986775 w 2087563"/>
              <a:gd name="T93" fmla="*/ 12872 h 2301875"/>
              <a:gd name="T94" fmla="*/ 1213432 w 2087563"/>
              <a:gd name="T95" fmla="*/ 108497 h 2301875"/>
              <a:gd name="T96" fmla="*/ 1385197 w 2087563"/>
              <a:gd name="T97" fmla="*/ 280043 h 2301875"/>
              <a:gd name="T98" fmla="*/ 1480534 w 2087563"/>
              <a:gd name="T99" fmla="*/ 506757 h 2301875"/>
              <a:gd name="T100" fmla="*/ 1480534 w 2087563"/>
              <a:gd name="T101" fmla="*/ 762367 h 2301875"/>
              <a:gd name="T102" fmla="*/ 1385197 w 2087563"/>
              <a:gd name="T103" fmla="*/ 989081 h 2301875"/>
              <a:gd name="T104" fmla="*/ 1213432 w 2087563"/>
              <a:gd name="T105" fmla="*/ 1160628 h 2301875"/>
              <a:gd name="T106" fmla="*/ 986775 w 2087563"/>
              <a:gd name="T107" fmla="*/ 1256514 h 2301875"/>
              <a:gd name="T108" fmla="*/ 731492 w 2087563"/>
              <a:gd name="T109" fmla="*/ 1256514 h 2301875"/>
              <a:gd name="T110" fmla="*/ 504573 w 2087563"/>
              <a:gd name="T111" fmla="*/ 1160628 h 2301875"/>
              <a:gd name="T112" fmla="*/ 333070 w 2087563"/>
              <a:gd name="T113" fmla="*/ 989081 h 2301875"/>
              <a:gd name="T114" fmla="*/ 237470 w 2087563"/>
              <a:gd name="T115" fmla="*/ 762367 h 2301875"/>
              <a:gd name="T116" fmla="*/ 237470 w 2087563"/>
              <a:gd name="T117" fmla="*/ 506757 h 2301875"/>
              <a:gd name="T118" fmla="*/ 333070 w 2087563"/>
              <a:gd name="T119" fmla="*/ 280043 h 2301875"/>
              <a:gd name="T120" fmla="*/ 504573 w 2087563"/>
              <a:gd name="T121" fmla="*/ 108497 h 2301875"/>
              <a:gd name="T122" fmla="*/ 731492 w 2087563"/>
              <a:gd name="T123" fmla="*/ 12872 h 23018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87563" h="2301875">
                <a:moveTo>
                  <a:pt x="1411686" y="1172602"/>
                </a:moveTo>
                <a:lnTo>
                  <a:pt x="1405972" y="1186570"/>
                </a:lnTo>
                <a:lnTo>
                  <a:pt x="1400576" y="1200219"/>
                </a:lnTo>
                <a:lnTo>
                  <a:pt x="1394862" y="1213551"/>
                </a:lnTo>
                <a:lnTo>
                  <a:pt x="1389148" y="1226884"/>
                </a:lnTo>
                <a:lnTo>
                  <a:pt x="1383117" y="1239898"/>
                </a:lnTo>
                <a:lnTo>
                  <a:pt x="1377086" y="1252278"/>
                </a:lnTo>
                <a:lnTo>
                  <a:pt x="1370737" y="1264976"/>
                </a:lnTo>
                <a:lnTo>
                  <a:pt x="1364071" y="1277038"/>
                </a:lnTo>
                <a:lnTo>
                  <a:pt x="1357405" y="1288783"/>
                </a:lnTo>
                <a:lnTo>
                  <a:pt x="1350421" y="1300528"/>
                </a:lnTo>
                <a:lnTo>
                  <a:pt x="1343438" y="1311956"/>
                </a:lnTo>
                <a:lnTo>
                  <a:pt x="1336454" y="1323066"/>
                </a:lnTo>
                <a:lnTo>
                  <a:pt x="1329153" y="1334176"/>
                </a:lnTo>
                <a:lnTo>
                  <a:pt x="1321535" y="1344969"/>
                </a:lnTo>
                <a:lnTo>
                  <a:pt x="1313916" y="1355127"/>
                </a:lnTo>
                <a:lnTo>
                  <a:pt x="1306615" y="1365285"/>
                </a:lnTo>
                <a:lnTo>
                  <a:pt x="1324392" y="1356714"/>
                </a:lnTo>
                <a:lnTo>
                  <a:pt x="1341850" y="1347826"/>
                </a:lnTo>
                <a:lnTo>
                  <a:pt x="1359627" y="1338303"/>
                </a:lnTo>
                <a:lnTo>
                  <a:pt x="1376451" y="1328145"/>
                </a:lnTo>
                <a:lnTo>
                  <a:pt x="1393275" y="1317987"/>
                </a:lnTo>
                <a:lnTo>
                  <a:pt x="1409781" y="1306877"/>
                </a:lnTo>
                <a:lnTo>
                  <a:pt x="1425653" y="1295449"/>
                </a:lnTo>
                <a:lnTo>
                  <a:pt x="1441525" y="1283704"/>
                </a:lnTo>
                <a:lnTo>
                  <a:pt x="1456444" y="1271007"/>
                </a:lnTo>
                <a:lnTo>
                  <a:pt x="1471681" y="1258310"/>
                </a:lnTo>
                <a:lnTo>
                  <a:pt x="1485966" y="1245295"/>
                </a:lnTo>
                <a:lnTo>
                  <a:pt x="1500568" y="1231328"/>
                </a:lnTo>
                <a:lnTo>
                  <a:pt x="1514217" y="1217361"/>
                </a:lnTo>
                <a:lnTo>
                  <a:pt x="1527232" y="1203076"/>
                </a:lnTo>
                <a:lnTo>
                  <a:pt x="1540247" y="1188157"/>
                </a:lnTo>
                <a:lnTo>
                  <a:pt x="1552944" y="1172602"/>
                </a:lnTo>
                <a:lnTo>
                  <a:pt x="1411686" y="1172602"/>
                </a:lnTo>
                <a:close/>
                <a:moveTo>
                  <a:pt x="1074888" y="1172602"/>
                </a:moveTo>
                <a:lnTo>
                  <a:pt x="1074888" y="1421153"/>
                </a:lnTo>
                <a:lnTo>
                  <a:pt x="1090760" y="1420201"/>
                </a:lnTo>
                <a:lnTo>
                  <a:pt x="1106632" y="1418614"/>
                </a:lnTo>
                <a:lnTo>
                  <a:pt x="1122503" y="1416709"/>
                </a:lnTo>
                <a:lnTo>
                  <a:pt x="1138058" y="1414487"/>
                </a:lnTo>
                <a:lnTo>
                  <a:pt x="1145041" y="1410361"/>
                </a:lnTo>
                <a:lnTo>
                  <a:pt x="1152342" y="1406551"/>
                </a:lnTo>
                <a:lnTo>
                  <a:pt x="1159326" y="1402107"/>
                </a:lnTo>
                <a:lnTo>
                  <a:pt x="1166309" y="1397346"/>
                </a:lnTo>
                <a:lnTo>
                  <a:pt x="1172975" y="1391949"/>
                </a:lnTo>
                <a:lnTo>
                  <a:pt x="1179959" y="1386871"/>
                </a:lnTo>
                <a:lnTo>
                  <a:pt x="1186625" y="1381474"/>
                </a:lnTo>
                <a:lnTo>
                  <a:pt x="1193609" y="1375443"/>
                </a:lnTo>
                <a:lnTo>
                  <a:pt x="1200275" y="1369729"/>
                </a:lnTo>
                <a:lnTo>
                  <a:pt x="1206623" y="1363380"/>
                </a:lnTo>
                <a:lnTo>
                  <a:pt x="1219956" y="1350048"/>
                </a:lnTo>
                <a:lnTo>
                  <a:pt x="1232336" y="1336081"/>
                </a:lnTo>
                <a:lnTo>
                  <a:pt x="1244716" y="1321162"/>
                </a:lnTo>
                <a:lnTo>
                  <a:pt x="1256778" y="1305290"/>
                </a:lnTo>
                <a:lnTo>
                  <a:pt x="1268206" y="1288783"/>
                </a:lnTo>
                <a:lnTo>
                  <a:pt x="1279633" y="1271007"/>
                </a:lnTo>
                <a:lnTo>
                  <a:pt x="1290426" y="1252913"/>
                </a:lnTo>
                <a:lnTo>
                  <a:pt x="1300901" y="1233867"/>
                </a:lnTo>
                <a:lnTo>
                  <a:pt x="1311059" y="1214504"/>
                </a:lnTo>
                <a:lnTo>
                  <a:pt x="1320582" y="1193871"/>
                </a:lnTo>
                <a:lnTo>
                  <a:pt x="1329788" y="1172602"/>
                </a:lnTo>
                <a:lnTo>
                  <a:pt x="1074888" y="1172602"/>
                </a:lnTo>
                <a:close/>
                <a:moveTo>
                  <a:pt x="746661" y="1172602"/>
                </a:moveTo>
                <a:lnTo>
                  <a:pt x="755867" y="1193871"/>
                </a:lnTo>
                <a:lnTo>
                  <a:pt x="765390" y="1214504"/>
                </a:lnTo>
                <a:lnTo>
                  <a:pt x="775865" y="1233867"/>
                </a:lnTo>
                <a:lnTo>
                  <a:pt x="786023" y="1252913"/>
                </a:lnTo>
                <a:lnTo>
                  <a:pt x="797133" y="1271007"/>
                </a:lnTo>
                <a:lnTo>
                  <a:pt x="808243" y="1288783"/>
                </a:lnTo>
                <a:lnTo>
                  <a:pt x="819988" y="1305290"/>
                </a:lnTo>
                <a:lnTo>
                  <a:pt x="831734" y="1321162"/>
                </a:lnTo>
                <a:lnTo>
                  <a:pt x="843796" y="1336081"/>
                </a:lnTo>
                <a:lnTo>
                  <a:pt x="856811" y="1350048"/>
                </a:lnTo>
                <a:lnTo>
                  <a:pt x="869826" y="1363380"/>
                </a:lnTo>
                <a:lnTo>
                  <a:pt x="876492" y="1369729"/>
                </a:lnTo>
                <a:lnTo>
                  <a:pt x="882840" y="1375443"/>
                </a:lnTo>
                <a:lnTo>
                  <a:pt x="889507" y="1381474"/>
                </a:lnTo>
                <a:lnTo>
                  <a:pt x="896173" y="1386871"/>
                </a:lnTo>
                <a:lnTo>
                  <a:pt x="903156" y="1391949"/>
                </a:lnTo>
                <a:lnTo>
                  <a:pt x="910140" y="1397346"/>
                </a:lnTo>
                <a:lnTo>
                  <a:pt x="916806" y="1402107"/>
                </a:lnTo>
                <a:lnTo>
                  <a:pt x="924424" y="1406551"/>
                </a:lnTo>
                <a:lnTo>
                  <a:pt x="931408" y="1410361"/>
                </a:lnTo>
                <a:lnTo>
                  <a:pt x="938391" y="1414487"/>
                </a:lnTo>
                <a:lnTo>
                  <a:pt x="953628" y="1416709"/>
                </a:lnTo>
                <a:lnTo>
                  <a:pt x="969500" y="1418614"/>
                </a:lnTo>
                <a:lnTo>
                  <a:pt x="985372" y="1420201"/>
                </a:lnTo>
                <a:lnTo>
                  <a:pt x="1001243" y="1421153"/>
                </a:lnTo>
                <a:lnTo>
                  <a:pt x="1001243" y="1172602"/>
                </a:lnTo>
                <a:lnTo>
                  <a:pt x="746661" y="1172602"/>
                </a:lnTo>
                <a:close/>
                <a:moveTo>
                  <a:pt x="523822" y="1172602"/>
                </a:moveTo>
                <a:lnTo>
                  <a:pt x="536202" y="1188157"/>
                </a:lnTo>
                <a:lnTo>
                  <a:pt x="548900" y="1203076"/>
                </a:lnTo>
                <a:lnTo>
                  <a:pt x="562232" y="1217361"/>
                </a:lnTo>
                <a:lnTo>
                  <a:pt x="576199" y="1231328"/>
                </a:lnTo>
                <a:lnTo>
                  <a:pt x="590166" y="1245295"/>
                </a:lnTo>
                <a:lnTo>
                  <a:pt x="604768" y="1258310"/>
                </a:lnTo>
                <a:lnTo>
                  <a:pt x="619687" y="1271007"/>
                </a:lnTo>
                <a:lnTo>
                  <a:pt x="634924" y="1283704"/>
                </a:lnTo>
                <a:lnTo>
                  <a:pt x="650796" y="1295449"/>
                </a:lnTo>
                <a:lnTo>
                  <a:pt x="666668" y="1306877"/>
                </a:lnTo>
                <a:lnTo>
                  <a:pt x="683174" y="1317987"/>
                </a:lnTo>
                <a:lnTo>
                  <a:pt x="699681" y="1328145"/>
                </a:lnTo>
                <a:lnTo>
                  <a:pt x="717140" y="1338303"/>
                </a:lnTo>
                <a:lnTo>
                  <a:pt x="734281" y="1347826"/>
                </a:lnTo>
                <a:lnTo>
                  <a:pt x="752058" y="1356714"/>
                </a:lnTo>
                <a:lnTo>
                  <a:pt x="770151" y="1365285"/>
                </a:lnTo>
                <a:lnTo>
                  <a:pt x="762533" y="1355127"/>
                </a:lnTo>
                <a:lnTo>
                  <a:pt x="754597" y="1344969"/>
                </a:lnTo>
                <a:lnTo>
                  <a:pt x="747296" y="1334176"/>
                </a:lnTo>
                <a:lnTo>
                  <a:pt x="739995" y="1323066"/>
                </a:lnTo>
                <a:lnTo>
                  <a:pt x="733011" y="1311956"/>
                </a:lnTo>
                <a:lnTo>
                  <a:pt x="726028" y="1300528"/>
                </a:lnTo>
                <a:lnTo>
                  <a:pt x="719362" y="1288783"/>
                </a:lnTo>
                <a:lnTo>
                  <a:pt x="712378" y="1277038"/>
                </a:lnTo>
                <a:lnTo>
                  <a:pt x="706030" y="1264976"/>
                </a:lnTo>
                <a:lnTo>
                  <a:pt x="699681" y="1252278"/>
                </a:lnTo>
                <a:lnTo>
                  <a:pt x="693650" y="1239898"/>
                </a:lnTo>
                <a:lnTo>
                  <a:pt x="687301" y="1226884"/>
                </a:lnTo>
                <a:lnTo>
                  <a:pt x="681587" y="1213551"/>
                </a:lnTo>
                <a:lnTo>
                  <a:pt x="675873" y="1200219"/>
                </a:lnTo>
                <a:lnTo>
                  <a:pt x="670159" y="1186570"/>
                </a:lnTo>
                <a:lnTo>
                  <a:pt x="665080" y="1172602"/>
                </a:lnTo>
                <a:lnTo>
                  <a:pt x="523822" y="1172602"/>
                </a:lnTo>
                <a:close/>
                <a:moveTo>
                  <a:pt x="1997481" y="1012825"/>
                </a:moveTo>
                <a:lnTo>
                  <a:pt x="2002239" y="1013143"/>
                </a:lnTo>
                <a:lnTo>
                  <a:pt x="2006679" y="1013461"/>
                </a:lnTo>
                <a:lnTo>
                  <a:pt x="2011120" y="1013779"/>
                </a:lnTo>
                <a:lnTo>
                  <a:pt x="2015561" y="1014414"/>
                </a:lnTo>
                <a:lnTo>
                  <a:pt x="2020001" y="1015685"/>
                </a:lnTo>
                <a:lnTo>
                  <a:pt x="2024442" y="1016639"/>
                </a:lnTo>
                <a:lnTo>
                  <a:pt x="2032372" y="1020135"/>
                </a:lnTo>
                <a:lnTo>
                  <a:pt x="2040619" y="1023631"/>
                </a:lnTo>
                <a:lnTo>
                  <a:pt x="2047914" y="1028080"/>
                </a:lnTo>
                <a:lnTo>
                  <a:pt x="2054892" y="1033483"/>
                </a:lnTo>
                <a:lnTo>
                  <a:pt x="2061236" y="1039204"/>
                </a:lnTo>
                <a:lnTo>
                  <a:pt x="2066946" y="1045560"/>
                </a:lnTo>
                <a:lnTo>
                  <a:pt x="2072338" y="1052552"/>
                </a:lnTo>
                <a:lnTo>
                  <a:pt x="2076778" y="1059861"/>
                </a:lnTo>
                <a:lnTo>
                  <a:pt x="2080268" y="1068125"/>
                </a:lnTo>
                <a:lnTo>
                  <a:pt x="2083757" y="1076070"/>
                </a:lnTo>
                <a:lnTo>
                  <a:pt x="2084708" y="1080519"/>
                </a:lnTo>
                <a:lnTo>
                  <a:pt x="2085977" y="1084969"/>
                </a:lnTo>
                <a:lnTo>
                  <a:pt x="2086611" y="1089418"/>
                </a:lnTo>
                <a:lnTo>
                  <a:pt x="2086929" y="1093867"/>
                </a:lnTo>
                <a:lnTo>
                  <a:pt x="2087246" y="1098635"/>
                </a:lnTo>
                <a:lnTo>
                  <a:pt x="2087563" y="1103084"/>
                </a:lnTo>
                <a:lnTo>
                  <a:pt x="2087563" y="1647816"/>
                </a:lnTo>
                <a:lnTo>
                  <a:pt x="2087563" y="1676419"/>
                </a:lnTo>
                <a:lnTo>
                  <a:pt x="2062505" y="1710425"/>
                </a:lnTo>
                <a:lnTo>
                  <a:pt x="1627954" y="2301875"/>
                </a:lnTo>
                <a:lnTo>
                  <a:pt x="1111250" y="2301875"/>
                </a:lnTo>
                <a:lnTo>
                  <a:pt x="1115373" y="2246576"/>
                </a:lnTo>
                <a:lnTo>
                  <a:pt x="1140432" y="1924313"/>
                </a:lnTo>
                <a:lnTo>
                  <a:pt x="1141383" y="1909376"/>
                </a:lnTo>
                <a:lnTo>
                  <a:pt x="1143286" y="1898252"/>
                </a:lnTo>
                <a:lnTo>
                  <a:pt x="1145824" y="1887129"/>
                </a:lnTo>
                <a:lnTo>
                  <a:pt x="1150582" y="1871874"/>
                </a:lnTo>
                <a:lnTo>
                  <a:pt x="1155657" y="1857572"/>
                </a:lnTo>
                <a:lnTo>
                  <a:pt x="1158829" y="1850263"/>
                </a:lnTo>
                <a:lnTo>
                  <a:pt x="1161683" y="1843271"/>
                </a:lnTo>
                <a:lnTo>
                  <a:pt x="1168662" y="1829923"/>
                </a:lnTo>
                <a:lnTo>
                  <a:pt x="1175640" y="1816892"/>
                </a:lnTo>
                <a:lnTo>
                  <a:pt x="1179446" y="1810218"/>
                </a:lnTo>
                <a:lnTo>
                  <a:pt x="1182935" y="1804180"/>
                </a:lnTo>
                <a:lnTo>
                  <a:pt x="1187059" y="1797824"/>
                </a:lnTo>
                <a:lnTo>
                  <a:pt x="1191499" y="1791785"/>
                </a:lnTo>
                <a:lnTo>
                  <a:pt x="1200698" y="1780026"/>
                </a:lnTo>
                <a:lnTo>
                  <a:pt x="1210531" y="1768585"/>
                </a:lnTo>
                <a:lnTo>
                  <a:pt x="1220364" y="1757461"/>
                </a:lnTo>
                <a:lnTo>
                  <a:pt x="1230514" y="1746973"/>
                </a:lnTo>
                <a:lnTo>
                  <a:pt x="1237492" y="1740299"/>
                </a:lnTo>
                <a:lnTo>
                  <a:pt x="1244153" y="1734261"/>
                </a:lnTo>
                <a:lnTo>
                  <a:pt x="1257158" y="1723137"/>
                </a:lnTo>
                <a:lnTo>
                  <a:pt x="1361196" y="1633832"/>
                </a:lnTo>
                <a:lnTo>
                  <a:pt x="1569908" y="1455221"/>
                </a:lnTo>
                <a:lnTo>
                  <a:pt x="1575934" y="1450454"/>
                </a:lnTo>
                <a:lnTo>
                  <a:pt x="1582913" y="1446004"/>
                </a:lnTo>
                <a:lnTo>
                  <a:pt x="1589891" y="1442191"/>
                </a:lnTo>
                <a:lnTo>
                  <a:pt x="1597503" y="1439013"/>
                </a:lnTo>
                <a:lnTo>
                  <a:pt x="1604799" y="1436788"/>
                </a:lnTo>
                <a:lnTo>
                  <a:pt x="1612411" y="1434881"/>
                </a:lnTo>
                <a:lnTo>
                  <a:pt x="1620341" y="1433928"/>
                </a:lnTo>
                <a:lnTo>
                  <a:pt x="1627954" y="1433610"/>
                </a:lnTo>
                <a:lnTo>
                  <a:pt x="1636201" y="1433928"/>
                </a:lnTo>
                <a:lnTo>
                  <a:pt x="1643813" y="1434881"/>
                </a:lnTo>
                <a:lnTo>
                  <a:pt x="1651426" y="1436470"/>
                </a:lnTo>
                <a:lnTo>
                  <a:pt x="1659038" y="1439013"/>
                </a:lnTo>
                <a:lnTo>
                  <a:pt x="1666651" y="1441873"/>
                </a:lnTo>
                <a:lnTo>
                  <a:pt x="1673629" y="1445687"/>
                </a:lnTo>
                <a:lnTo>
                  <a:pt x="1680607" y="1450136"/>
                </a:lnTo>
                <a:lnTo>
                  <a:pt x="1687268" y="1455221"/>
                </a:lnTo>
                <a:lnTo>
                  <a:pt x="1690757" y="1458717"/>
                </a:lnTo>
                <a:lnTo>
                  <a:pt x="1693929" y="1461895"/>
                </a:lnTo>
                <a:lnTo>
                  <a:pt x="1696784" y="1465073"/>
                </a:lnTo>
                <a:lnTo>
                  <a:pt x="1699956" y="1468569"/>
                </a:lnTo>
                <a:lnTo>
                  <a:pt x="1702494" y="1472383"/>
                </a:lnTo>
                <a:lnTo>
                  <a:pt x="1705031" y="1475879"/>
                </a:lnTo>
                <a:lnTo>
                  <a:pt x="1709472" y="1483824"/>
                </a:lnTo>
                <a:lnTo>
                  <a:pt x="1712961" y="1491770"/>
                </a:lnTo>
                <a:lnTo>
                  <a:pt x="1715498" y="1500033"/>
                </a:lnTo>
                <a:lnTo>
                  <a:pt x="1717401" y="1508296"/>
                </a:lnTo>
                <a:lnTo>
                  <a:pt x="1718670" y="1517195"/>
                </a:lnTo>
                <a:lnTo>
                  <a:pt x="1718987" y="1525776"/>
                </a:lnTo>
                <a:lnTo>
                  <a:pt x="1718353" y="1534674"/>
                </a:lnTo>
                <a:lnTo>
                  <a:pt x="1717084" y="1543255"/>
                </a:lnTo>
                <a:lnTo>
                  <a:pt x="1714547" y="1551518"/>
                </a:lnTo>
                <a:lnTo>
                  <a:pt x="1711692" y="1560099"/>
                </a:lnTo>
                <a:lnTo>
                  <a:pt x="1709789" y="1564231"/>
                </a:lnTo>
                <a:lnTo>
                  <a:pt x="1707569" y="1568362"/>
                </a:lnTo>
                <a:lnTo>
                  <a:pt x="1705348" y="1571858"/>
                </a:lnTo>
                <a:lnTo>
                  <a:pt x="1702811" y="1575990"/>
                </a:lnTo>
                <a:lnTo>
                  <a:pt x="1700273" y="1579804"/>
                </a:lnTo>
                <a:lnTo>
                  <a:pt x="1697101" y="1582982"/>
                </a:lnTo>
                <a:lnTo>
                  <a:pt x="1552779" y="1752376"/>
                </a:lnTo>
                <a:lnTo>
                  <a:pt x="1463649" y="1856937"/>
                </a:lnTo>
                <a:lnTo>
                  <a:pt x="1460794" y="1859797"/>
                </a:lnTo>
                <a:lnTo>
                  <a:pt x="1458257" y="1863611"/>
                </a:lnTo>
                <a:lnTo>
                  <a:pt x="1456354" y="1866789"/>
                </a:lnTo>
                <a:lnTo>
                  <a:pt x="1454768" y="1870603"/>
                </a:lnTo>
                <a:lnTo>
                  <a:pt x="1453499" y="1874099"/>
                </a:lnTo>
                <a:lnTo>
                  <a:pt x="1452547" y="1878230"/>
                </a:lnTo>
                <a:lnTo>
                  <a:pt x="1452230" y="1882044"/>
                </a:lnTo>
                <a:lnTo>
                  <a:pt x="1452230" y="1885858"/>
                </a:lnTo>
                <a:lnTo>
                  <a:pt x="1452230" y="1889989"/>
                </a:lnTo>
                <a:lnTo>
                  <a:pt x="1452547" y="1893803"/>
                </a:lnTo>
                <a:lnTo>
                  <a:pt x="1453499" y="1897935"/>
                </a:lnTo>
                <a:lnTo>
                  <a:pt x="1454450" y="1901748"/>
                </a:lnTo>
                <a:lnTo>
                  <a:pt x="1456671" y="1909694"/>
                </a:lnTo>
                <a:lnTo>
                  <a:pt x="1459525" y="1917003"/>
                </a:lnTo>
                <a:lnTo>
                  <a:pt x="1463014" y="1924313"/>
                </a:lnTo>
                <a:lnTo>
                  <a:pt x="1466504" y="1930987"/>
                </a:lnTo>
                <a:lnTo>
                  <a:pt x="1470310" y="1937026"/>
                </a:lnTo>
                <a:lnTo>
                  <a:pt x="1473799" y="1942111"/>
                </a:lnTo>
                <a:lnTo>
                  <a:pt x="1479191" y="1949420"/>
                </a:lnTo>
                <a:lnTo>
                  <a:pt x="1481094" y="1951963"/>
                </a:lnTo>
                <a:lnTo>
                  <a:pt x="1907399" y="1605864"/>
                </a:lnTo>
                <a:lnTo>
                  <a:pt x="1907399" y="1103084"/>
                </a:lnTo>
                <a:lnTo>
                  <a:pt x="1907399" y="1098635"/>
                </a:lnTo>
                <a:lnTo>
                  <a:pt x="1908033" y="1093867"/>
                </a:lnTo>
                <a:lnTo>
                  <a:pt x="1908350" y="1089418"/>
                </a:lnTo>
                <a:lnTo>
                  <a:pt x="1909302" y="1084969"/>
                </a:lnTo>
                <a:lnTo>
                  <a:pt x="1910253" y="1080519"/>
                </a:lnTo>
                <a:lnTo>
                  <a:pt x="1911522" y="1076070"/>
                </a:lnTo>
                <a:lnTo>
                  <a:pt x="1914694" y="1068125"/>
                </a:lnTo>
                <a:lnTo>
                  <a:pt x="1918183" y="1059861"/>
                </a:lnTo>
                <a:lnTo>
                  <a:pt x="1922624" y="1052552"/>
                </a:lnTo>
                <a:lnTo>
                  <a:pt x="1927699" y="1045560"/>
                </a:lnTo>
                <a:lnTo>
                  <a:pt x="1933726" y="1039204"/>
                </a:lnTo>
                <a:lnTo>
                  <a:pt x="1940069" y="1033483"/>
                </a:lnTo>
                <a:lnTo>
                  <a:pt x="1947048" y="1028080"/>
                </a:lnTo>
                <a:lnTo>
                  <a:pt x="1954343" y="1023631"/>
                </a:lnTo>
                <a:lnTo>
                  <a:pt x="1962590" y="1020135"/>
                </a:lnTo>
                <a:lnTo>
                  <a:pt x="1970520" y="1016639"/>
                </a:lnTo>
                <a:lnTo>
                  <a:pt x="1974960" y="1015685"/>
                </a:lnTo>
                <a:lnTo>
                  <a:pt x="1979401" y="1014414"/>
                </a:lnTo>
                <a:lnTo>
                  <a:pt x="1983842" y="1013779"/>
                </a:lnTo>
                <a:lnTo>
                  <a:pt x="1988282" y="1013461"/>
                </a:lnTo>
                <a:lnTo>
                  <a:pt x="1992723" y="1013143"/>
                </a:lnTo>
                <a:lnTo>
                  <a:pt x="1997481" y="1012825"/>
                </a:lnTo>
                <a:close/>
                <a:moveTo>
                  <a:pt x="90082" y="1012825"/>
                </a:moveTo>
                <a:lnTo>
                  <a:pt x="94523" y="1013143"/>
                </a:lnTo>
                <a:lnTo>
                  <a:pt x="99281" y="1013461"/>
                </a:lnTo>
                <a:lnTo>
                  <a:pt x="103721" y="1013779"/>
                </a:lnTo>
                <a:lnTo>
                  <a:pt x="108162" y="1014414"/>
                </a:lnTo>
                <a:lnTo>
                  <a:pt x="112603" y="1015685"/>
                </a:lnTo>
                <a:lnTo>
                  <a:pt x="117043" y="1016639"/>
                </a:lnTo>
                <a:lnTo>
                  <a:pt x="125290" y="1020135"/>
                </a:lnTo>
                <a:lnTo>
                  <a:pt x="133220" y="1023631"/>
                </a:lnTo>
                <a:lnTo>
                  <a:pt x="140515" y="1028080"/>
                </a:lnTo>
                <a:lnTo>
                  <a:pt x="147494" y="1033483"/>
                </a:lnTo>
                <a:lnTo>
                  <a:pt x="153838" y="1039204"/>
                </a:lnTo>
                <a:lnTo>
                  <a:pt x="159864" y="1045560"/>
                </a:lnTo>
                <a:lnTo>
                  <a:pt x="164939" y="1052552"/>
                </a:lnTo>
                <a:lnTo>
                  <a:pt x="169380" y="1059861"/>
                </a:lnTo>
                <a:lnTo>
                  <a:pt x="173186" y="1068125"/>
                </a:lnTo>
                <a:lnTo>
                  <a:pt x="176358" y="1076070"/>
                </a:lnTo>
                <a:lnTo>
                  <a:pt x="177310" y="1080519"/>
                </a:lnTo>
                <a:lnTo>
                  <a:pt x="178578" y="1084969"/>
                </a:lnTo>
                <a:lnTo>
                  <a:pt x="179213" y="1089418"/>
                </a:lnTo>
                <a:lnTo>
                  <a:pt x="179530" y="1093867"/>
                </a:lnTo>
                <a:lnTo>
                  <a:pt x="180164" y="1098635"/>
                </a:lnTo>
                <a:lnTo>
                  <a:pt x="180482" y="1103084"/>
                </a:lnTo>
                <a:lnTo>
                  <a:pt x="180482" y="1605864"/>
                </a:lnTo>
                <a:lnTo>
                  <a:pt x="606151" y="1951963"/>
                </a:lnTo>
                <a:lnTo>
                  <a:pt x="608372" y="1949420"/>
                </a:lnTo>
                <a:lnTo>
                  <a:pt x="614081" y="1942111"/>
                </a:lnTo>
                <a:lnTo>
                  <a:pt x="617253" y="1937026"/>
                </a:lnTo>
                <a:lnTo>
                  <a:pt x="621059" y="1930987"/>
                </a:lnTo>
                <a:lnTo>
                  <a:pt x="624548" y="1924313"/>
                </a:lnTo>
                <a:lnTo>
                  <a:pt x="628038" y="1917003"/>
                </a:lnTo>
                <a:lnTo>
                  <a:pt x="630892" y="1909694"/>
                </a:lnTo>
                <a:lnTo>
                  <a:pt x="633113" y="1901748"/>
                </a:lnTo>
                <a:lnTo>
                  <a:pt x="634064" y="1897935"/>
                </a:lnTo>
                <a:lnTo>
                  <a:pt x="635016" y="1893803"/>
                </a:lnTo>
                <a:lnTo>
                  <a:pt x="635333" y="1889989"/>
                </a:lnTo>
                <a:lnTo>
                  <a:pt x="635333" y="1885858"/>
                </a:lnTo>
                <a:lnTo>
                  <a:pt x="635333" y="1882044"/>
                </a:lnTo>
                <a:lnTo>
                  <a:pt x="635016" y="1878230"/>
                </a:lnTo>
                <a:lnTo>
                  <a:pt x="634064" y="1874099"/>
                </a:lnTo>
                <a:lnTo>
                  <a:pt x="632795" y="1870603"/>
                </a:lnTo>
                <a:lnTo>
                  <a:pt x="631210" y="1866789"/>
                </a:lnTo>
                <a:lnTo>
                  <a:pt x="629306" y="1863611"/>
                </a:lnTo>
                <a:lnTo>
                  <a:pt x="626769" y="1859797"/>
                </a:lnTo>
                <a:lnTo>
                  <a:pt x="623914" y="1856937"/>
                </a:lnTo>
                <a:lnTo>
                  <a:pt x="534784" y="1752376"/>
                </a:lnTo>
                <a:lnTo>
                  <a:pt x="390462" y="1582982"/>
                </a:lnTo>
                <a:lnTo>
                  <a:pt x="387290" y="1579804"/>
                </a:lnTo>
                <a:lnTo>
                  <a:pt x="384752" y="1575990"/>
                </a:lnTo>
                <a:lnTo>
                  <a:pt x="382215" y="1571858"/>
                </a:lnTo>
                <a:lnTo>
                  <a:pt x="379994" y="1568362"/>
                </a:lnTo>
                <a:lnTo>
                  <a:pt x="377774" y="1564231"/>
                </a:lnTo>
                <a:lnTo>
                  <a:pt x="375871" y="1560099"/>
                </a:lnTo>
                <a:lnTo>
                  <a:pt x="373016" y="1551518"/>
                </a:lnTo>
                <a:lnTo>
                  <a:pt x="370479" y="1543255"/>
                </a:lnTo>
                <a:lnTo>
                  <a:pt x="369210" y="1534674"/>
                </a:lnTo>
                <a:lnTo>
                  <a:pt x="368576" y="1525776"/>
                </a:lnTo>
                <a:lnTo>
                  <a:pt x="368893" y="1517195"/>
                </a:lnTo>
                <a:lnTo>
                  <a:pt x="370162" y="1508296"/>
                </a:lnTo>
                <a:lnTo>
                  <a:pt x="372065" y="1500033"/>
                </a:lnTo>
                <a:lnTo>
                  <a:pt x="374602" y="1491770"/>
                </a:lnTo>
                <a:lnTo>
                  <a:pt x="378091" y="1483824"/>
                </a:lnTo>
                <a:lnTo>
                  <a:pt x="382532" y="1475879"/>
                </a:lnTo>
                <a:lnTo>
                  <a:pt x="384752" y="1472383"/>
                </a:lnTo>
                <a:lnTo>
                  <a:pt x="387924" y="1468569"/>
                </a:lnTo>
                <a:lnTo>
                  <a:pt x="390462" y="1465073"/>
                </a:lnTo>
                <a:lnTo>
                  <a:pt x="393634" y="1461895"/>
                </a:lnTo>
                <a:lnTo>
                  <a:pt x="397123" y="1458717"/>
                </a:lnTo>
                <a:lnTo>
                  <a:pt x="400295" y="1455221"/>
                </a:lnTo>
                <a:lnTo>
                  <a:pt x="406956" y="1450136"/>
                </a:lnTo>
                <a:lnTo>
                  <a:pt x="413934" y="1445687"/>
                </a:lnTo>
                <a:lnTo>
                  <a:pt x="420912" y="1441873"/>
                </a:lnTo>
                <a:lnTo>
                  <a:pt x="428207" y="1439013"/>
                </a:lnTo>
                <a:lnTo>
                  <a:pt x="436137" y="1436470"/>
                </a:lnTo>
                <a:lnTo>
                  <a:pt x="443750" y="1434881"/>
                </a:lnTo>
                <a:lnTo>
                  <a:pt x="451362" y="1433928"/>
                </a:lnTo>
                <a:lnTo>
                  <a:pt x="459609" y="1433610"/>
                </a:lnTo>
                <a:lnTo>
                  <a:pt x="467222" y="1433928"/>
                </a:lnTo>
                <a:lnTo>
                  <a:pt x="475152" y="1434881"/>
                </a:lnTo>
                <a:lnTo>
                  <a:pt x="482764" y="1436788"/>
                </a:lnTo>
                <a:lnTo>
                  <a:pt x="490060" y="1439013"/>
                </a:lnTo>
                <a:lnTo>
                  <a:pt x="497672" y="1442191"/>
                </a:lnTo>
                <a:lnTo>
                  <a:pt x="504650" y="1446004"/>
                </a:lnTo>
                <a:lnTo>
                  <a:pt x="511629" y="1450454"/>
                </a:lnTo>
                <a:lnTo>
                  <a:pt x="517655" y="1455221"/>
                </a:lnTo>
                <a:lnTo>
                  <a:pt x="726367" y="1633832"/>
                </a:lnTo>
                <a:lnTo>
                  <a:pt x="830405" y="1723137"/>
                </a:lnTo>
                <a:lnTo>
                  <a:pt x="843410" y="1734261"/>
                </a:lnTo>
                <a:lnTo>
                  <a:pt x="850071" y="1740299"/>
                </a:lnTo>
                <a:lnTo>
                  <a:pt x="857366" y="1746973"/>
                </a:lnTo>
                <a:lnTo>
                  <a:pt x="867517" y="1757461"/>
                </a:lnTo>
                <a:lnTo>
                  <a:pt x="877350" y="1768585"/>
                </a:lnTo>
                <a:lnTo>
                  <a:pt x="886865" y="1780026"/>
                </a:lnTo>
                <a:lnTo>
                  <a:pt x="896064" y="1791785"/>
                </a:lnTo>
                <a:lnTo>
                  <a:pt x="900504" y="1797824"/>
                </a:lnTo>
                <a:lnTo>
                  <a:pt x="904628" y="1804180"/>
                </a:lnTo>
                <a:lnTo>
                  <a:pt x="908117" y="1810218"/>
                </a:lnTo>
                <a:lnTo>
                  <a:pt x="911923" y="1816892"/>
                </a:lnTo>
                <a:lnTo>
                  <a:pt x="918902" y="1829923"/>
                </a:lnTo>
                <a:lnTo>
                  <a:pt x="925880" y="1843271"/>
                </a:lnTo>
                <a:lnTo>
                  <a:pt x="929369" y="1850263"/>
                </a:lnTo>
                <a:lnTo>
                  <a:pt x="931906" y="1857572"/>
                </a:lnTo>
                <a:lnTo>
                  <a:pt x="936981" y="1871874"/>
                </a:lnTo>
                <a:lnTo>
                  <a:pt x="941739" y="1887129"/>
                </a:lnTo>
                <a:lnTo>
                  <a:pt x="944277" y="1898252"/>
                </a:lnTo>
                <a:lnTo>
                  <a:pt x="946180" y="1909376"/>
                </a:lnTo>
                <a:lnTo>
                  <a:pt x="946814" y="1924313"/>
                </a:lnTo>
                <a:lnTo>
                  <a:pt x="972190" y="2246576"/>
                </a:lnTo>
                <a:lnTo>
                  <a:pt x="976313" y="2301875"/>
                </a:lnTo>
                <a:lnTo>
                  <a:pt x="459609" y="2301875"/>
                </a:lnTo>
                <a:lnTo>
                  <a:pt x="25058" y="1710425"/>
                </a:lnTo>
                <a:lnTo>
                  <a:pt x="0" y="1676419"/>
                </a:lnTo>
                <a:lnTo>
                  <a:pt x="0" y="1647816"/>
                </a:lnTo>
                <a:lnTo>
                  <a:pt x="0" y="1103084"/>
                </a:lnTo>
                <a:lnTo>
                  <a:pt x="317" y="1098635"/>
                </a:lnTo>
                <a:lnTo>
                  <a:pt x="634" y="1093867"/>
                </a:lnTo>
                <a:lnTo>
                  <a:pt x="952" y="1089418"/>
                </a:lnTo>
                <a:lnTo>
                  <a:pt x="1903" y="1084969"/>
                </a:lnTo>
                <a:lnTo>
                  <a:pt x="2855" y="1080519"/>
                </a:lnTo>
                <a:lnTo>
                  <a:pt x="3806" y="1076070"/>
                </a:lnTo>
                <a:lnTo>
                  <a:pt x="7295" y="1068125"/>
                </a:lnTo>
                <a:lnTo>
                  <a:pt x="11102" y="1059861"/>
                </a:lnTo>
                <a:lnTo>
                  <a:pt x="15225" y="1052552"/>
                </a:lnTo>
                <a:lnTo>
                  <a:pt x="20617" y="1045560"/>
                </a:lnTo>
                <a:lnTo>
                  <a:pt x="26327" y="1039204"/>
                </a:lnTo>
                <a:lnTo>
                  <a:pt x="32671" y="1033483"/>
                </a:lnTo>
                <a:lnTo>
                  <a:pt x="39649" y="1028080"/>
                </a:lnTo>
                <a:lnTo>
                  <a:pt x="46944" y="1023631"/>
                </a:lnTo>
                <a:lnTo>
                  <a:pt x="55191" y="1020135"/>
                </a:lnTo>
                <a:lnTo>
                  <a:pt x="63121" y="1016639"/>
                </a:lnTo>
                <a:lnTo>
                  <a:pt x="67562" y="1015685"/>
                </a:lnTo>
                <a:lnTo>
                  <a:pt x="72002" y="1014414"/>
                </a:lnTo>
                <a:lnTo>
                  <a:pt x="76443" y="1013779"/>
                </a:lnTo>
                <a:lnTo>
                  <a:pt x="80884" y="1013461"/>
                </a:lnTo>
                <a:lnTo>
                  <a:pt x="85324" y="1013143"/>
                </a:lnTo>
                <a:lnTo>
                  <a:pt x="90082" y="1012825"/>
                </a:lnTo>
                <a:close/>
                <a:moveTo>
                  <a:pt x="1479299" y="812949"/>
                </a:moveTo>
                <a:lnTo>
                  <a:pt x="1478664" y="831995"/>
                </a:lnTo>
                <a:lnTo>
                  <a:pt x="1477712" y="850724"/>
                </a:lnTo>
                <a:lnTo>
                  <a:pt x="1476125" y="870087"/>
                </a:lnTo>
                <a:lnTo>
                  <a:pt x="1474538" y="888816"/>
                </a:lnTo>
                <a:lnTo>
                  <a:pt x="1472951" y="907227"/>
                </a:lnTo>
                <a:lnTo>
                  <a:pt x="1470729" y="925638"/>
                </a:lnTo>
                <a:lnTo>
                  <a:pt x="1467872" y="943732"/>
                </a:lnTo>
                <a:lnTo>
                  <a:pt x="1465332" y="961826"/>
                </a:lnTo>
                <a:lnTo>
                  <a:pt x="1462475" y="979919"/>
                </a:lnTo>
                <a:lnTo>
                  <a:pt x="1459618" y="997696"/>
                </a:lnTo>
                <a:lnTo>
                  <a:pt x="1456127" y="1014838"/>
                </a:lnTo>
                <a:lnTo>
                  <a:pt x="1452635" y="1032296"/>
                </a:lnTo>
                <a:lnTo>
                  <a:pt x="1448508" y="1049120"/>
                </a:lnTo>
                <a:lnTo>
                  <a:pt x="1444382" y="1065627"/>
                </a:lnTo>
                <a:lnTo>
                  <a:pt x="1440255" y="1082769"/>
                </a:lnTo>
                <a:lnTo>
                  <a:pt x="1435494" y="1098958"/>
                </a:lnTo>
                <a:lnTo>
                  <a:pt x="1602781" y="1098958"/>
                </a:lnTo>
                <a:lnTo>
                  <a:pt x="1611987" y="1082769"/>
                </a:lnTo>
                <a:lnTo>
                  <a:pt x="1620875" y="1066579"/>
                </a:lnTo>
                <a:lnTo>
                  <a:pt x="1629446" y="1050073"/>
                </a:lnTo>
                <a:lnTo>
                  <a:pt x="1637064" y="1032931"/>
                </a:lnTo>
                <a:lnTo>
                  <a:pt x="1644683" y="1016107"/>
                </a:lnTo>
                <a:lnTo>
                  <a:pt x="1651349" y="998331"/>
                </a:lnTo>
                <a:lnTo>
                  <a:pt x="1657698" y="980872"/>
                </a:lnTo>
                <a:lnTo>
                  <a:pt x="1663729" y="962778"/>
                </a:lnTo>
                <a:lnTo>
                  <a:pt x="1668808" y="945002"/>
                </a:lnTo>
                <a:lnTo>
                  <a:pt x="1674204" y="926273"/>
                </a:lnTo>
                <a:lnTo>
                  <a:pt x="1678013" y="907862"/>
                </a:lnTo>
                <a:lnTo>
                  <a:pt x="1682140" y="889133"/>
                </a:lnTo>
                <a:lnTo>
                  <a:pt x="1685632" y="870405"/>
                </a:lnTo>
                <a:lnTo>
                  <a:pt x="1688171" y="851359"/>
                </a:lnTo>
                <a:lnTo>
                  <a:pt x="1690393" y="831995"/>
                </a:lnTo>
                <a:lnTo>
                  <a:pt x="1691980" y="812949"/>
                </a:lnTo>
                <a:lnTo>
                  <a:pt x="1479299" y="812949"/>
                </a:lnTo>
                <a:close/>
                <a:moveTo>
                  <a:pt x="1074888" y="812949"/>
                </a:moveTo>
                <a:lnTo>
                  <a:pt x="1074888" y="1098958"/>
                </a:lnTo>
                <a:lnTo>
                  <a:pt x="1357087" y="1098958"/>
                </a:lnTo>
                <a:lnTo>
                  <a:pt x="1362166" y="1082769"/>
                </a:lnTo>
                <a:lnTo>
                  <a:pt x="1366928" y="1066262"/>
                </a:lnTo>
                <a:lnTo>
                  <a:pt x="1371372" y="1049438"/>
                </a:lnTo>
                <a:lnTo>
                  <a:pt x="1375498" y="1032296"/>
                </a:lnTo>
                <a:lnTo>
                  <a:pt x="1379625" y="1015155"/>
                </a:lnTo>
                <a:lnTo>
                  <a:pt x="1383117" y="997696"/>
                </a:lnTo>
                <a:lnTo>
                  <a:pt x="1386926" y="980237"/>
                </a:lnTo>
                <a:lnTo>
                  <a:pt x="1390100" y="962143"/>
                </a:lnTo>
                <a:lnTo>
                  <a:pt x="1393275" y="944049"/>
                </a:lnTo>
                <a:lnTo>
                  <a:pt x="1395814" y="925638"/>
                </a:lnTo>
                <a:lnTo>
                  <a:pt x="1398036" y="907227"/>
                </a:lnTo>
                <a:lnTo>
                  <a:pt x="1400258" y="888816"/>
                </a:lnTo>
                <a:lnTo>
                  <a:pt x="1402163" y="870087"/>
                </a:lnTo>
                <a:lnTo>
                  <a:pt x="1403433" y="851359"/>
                </a:lnTo>
                <a:lnTo>
                  <a:pt x="1404702" y="831995"/>
                </a:lnTo>
                <a:lnTo>
                  <a:pt x="1405655" y="812949"/>
                </a:lnTo>
                <a:lnTo>
                  <a:pt x="1074888" y="812949"/>
                </a:lnTo>
                <a:close/>
                <a:moveTo>
                  <a:pt x="671112" y="812949"/>
                </a:moveTo>
                <a:lnTo>
                  <a:pt x="671747" y="831995"/>
                </a:lnTo>
                <a:lnTo>
                  <a:pt x="673016" y="851359"/>
                </a:lnTo>
                <a:lnTo>
                  <a:pt x="674604" y="870087"/>
                </a:lnTo>
                <a:lnTo>
                  <a:pt x="676191" y="888816"/>
                </a:lnTo>
                <a:lnTo>
                  <a:pt x="678413" y="907227"/>
                </a:lnTo>
                <a:lnTo>
                  <a:pt x="680952" y="925638"/>
                </a:lnTo>
                <a:lnTo>
                  <a:pt x="683492" y="944049"/>
                </a:lnTo>
                <a:lnTo>
                  <a:pt x="686666" y="962143"/>
                </a:lnTo>
                <a:lnTo>
                  <a:pt x="689523" y="980237"/>
                </a:lnTo>
                <a:lnTo>
                  <a:pt x="693015" y="997696"/>
                </a:lnTo>
                <a:lnTo>
                  <a:pt x="696824" y="1015155"/>
                </a:lnTo>
                <a:lnTo>
                  <a:pt x="700951" y="1032296"/>
                </a:lnTo>
                <a:lnTo>
                  <a:pt x="705395" y="1049438"/>
                </a:lnTo>
                <a:lnTo>
                  <a:pt x="709839" y="1066262"/>
                </a:lnTo>
                <a:lnTo>
                  <a:pt x="714600" y="1082769"/>
                </a:lnTo>
                <a:lnTo>
                  <a:pt x="719362" y="1098958"/>
                </a:lnTo>
                <a:lnTo>
                  <a:pt x="1001243" y="1098958"/>
                </a:lnTo>
                <a:lnTo>
                  <a:pt x="1001243" y="812949"/>
                </a:lnTo>
                <a:lnTo>
                  <a:pt x="671112" y="812949"/>
                </a:lnTo>
                <a:close/>
                <a:moveTo>
                  <a:pt x="384469" y="812949"/>
                </a:moveTo>
                <a:lnTo>
                  <a:pt x="386056" y="831995"/>
                </a:lnTo>
                <a:lnTo>
                  <a:pt x="388278" y="851359"/>
                </a:lnTo>
                <a:lnTo>
                  <a:pt x="390817" y="870405"/>
                </a:lnTo>
                <a:lnTo>
                  <a:pt x="394309" y="889133"/>
                </a:lnTo>
                <a:lnTo>
                  <a:pt x="398118" y="907862"/>
                </a:lnTo>
                <a:lnTo>
                  <a:pt x="402562" y="926273"/>
                </a:lnTo>
                <a:lnTo>
                  <a:pt x="407324" y="945002"/>
                </a:lnTo>
                <a:lnTo>
                  <a:pt x="412720" y="962778"/>
                </a:lnTo>
                <a:lnTo>
                  <a:pt x="418434" y="980872"/>
                </a:lnTo>
                <a:lnTo>
                  <a:pt x="425100" y="998331"/>
                </a:lnTo>
                <a:lnTo>
                  <a:pt x="431766" y="1016107"/>
                </a:lnTo>
                <a:lnTo>
                  <a:pt x="439067" y="1032931"/>
                </a:lnTo>
                <a:lnTo>
                  <a:pt x="447321" y="1050073"/>
                </a:lnTo>
                <a:lnTo>
                  <a:pt x="455256" y="1066579"/>
                </a:lnTo>
                <a:lnTo>
                  <a:pt x="464145" y="1082769"/>
                </a:lnTo>
                <a:lnTo>
                  <a:pt x="473350" y="1098958"/>
                </a:lnTo>
                <a:lnTo>
                  <a:pt x="640956" y="1098958"/>
                </a:lnTo>
                <a:lnTo>
                  <a:pt x="635877" y="1082769"/>
                </a:lnTo>
                <a:lnTo>
                  <a:pt x="632067" y="1065627"/>
                </a:lnTo>
                <a:lnTo>
                  <a:pt x="627941" y="1049120"/>
                </a:lnTo>
                <a:lnTo>
                  <a:pt x="623814" y="1032296"/>
                </a:lnTo>
                <a:lnTo>
                  <a:pt x="620005" y="1014838"/>
                </a:lnTo>
                <a:lnTo>
                  <a:pt x="616830" y="997696"/>
                </a:lnTo>
                <a:lnTo>
                  <a:pt x="613974" y="979919"/>
                </a:lnTo>
                <a:lnTo>
                  <a:pt x="610799" y="961826"/>
                </a:lnTo>
                <a:lnTo>
                  <a:pt x="608260" y="943732"/>
                </a:lnTo>
                <a:lnTo>
                  <a:pt x="605720" y="925638"/>
                </a:lnTo>
                <a:lnTo>
                  <a:pt x="603816" y="907227"/>
                </a:lnTo>
                <a:lnTo>
                  <a:pt x="602229" y="888816"/>
                </a:lnTo>
                <a:lnTo>
                  <a:pt x="600324" y="870087"/>
                </a:lnTo>
                <a:lnTo>
                  <a:pt x="599054" y="850724"/>
                </a:lnTo>
                <a:lnTo>
                  <a:pt x="598102" y="831995"/>
                </a:lnTo>
                <a:lnTo>
                  <a:pt x="596832" y="812949"/>
                </a:lnTo>
                <a:lnTo>
                  <a:pt x="384469" y="812949"/>
                </a:lnTo>
                <a:close/>
                <a:moveTo>
                  <a:pt x="1438033" y="443773"/>
                </a:moveTo>
                <a:lnTo>
                  <a:pt x="1442477" y="460280"/>
                </a:lnTo>
                <a:lnTo>
                  <a:pt x="1446921" y="477738"/>
                </a:lnTo>
                <a:lnTo>
                  <a:pt x="1451048" y="495197"/>
                </a:lnTo>
                <a:lnTo>
                  <a:pt x="1454857" y="512656"/>
                </a:lnTo>
                <a:lnTo>
                  <a:pt x="1458349" y="530433"/>
                </a:lnTo>
                <a:lnTo>
                  <a:pt x="1461840" y="548526"/>
                </a:lnTo>
                <a:lnTo>
                  <a:pt x="1464698" y="566620"/>
                </a:lnTo>
                <a:lnTo>
                  <a:pt x="1467554" y="585031"/>
                </a:lnTo>
                <a:lnTo>
                  <a:pt x="1469776" y="603760"/>
                </a:lnTo>
                <a:lnTo>
                  <a:pt x="1471998" y="622488"/>
                </a:lnTo>
                <a:lnTo>
                  <a:pt x="1474220" y="641535"/>
                </a:lnTo>
                <a:lnTo>
                  <a:pt x="1475808" y="660581"/>
                </a:lnTo>
                <a:lnTo>
                  <a:pt x="1477077" y="680262"/>
                </a:lnTo>
                <a:lnTo>
                  <a:pt x="1478347" y="699308"/>
                </a:lnTo>
                <a:lnTo>
                  <a:pt x="1479299" y="719306"/>
                </a:lnTo>
                <a:lnTo>
                  <a:pt x="1479934" y="738987"/>
                </a:lnTo>
                <a:lnTo>
                  <a:pt x="1692933" y="738987"/>
                </a:lnTo>
                <a:lnTo>
                  <a:pt x="1691663" y="718988"/>
                </a:lnTo>
                <a:lnTo>
                  <a:pt x="1690076" y="699308"/>
                </a:lnTo>
                <a:lnTo>
                  <a:pt x="1687854" y="679309"/>
                </a:lnTo>
                <a:lnTo>
                  <a:pt x="1684679" y="659946"/>
                </a:lnTo>
                <a:lnTo>
                  <a:pt x="1681505" y="640582"/>
                </a:lnTo>
                <a:lnTo>
                  <a:pt x="1677378" y="621536"/>
                </a:lnTo>
                <a:lnTo>
                  <a:pt x="1672934" y="602808"/>
                </a:lnTo>
                <a:lnTo>
                  <a:pt x="1667855" y="584396"/>
                </a:lnTo>
                <a:lnTo>
                  <a:pt x="1662142" y="565350"/>
                </a:lnTo>
                <a:lnTo>
                  <a:pt x="1656110" y="547574"/>
                </a:lnTo>
                <a:lnTo>
                  <a:pt x="1649444" y="529480"/>
                </a:lnTo>
                <a:lnTo>
                  <a:pt x="1642461" y="511704"/>
                </a:lnTo>
                <a:lnTo>
                  <a:pt x="1634525" y="494245"/>
                </a:lnTo>
                <a:lnTo>
                  <a:pt x="1626589" y="477104"/>
                </a:lnTo>
                <a:lnTo>
                  <a:pt x="1617701" y="460280"/>
                </a:lnTo>
                <a:lnTo>
                  <a:pt x="1608495" y="443773"/>
                </a:lnTo>
                <a:lnTo>
                  <a:pt x="1438033" y="443773"/>
                </a:lnTo>
                <a:close/>
                <a:moveTo>
                  <a:pt x="1074888" y="443773"/>
                </a:moveTo>
                <a:lnTo>
                  <a:pt x="1074888" y="738987"/>
                </a:lnTo>
                <a:lnTo>
                  <a:pt x="1405972" y="738987"/>
                </a:lnTo>
                <a:lnTo>
                  <a:pt x="1405337" y="719306"/>
                </a:lnTo>
                <a:lnTo>
                  <a:pt x="1404702" y="699625"/>
                </a:lnTo>
                <a:lnTo>
                  <a:pt x="1403115" y="680262"/>
                </a:lnTo>
                <a:lnTo>
                  <a:pt x="1401528" y="660581"/>
                </a:lnTo>
                <a:lnTo>
                  <a:pt x="1399941" y="641535"/>
                </a:lnTo>
                <a:lnTo>
                  <a:pt x="1397719" y="622171"/>
                </a:lnTo>
                <a:lnTo>
                  <a:pt x="1394862" y="603442"/>
                </a:lnTo>
                <a:lnTo>
                  <a:pt x="1392322" y="585031"/>
                </a:lnTo>
                <a:lnTo>
                  <a:pt x="1389466" y="566620"/>
                </a:lnTo>
                <a:lnTo>
                  <a:pt x="1385656" y="548209"/>
                </a:lnTo>
                <a:lnTo>
                  <a:pt x="1382482" y="530115"/>
                </a:lnTo>
                <a:lnTo>
                  <a:pt x="1378355" y="512339"/>
                </a:lnTo>
                <a:lnTo>
                  <a:pt x="1374229" y="494562"/>
                </a:lnTo>
                <a:lnTo>
                  <a:pt x="1369467" y="477421"/>
                </a:lnTo>
                <a:lnTo>
                  <a:pt x="1365023" y="460280"/>
                </a:lnTo>
                <a:lnTo>
                  <a:pt x="1359944" y="443773"/>
                </a:lnTo>
                <a:lnTo>
                  <a:pt x="1074888" y="443773"/>
                </a:lnTo>
                <a:close/>
                <a:moveTo>
                  <a:pt x="716505" y="443773"/>
                </a:moveTo>
                <a:lnTo>
                  <a:pt x="711426" y="460280"/>
                </a:lnTo>
                <a:lnTo>
                  <a:pt x="706664" y="477421"/>
                </a:lnTo>
                <a:lnTo>
                  <a:pt x="702220" y="494562"/>
                </a:lnTo>
                <a:lnTo>
                  <a:pt x="698094" y="512339"/>
                </a:lnTo>
                <a:lnTo>
                  <a:pt x="694284" y="530115"/>
                </a:lnTo>
                <a:lnTo>
                  <a:pt x="690475" y="548209"/>
                </a:lnTo>
                <a:lnTo>
                  <a:pt x="687301" y="566620"/>
                </a:lnTo>
                <a:lnTo>
                  <a:pt x="683809" y="585031"/>
                </a:lnTo>
                <a:lnTo>
                  <a:pt x="681270" y="603442"/>
                </a:lnTo>
                <a:lnTo>
                  <a:pt x="678730" y="622171"/>
                </a:lnTo>
                <a:lnTo>
                  <a:pt x="676508" y="641535"/>
                </a:lnTo>
                <a:lnTo>
                  <a:pt x="674604" y="660581"/>
                </a:lnTo>
                <a:lnTo>
                  <a:pt x="673334" y="680262"/>
                </a:lnTo>
                <a:lnTo>
                  <a:pt x="672064" y="699625"/>
                </a:lnTo>
                <a:lnTo>
                  <a:pt x="671112" y="719306"/>
                </a:lnTo>
                <a:lnTo>
                  <a:pt x="670159" y="738987"/>
                </a:lnTo>
                <a:lnTo>
                  <a:pt x="1001243" y="738987"/>
                </a:lnTo>
                <a:lnTo>
                  <a:pt x="1001243" y="443773"/>
                </a:lnTo>
                <a:lnTo>
                  <a:pt x="716505" y="443773"/>
                </a:lnTo>
                <a:close/>
                <a:moveTo>
                  <a:pt x="467954" y="443773"/>
                </a:moveTo>
                <a:lnTo>
                  <a:pt x="458748" y="460280"/>
                </a:lnTo>
                <a:lnTo>
                  <a:pt x="450178" y="477104"/>
                </a:lnTo>
                <a:lnTo>
                  <a:pt x="442242" y="494245"/>
                </a:lnTo>
                <a:lnTo>
                  <a:pt x="434306" y="511704"/>
                </a:lnTo>
                <a:lnTo>
                  <a:pt x="427005" y="529480"/>
                </a:lnTo>
                <a:lnTo>
                  <a:pt x="420339" y="547574"/>
                </a:lnTo>
                <a:lnTo>
                  <a:pt x="413990" y="565350"/>
                </a:lnTo>
                <a:lnTo>
                  <a:pt x="408594" y="584396"/>
                </a:lnTo>
                <a:lnTo>
                  <a:pt x="403515" y="602808"/>
                </a:lnTo>
                <a:lnTo>
                  <a:pt x="399071" y="621536"/>
                </a:lnTo>
                <a:lnTo>
                  <a:pt x="394944" y="640582"/>
                </a:lnTo>
                <a:lnTo>
                  <a:pt x="391452" y="659946"/>
                </a:lnTo>
                <a:lnTo>
                  <a:pt x="388595" y="679309"/>
                </a:lnTo>
                <a:lnTo>
                  <a:pt x="386373" y="699308"/>
                </a:lnTo>
                <a:lnTo>
                  <a:pt x="384469" y="718988"/>
                </a:lnTo>
                <a:lnTo>
                  <a:pt x="383516" y="738987"/>
                </a:lnTo>
                <a:lnTo>
                  <a:pt x="596515" y="738987"/>
                </a:lnTo>
                <a:lnTo>
                  <a:pt x="597150" y="719306"/>
                </a:lnTo>
                <a:lnTo>
                  <a:pt x="598102" y="699308"/>
                </a:lnTo>
                <a:lnTo>
                  <a:pt x="599054" y="680262"/>
                </a:lnTo>
                <a:lnTo>
                  <a:pt x="600641" y="660581"/>
                </a:lnTo>
                <a:lnTo>
                  <a:pt x="602229" y="641535"/>
                </a:lnTo>
                <a:lnTo>
                  <a:pt x="604451" y="622488"/>
                </a:lnTo>
                <a:lnTo>
                  <a:pt x="606673" y="603760"/>
                </a:lnTo>
                <a:lnTo>
                  <a:pt x="608577" y="585031"/>
                </a:lnTo>
                <a:lnTo>
                  <a:pt x="611752" y="566620"/>
                </a:lnTo>
                <a:lnTo>
                  <a:pt x="614608" y="548526"/>
                </a:lnTo>
                <a:lnTo>
                  <a:pt x="618100" y="530433"/>
                </a:lnTo>
                <a:lnTo>
                  <a:pt x="621592" y="512656"/>
                </a:lnTo>
                <a:lnTo>
                  <a:pt x="625401" y="495197"/>
                </a:lnTo>
                <a:lnTo>
                  <a:pt x="629528" y="477738"/>
                </a:lnTo>
                <a:lnTo>
                  <a:pt x="633654" y="460280"/>
                </a:lnTo>
                <a:lnTo>
                  <a:pt x="638099" y="443773"/>
                </a:lnTo>
                <a:lnTo>
                  <a:pt x="467954" y="443773"/>
                </a:lnTo>
                <a:close/>
                <a:moveTo>
                  <a:pt x="1306615" y="168557"/>
                </a:moveTo>
                <a:lnTo>
                  <a:pt x="1314234" y="178715"/>
                </a:lnTo>
                <a:lnTo>
                  <a:pt x="1322487" y="189826"/>
                </a:lnTo>
                <a:lnTo>
                  <a:pt x="1329788" y="200936"/>
                </a:lnTo>
                <a:lnTo>
                  <a:pt x="1337406" y="212046"/>
                </a:lnTo>
                <a:lnTo>
                  <a:pt x="1345025" y="223791"/>
                </a:lnTo>
                <a:lnTo>
                  <a:pt x="1352326" y="235536"/>
                </a:lnTo>
                <a:lnTo>
                  <a:pt x="1359309" y="247916"/>
                </a:lnTo>
                <a:lnTo>
                  <a:pt x="1365975" y="260613"/>
                </a:lnTo>
                <a:lnTo>
                  <a:pt x="1372959" y="272993"/>
                </a:lnTo>
                <a:lnTo>
                  <a:pt x="1379308" y="286326"/>
                </a:lnTo>
                <a:lnTo>
                  <a:pt x="1385656" y="299658"/>
                </a:lnTo>
                <a:lnTo>
                  <a:pt x="1391688" y="312990"/>
                </a:lnTo>
                <a:lnTo>
                  <a:pt x="1398036" y="326957"/>
                </a:lnTo>
                <a:lnTo>
                  <a:pt x="1403433" y="340924"/>
                </a:lnTo>
                <a:lnTo>
                  <a:pt x="1409464" y="355209"/>
                </a:lnTo>
                <a:lnTo>
                  <a:pt x="1414543" y="369811"/>
                </a:lnTo>
                <a:lnTo>
                  <a:pt x="1559293" y="369811"/>
                </a:lnTo>
                <a:lnTo>
                  <a:pt x="1546913" y="353939"/>
                </a:lnTo>
                <a:lnTo>
                  <a:pt x="1533581" y="338067"/>
                </a:lnTo>
                <a:lnTo>
                  <a:pt x="1520248" y="322831"/>
                </a:lnTo>
                <a:lnTo>
                  <a:pt x="1505964" y="308229"/>
                </a:lnTo>
                <a:lnTo>
                  <a:pt x="1491679" y="293627"/>
                </a:lnTo>
                <a:lnTo>
                  <a:pt x="1476760" y="280294"/>
                </a:lnTo>
                <a:lnTo>
                  <a:pt x="1461523" y="266645"/>
                </a:lnTo>
                <a:lnTo>
                  <a:pt x="1445969" y="253630"/>
                </a:lnTo>
                <a:lnTo>
                  <a:pt x="1429780" y="240932"/>
                </a:lnTo>
                <a:lnTo>
                  <a:pt x="1412956" y="229187"/>
                </a:lnTo>
                <a:lnTo>
                  <a:pt x="1396132" y="217760"/>
                </a:lnTo>
                <a:lnTo>
                  <a:pt x="1378673" y="206650"/>
                </a:lnTo>
                <a:lnTo>
                  <a:pt x="1361531" y="196492"/>
                </a:lnTo>
                <a:lnTo>
                  <a:pt x="1343438" y="186651"/>
                </a:lnTo>
                <a:lnTo>
                  <a:pt x="1325026" y="177128"/>
                </a:lnTo>
                <a:lnTo>
                  <a:pt x="1306615" y="168557"/>
                </a:lnTo>
                <a:close/>
                <a:moveTo>
                  <a:pt x="770151" y="168557"/>
                </a:moveTo>
                <a:lnTo>
                  <a:pt x="751423" y="177128"/>
                </a:lnTo>
                <a:lnTo>
                  <a:pt x="733329" y="186651"/>
                </a:lnTo>
                <a:lnTo>
                  <a:pt x="715235" y="196492"/>
                </a:lnTo>
                <a:lnTo>
                  <a:pt x="697459" y="206650"/>
                </a:lnTo>
                <a:lnTo>
                  <a:pt x="680317" y="217760"/>
                </a:lnTo>
                <a:lnTo>
                  <a:pt x="663176" y="229187"/>
                </a:lnTo>
                <a:lnTo>
                  <a:pt x="646669" y="240932"/>
                </a:lnTo>
                <a:lnTo>
                  <a:pt x="630798" y="253630"/>
                </a:lnTo>
                <a:lnTo>
                  <a:pt x="614926" y="266645"/>
                </a:lnTo>
                <a:lnTo>
                  <a:pt x="599372" y="280294"/>
                </a:lnTo>
                <a:lnTo>
                  <a:pt x="584770" y="293627"/>
                </a:lnTo>
                <a:lnTo>
                  <a:pt x="570485" y="308229"/>
                </a:lnTo>
                <a:lnTo>
                  <a:pt x="556518" y="322831"/>
                </a:lnTo>
                <a:lnTo>
                  <a:pt x="542868" y="338067"/>
                </a:lnTo>
                <a:lnTo>
                  <a:pt x="529536" y="353939"/>
                </a:lnTo>
                <a:lnTo>
                  <a:pt x="516839" y="369811"/>
                </a:lnTo>
                <a:lnTo>
                  <a:pt x="661906" y="369811"/>
                </a:lnTo>
                <a:lnTo>
                  <a:pt x="667303" y="355209"/>
                </a:lnTo>
                <a:lnTo>
                  <a:pt x="673016" y="340924"/>
                </a:lnTo>
                <a:lnTo>
                  <a:pt x="678730" y="326957"/>
                </a:lnTo>
                <a:lnTo>
                  <a:pt x="684761" y="312990"/>
                </a:lnTo>
                <a:lnTo>
                  <a:pt x="690793" y="299658"/>
                </a:lnTo>
                <a:lnTo>
                  <a:pt x="697141" y="286326"/>
                </a:lnTo>
                <a:lnTo>
                  <a:pt x="703808" y="272993"/>
                </a:lnTo>
                <a:lnTo>
                  <a:pt x="710474" y="260613"/>
                </a:lnTo>
                <a:lnTo>
                  <a:pt x="717457" y="247916"/>
                </a:lnTo>
                <a:lnTo>
                  <a:pt x="724441" y="235536"/>
                </a:lnTo>
                <a:lnTo>
                  <a:pt x="731424" y="223791"/>
                </a:lnTo>
                <a:lnTo>
                  <a:pt x="738725" y="212046"/>
                </a:lnTo>
                <a:lnTo>
                  <a:pt x="746661" y="200936"/>
                </a:lnTo>
                <a:lnTo>
                  <a:pt x="754280" y="189826"/>
                </a:lnTo>
                <a:lnTo>
                  <a:pt x="762215" y="178715"/>
                </a:lnTo>
                <a:lnTo>
                  <a:pt x="770151" y="168557"/>
                </a:lnTo>
                <a:close/>
                <a:moveTo>
                  <a:pt x="1074888" y="112372"/>
                </a:moveTo>
                <a:lnTo>
                  <a:pt x="1074888" y="369811"/>
                </a:lnTo>
                <a:lnTo>
                  <a:pt x="1333597" y="369811"/>
                </a:lnTo>
                <a:lnTo>
                  <a:pt x="1324392" y="347908"/>
                </a:lnTo>
                <a:lnTo>
                  <a:pt x="1314551" y="326640"/>
                </a:lnTo>
                <a:lnTo>
                  <a:pt x="1304393" y="306324"/>
                </a:lnTo>
                <a:lnTo>
                  <a:pt x="1293600" y="286326"/>
                </a:lnTo>
                <a:lnTo>
                  <a:pt x="1282490" y="267597"/>
                </a:lnTo>
                <a:lnTo>
                  <a:pt x="1271063" y="249503"/>
                </a:lnTo>
                <a:lnTo>
                  <a:pt x="1259318" y="232362"/>
                </a:lnTo>
                <a:lnTo>
                  <a:pt x="1247255" y="215538"/>
                </a:lnTo>
                <a:lnTo>
                  <a:pt x="1234558" y="199983"/>
                </a:lnTo>
                <a:lnTo>
                  <a:pt x="1221860" y="185699"/>
                </a:lnTo>
                <a:lnTo>
                  <a:pt x="1215194" y="178715"/>
                </a:lnTo>
                <a:lnTo>
                  <a:pt x="1208528" y="172049"/>
                </a:lnTo>
                <a:lnTo>
                  <a:pt x="1201862" y="165383"/>
                </a:lnTo>
                <a:lnTo>
                  <a:pt x="1194878" y="159352"/>
                </a:lnTo>
                <a:lnTo>
                  <a:pt x="1188212" y="153321"/>
                </a:lnTo>
                <a:lnTo>
                  <a:pt x="1181229" y="147924"/>
                </a:lnTo>
                <a:lnTo>
                  <a:pt x="1174245" y="142210"/>
                </a:lnTo>
                <a:lnTo>
                  <a:pt x="1167262" y="137131"/>
                </a:lnTo>
                <a:lnTo>
                  <a:pt x="1159961" y="132370"/>
                </a:lnTo>
                <a:lnTo>
                  <a:pt x="1152977" y="127608"/>
                </a:lnTo>
                <a:lnTo>
                  <a:pt x="1145359" y="123164"/>
                </a:lnTo>
                <a:lnTo>
                  <a:pt x="1138058" y="119038"/>
                </a:lnTo>
                <a:lnTo>
                  <a:pt x="1122503" y="116816"/>
                </a:lnTo>
                <a:lnTo>
                  <a:pt x="1106632" y="114911"/>
                </a:lnTo>
                <a:lnTo>
                  <a:pt x="1090760" y="113641"/>
                </a:lnTo>
                <a:lnTo>
                  <a:pt x="1074888" y="112372"/>
                </a:lnTo>
                <a:close/>
                <a:moveTo>
                  <a:pt x="1001243" y="112372"/>
                </a:moveTo>
                <a:lnTo>
                  <a:pt x="985372" y="113641"/>
                </a:lnTo>
                <a:lnTo>
                  <a:pt x="969500" y="114911"/>
                </a:lnTo>
                <a:lnTo>
                  <a:pt x="953628" y="116816"/>
                </a:lnTo>
                <a:lnTo>
                  <a:pt x="938391" y="119038"/>
                </a:lnTo>
                <a:lnTo>
                  <a:pt x="930773" y="123164"/>
                </a:lnTo>
                <a:lnTo>
                  <a:pt x="923789" y="127608"/>
                </a:lnTo>
                <a:lnTo>
                  <a:pt x="916488" y="132370"/>
                </a:lnTo>
                <a:lnTo>
                  <a:pt x="909505" y="137131"/>
                </a:lnTo>
                <a:lnTo>
                  <a:pt x="902204" y="142210"/>
                </a:lnTo>
                <a:lnTo>
                  <a:pt x="895220" y="147924"/>
                </a:lnTo>
                <a:lnTo>
                  <a:pt x="888554" y="153321"/>
                </a:lnTo>
                <a:lnTo>
                  <a:pt x="881571" y="159352"/>
                </a:lnTo>
                <a:lnTo>
                  <a:pt x="874587" y="165383"/>
                </a:lnTo>
                <a:lnTo>
                  <a:pt x="867921" y="172049"/>
                </a:lnTo>
                <a:lnTo>
                  <a:pt x="861255" y="178715"/>
                </a:lnTo>
                <a:lnTo>
                  <a:pt x="854589" y="185699"/>
                </a:lnTo>
                <a:lnTo>
                  <a:pt x="841574" y="199983"/>
                </a:lnTo>
                <a:lnTo>
                  <a:pt x="829194" y="215538"/>
                </a:lnTo>
                <a:lnTo>
                  <a:pt x="817132" y="232362"/>
                </a:lnTo>
                <a:lnTo>
                  <a:pt x="805069" y="249503"/>
                </a:lnTo>
                <a:lnTo>
                  <a:pt x="793641" y="267597"/>
                </a:lnTo>
                <a:lnTo>
                  <a:pt x="782849" y="286326"/>
                </a:lnTo>
                <a:lnTo>
                  <a:pt x="772056" y="306324"/>
                </a:lnTo>
                <a:lnTo>
                  <a:pt x="762215" y="326640"/>
                </a:lnTo>
                <a:lnTo>
                  <a:pt x="752058" y="347908"/>
                </a:lnTo>
                <a:lnTo>
                  <a:pt x="742852" y="369811"/>
                </a:lnTo>
                <a:lnTo>
                  <a:pt x="1001243" y="369811"/>
                </a:lnTo>
                <a:lnTo>
                  <a:pt x="1001243" y="112372"/>
                </a:lnTo>
                <a:close/>
                <a:moveTo>
                  <a:pt x="1018702" y="0"/>
                </a:moveTo>
                <a:lnTo>
                  <a:pt x="1038066" y="0"/>
                </a:lnTo>
                <a:lnTo>
                  <a:pt x="1058064" y="0"/>
                </a:lnTo>
                <a:lnTo>
                  <a:pt x="1077745" y="635"/>
                </a:lnTo>
                <a:lnTo>
                  <a:pt x="1097109" y="2222"/>
                </a:lnTo>
                <a:lnTo>
                  <a:pt x="1116790" y="4127"/>
                </a:lnTo>
                <a:lnTo>
                  <a:pt x="1135836" y="6349"/>
                </a:lnTo>
                <a:lnTo>
                  <a:pt x="1154882" y="8888"/>
                </a:lnTo>
                <a:lnTo>
                  <a:pt x="1173928" y="11745"/>
                </a:lnTo>
                <a:lnTo>
                  <a:pt x="1192656" y="15554"/>
                </a:lnTo>
                <a:lnTo>
                  <a:pt x="1211067" y="19363"/>
                </a:lnTo>
                <a:lnTo>
                  <a:pt x="1229479" y="23807"/>
                </a:lnTo>
                <a:lnTo>
                  <a:pt x="1247890" y="29204"/>
                </a:lnTo>
                <a:lnTo>
                  <a:pt x="1265984" y="34283"/>
                </a:lnTo>
                <a:lnTo>
                  <a:pt x="1284077" y="39997"/>
                </a:lnTo>
                <a:lnTo>
                  <a:pt x="1301854" y="46345"/>
                </a:lnTo>
                <a:lnTo>
                  <a:pt x="1318995" y="53011"/>
                </a:lnTo>
                <a:lnTo>
                  <a:pt x="1336454" y="59995"/>
                </a:lnTo>
                <a:lnTo>
                  <a:pt x="1353278" y="67931"/>
                </a:lnTo>
                <a:lnTo>
                  <a:pt x="1370420" y="75549"/>
                </a:lnTo>
                <a:lnTo>
                  <a:pt x="1386926" y="84120"/>
                </a:lnTo>
                <a:lnTo>
                  <a:pt x="1403433" y="92373"/>
                </a:lnTo>
                <a:lnTo>
                  <a:pt x="1419622" y="101579"/>
                </a:lnTo>
                <a:lnTo>
                  <a:pt x="1435494" y="110784"/>
                </a:lnTo>
                <a:lnTo>
                  <a:pt x="1451365" y="120942"/>
                </a:lnTo>
                <a:lnTo>
                  <a:pt x="1466602" y="131100"/>
                </a:lnTo>
                <a:lnTo>
                  <a:pt x="1482156" y="141576"/>
                </a:lnTo>
                <a:lnTo>
                  <a:pt x="1496758" y="152686"/>
                </a:lnTo>
                <a:lnTo>
                  <a:pt x="1511360" y="163796"/>
                </a:lnTo>
                <a:lnTo>
                  <a:pt x="1525962" y="175224"/>
                </a:lnTo>
                <a:lnTo>
                  <a:pt x="1539929" y="187286"/>
                </a:lnTo>
                <a:lnTo>
                  <a:pt x="1553579" y="199349"/>
                </a:lnTo>
                <a:lnTo>
                  <a:pt x="1567229" y="212046"/>
                </a:lnTo>
                <a:lnTo>
                  <a:pt x="1579926" y="224743"/>
                </a:lnTo>
                <a:lnTo>
                  <a:pt x="1592941" y="237758"/>
                </a:lnTo>
                <a:lnTo>
                  <a:pt x="1605638" y="251408"/>
                </a:lnTo>
                <a:lnTo>
                  <a:pt x="1617701" y="265057"/>
                </a:lnTo>
                <a:lnTo>
                  <a:pt x="1629763" y="279025"/>
                </a:lnTo>
                <a:lnTo>
                  <a:pt x="1641191" y="293309"/>
                </a:lnTo>
                <a:lnTo>
                  <a:pt x="1652618" y="308229"/>
                </a:lnTo>
                <a:lnTo>
                  <a:pt x="1663411" y="323148"/>
                </a:lnTo>
                <a:lnTo>
                  <a:pt x="1674204" y="338385"/>
                </a:lnTo>
                <a:lnTo>
                  <a:pt x="1684044" y="353939"/>
                </a:lnTo>
                <a:lnTo>
                  <a:pt x="1693885" y="369493"/>
                </a:lnTo>
                <a:lnTo>
                  <a:pt x="1703091" y="385365"/>
                </a:lnTo>
                <a:lnTo>
                  <a:pt x="1712296" y="401554"/>
                </a:lnTo>
                <a:lnTo>
                  <a:pt x="1720867" y="418061"/>
                </a:lnTo>
                <a:lnTo>
                  <a:pt x="1729438" y="434567"/>
                </a:lnTo>
                <a:lnTo>
                  <a:pt x="1737056" y="451709"/>
                </a:lnTo>
                <a:lnTo>
                  <a:pt x="1744992" y="468533"/>
                </a:lnTo>
                <a:lnTo>
                  <a:pt x="1751976" y="485992"/>
                </a:lnTo>
                <a:lnTo>
                  <a:pt x="1758324" y="503133"/>
                </a:lnTo>
                <a:lnTo>
                  <a:pt x="1764673" y="520910"/>
                </a:lnTo>
                <a:lnTo>
                  <a:pt x="1770704" y="539003"/>
                </a:lnTo>
                <a:lnTo>
                  <a:pt x="1775783" y="557097"/>
                </a:lnTo>
                <a:lnTo>
                  <a:pt x="1780862" y="575508"/>
                </a:lnTo>
                <a:lnTo>
                  <a:pt x="1785306" y="593919"/>
                </a:lnTo>
                <a:lnTo>
                  <a:pt x="1789433" y="612331"/>
                </a:lnTo>
                <a:lnTo>
                  <a:pt x="1793242" y="631059"/>
                </a:lnTo>
                <a:lnTo>
                  <a:pt x="1796099" y="650423"/>
                </a:lnTo>
                <a:lnTo>
                  <a:pt x="1798956" y="669151"/>
                </a:lnTo>
                <a:lnTo>
                  <a:pt x="1801178" y="688515"/>
                </a:lnTo>
                <a:lnTo>
                  <a:pt x="1802765" y="707878"/>
                </a:lnTo>
                <a:lnTo>
                  <a:pt x="1804035" y="727242"/>
                </a:lnTo>
                <a:lnTo>
                  <a:pt x="1804987" y="746923"/>
                </a:lnTo>
                <a:lnTo>
                  <a:pt x="1804987" y="766921"/>
                </a:lnTo>
                <a:lnTo>
                  <a:pt x="1804987" y="786285"/>
                </a:lnTo>
                <a:lnTo>
                  <a:pt x="1804035" y="806283"/>
                </a:lnTo>
                <a:lnTo>
                  <a:pt x="1802765" y="825646"/>
                </a:lnTo>
                <a:lnTo>
                  <a:pt x="1801178" y="845010"/>
                </a:lnTo>
                <a:lnTo>
                  <a:pt x="1798956" y="864056"/>
                </a:lnTo>
                <a:lnTo>
                  <a:pt x="1796099" y="883419"/>
                </a:lnTo>
                <a:lnTo>
                  <a:pt x="1793242" y="902465"/>
                </a:lnTo>
                <a:lnTo>
                  <a:pt x="1789433" y="921194"/>
                </a:lnTo>
                <a:lnTo>
                  <a:pt x="1785306" y="939605"/>
                </a:lnTo>
                <a:lnTo>
                  <a:pt x="1780862" y="958016"/>
                </a:lnTo>
                <a:lnTo>
                  <a:pt x="1775783" y="976428"/>
                </a:lnTo>
                <a:lnTo>
                  <a:pt x="1770704" y="994521"/>
                </a:lnTo>
                <a:lnTo>
                  <a:pt x="1764673" y="1012298"/>
                </a:lnTo>
                <a:lnTo>
                  <a:pt x="1758324" y="1030074"/>
                </a:lnTo>
                <a:lnTo>
                  <a:pt x="1751976" y="1047851"/>
                </a:lnTo>
                <a:lnTo>
                  <a:pt x="1744992" y="1064992"/>
                </a:lnTo>
                <a:lnTo>
                  <a:pt x="1737056" y="1082134"/>
                </a:lnTo>
                <a:lnTo>
                  <a:pt x="1729438" y="1098958"/>
                </a:lnTo>
                <a:lnTo>
                  <a:pt x="1720867" y="1115464"/>
                </a:lnTo>
                <a:lnTo>
                  <a:pt x="1712296" y="1132288"/>
                </a:lnTo>
                <a:lnTo>
                  <a:pt x="1703091" y="1147843"/>
                </a:lnTo>
                <a:lnTo>
                  <a:pt x="1693885" y="1164349"/>
                </a:lnTo>
                <a:lnTo>
                  <a:pt x="1684044" y="1179586"/>
                </a:lnTo>
                <a:lnTo>
                  <a:pt x="1674204" y="1195140"/>
                </a:lnTo>
                <a:lnTo>
                  <a:pt x="1663411" y="1210377"/>
                </a:lnTo>
                <a:lnTo>
                  <a:pt x="1652618" y="1225297"/>
                </a:lnTo>
                <a:lnTo>
                  <a:pt x="1641191" y="1239898"/>
                </a:lnTo>
                <a:lnTo>
                  <a:pt x="1629763" y="1254183"/>
                </a:lnTo>
                <a:lnTo>
                  <a:pt x="1617701" y="1268150"/>
                </a:lnTo>
                <a:lnTo>
                  <a:pt x="1605638" y="1282117"/>
                </a:lnTo>
                <a:lnTo>
                  <a:pt x="1592941" y="1295449"/>
                </a:lnTo>
                <a:lnTo>
                  <a:pt x="1579926" y="1308782"/>
                </a:lnTo>
                <a:lnTo>
                  <a:pt x="1567229" y="1321797"/>
                </a:lnTo>
                <a:lnTo>
                  <a:pt x="1553579" y="1334176"/>
                </a:lnTo>
                <a:lnTo>
                  <a:pt x="1539929" y="1346239"/>
                </a:lnTo>
                <a:lnTo>
                  <a:pt x="1525962" y="1357984"/>
                </a:lnTo>
                <a:lnTo>
                  <a:pt x="1511360" y="1370047"/>
                </a:lnTo>
                <a:lnTo>
                  <a:pt x="1496758" y="1381157"/>
                </a:lnTo>
                <a:lnTo>
                  <a:pt x="1482156" y="1391949"/>
                </a:lnTo>
                <a:lnTo>
                  <a:pt x="1466602" y="1402425"/>
                </a:lnTo>
                <a:lnTo>
                  <a:pt x="1451365" y="1412583"/>
                </a:lnTo>
                <a:lnTo>
                  <a:pt x="1435494" y="1422423"/>
                </a:lnTo>
                <a:lnTo>
                  <a:pt x="1419622" y="1431946"/>
                </a:lnTo>
                <a:lnTo>
                  <a:pt x="1403433" y="1441152"/>
                </a:lnTo>
                <a:lnTo>
                  <a:pt x="1386926" y="1449723"/>
                </a:lnTo>
                <a:lnTo>
                  <a:pt x="1370420" y="1457976"/>
                </a:lnTo>
                <a:lnTo>
                  <a:pt x="1353278" y="1465912"/>
                </a:lnTo>
                <a:lnTo>
                  <a:pt x="1336454" y="1473213"/>
                </a:lnTo>
                <a:lnTo>
                  <a:pt x="1318995" y="1480196"/>
                </a:lnTo>
                <a:lnTo>
                  <a:pt x="1301854" y="1487180"/>
                </a:lnTo>
                <a:lnTo>
                  <a:pt x="1284077" y="1493528"/>
                </a:lnTo>
                <a:lnTo>
                  <a:pt x="1265984" y="1498925"/>
                </a:lnTo>
                <a:lnTo>
                  <a:pt x="1247890" y="1504639"/>
                </a:lnTo>
                <a:lnTo>
                  <a:pt x="1229479" y="1509400"/>
                </a:lnTo>
                <a:lnTo>
                  <a:pt x="1211067" y="1514162"/>
                </a:lnTo>
                <a:lnTo>
                  <a:pt x="1192656" y="1518288"/>
                </a:lnTo>
                <a:lnTo>
                  <a:pt x="1173928" y="1521463"/>
                </a:lnTo>
                <a:lnTo>
                  <a:pt x="1154882" y="1524637"/>
                </a:lnTo>
                <a:lnTo>
                  <a:pt x="1135836" y="1527494"/>
                </a:lnTo>
                <a:lnTo>
                  <a:pt x="1116790" y="1529716"/>
                </a:lnTo>
                <a:lnTo>
                  <a:pt x="1097109" y="1531303"/>
                </a:lnTo>
                <a:lnTo>
                  <a:pt x="1077745" y="1532573"/>
                </a:lnTo>
                <a:lnTo>
                  <a:pt x="1058064" y="1533208"/>
                </a:lnTo>
                <a:lnTo>
                  <a:pt x="1038066" y="1533525"/>
                </a:lnTo>
                <a:lnTo>
                  <a:pt x="1018702" y="1533208"/>
                </a:lnTo>
                <a:lnTo>
                  <a:pt x="998704" y="1532573"/>
                </a:lnTo>
                <a:lnTo>
                  <a:pt x="979340" y="1531303"/>
                </a:lnTo>
                <a:lnTo>
                  <a:pt x="959977" y="1529716"/>
                </a:lnTo>
                <a:lnTo>
                  <a:pt x="940931" y="1527494"/>
                </a:lnTo>
                <a:lnTo>
                  <a:pt x="921567" y="1524637"/>
                </a:lnTo>
                <a:lnTo>
                  <a:pt x="902839" y="1521463"/>
                </a:lnTo>
                <a:lnTo>
                  <a:pt x="884110" y="1518288"/>
                </a:lnTo>
                <a:lnTo>
                  <a:pt x="865382" y="1514162"/>
                </a:lnTo>
                <a:lnTo>
                  <a:pt x="846970" y="1509400"/>
                </a:lnTo>
                <a:lnTo>
                  <a:pt x="828559" y="1504639"/>
                </a:lnTo>
                <a:lnTo>
                  <a:pt x="810465" y="1498925"/>
                </a:lnTo>
                <a:lnTo>
                  <a:pt x="792689" y="1493528"/>
                </a:lnTo>
                <a:lnTo>
                  <a:pt x="774913" y="1487180"/>
                </a:lnTo>
                <a:lnTo>
                  <a:pt x="757136" y="1480196"/>
                </a:lnTo>
                <a:lnTo>
                  <a:pt x="739995" y="1473213"/>
                </a:lnTo>
                <a:lnTo>
                  <a:pt x="722854" y="1465912"/>
                </a:lnTo>
                <a:lnTo>
                  <a:pt x="706030" y="1457976"/>
                </a:lnTo>
                <a:lnTo>
                  <a:pt x="689523" y="1449723"/>
                </a:lnTo>
                <a:lnTo>
                  <a:pt x="673334" y="1441152"/>
                </a:lnTo>
                <a:lnTo>
                  <a:pt x="657145" y="1431946"/>
                </a:lnTo>
                <a:lnTo>
                  <a:pt x="640956" y="1422423"/>
                </a:lnTo>
                <a:lnTo>
                  <a:pt x="625401" y="1412583"/>
                </a:lnTo>
                <a:lnTo>
                  <a:pt x="609847" y="1402425"/>
                </a:lnTo>
                <a:lnTo>
                  <a:pt x="594610" y="1391949"/>
                </a:lnTo>
                <a:lnTo>
                  <a:pt x="579691" y="1381157"/>
                </a:lnTo>
                <a:lnTo>
                  <a:pt x="565089" y="1370047"/>
                </a:lnTo>
                <a:lnTo>
                  <a:pt x="550804" y="1357984"/>
                </a:lnTo>
                <a:lnTo>
                  <a:pt x="536837" y="1346239"/>
                </a:lnTo>
                <a:lnTo>
                  <a:pt x="522870" y="1334176"/>
                </a:lnTo>
                <a:lnTo>
                  <a:pt x="509538" y="1321797"/>
                </a:lnTo>
                <a:lnTo>
                  <a:pt x="496205" y="1308782"/>
                </a:lnTo>
                <a:lnTo>
                  <a:pt x="483508" y="1295449"/>
                </a:lnTo>
                <a:lnTo>
                  <a:pt x="470811" y="1282117"/>
                </a:lnTo>
                <a:lnTo>
                  <a:pt x="458748" y="1268150"/>
                </a:lnTo>
                <a:lnTo>
                  <a:pt x="447003" y="1254183"/>
                </a:lnTo>
                <a:lnTo>
                  <a:pt x="435258" y="1239898"/>
                </a:lnTo>
                <a:lnTo>
                  <a:pt x="424148" y="1225297"/>
                </a:lnTo>
                <a:lnTo>
                  <a:pt x="413038" y="1210377"/>
                </a:lnTo>
                <a:lnTo>
                  <a:pt x="402562" y="1195140"/>
                </a:lnTo>
                <a:lnTo>
                  <a:pt x="392404" y="1179586"/>
                </a:lnTo>
                <a:lnTo>
                  <a:pt x="382881" y="1164349"/>
                </a:lnTo>
                <a:lnTo>
                  <a:pt x="373041" y="1147843"/>
                </a:lnTo>
                <a:lnTo>
                  <a:pt x="364470" y="1132288"/>
                </a:lnTo>
                <a:lnTo>
                  <a:pt x="355582" y="1115464"/>
                </a:lnTo>
                <a:lnTo>
                  <a:pt x="347329" y="1098958"/>
                </a:lnTo>
                <a:lnTo>
                  <a:pt x="339393" y="1082134"/>
                </a:lnTo>
                <a:lnTo>
                  <a:pt x="331775" y="1064992"/>
                </a:lnTo>
                <a:lnTo>
                  <a:pt x="324791" y="1047851"/>
                </a:lnTo>
                <a:lnTo>
                  <a:pt x="318125" y="1030074"/>
                </a:lnTo>
                <a:lnTo>
                  <a:pt x="312094" y="1012298"/>
                </a:lnTo>
                <a:lnTo>
                  <a:pt x="306062" y="994521"/>
                </a:lnTo>
                <a:lnTo>
                  <a:pt x="300666" y="976428"/>
                </a:lnTo>
                <a:lnTo>
                  <a:pt x="295904" y="958016"/>
                </a:lnTo>
                <a:lnTo>
                  <a:pt x="290825" y="939605"/>
                </a:lnTo>
                <a:lnTo>
                  <a:pt x="287016" y="921194"/>
                </a:lnTo>
                <a:lnTo>
                  <a:pt x="283525" y="902465"/>
                </a:lnTo>
                <a:lnTo>
                  <a:pt x="280350" y="883419"/>
                </a:lnTo>
                <a:lnTo>
                  <a:pt x="277811" y="864056"/>
                </a:lnTo>
                <a:lnTo>
                  <a:pt x="275589" y="845010"/>
                </a:lnTo>
                <a:lnTo>
                  <a:pt x="273684" y="825646"/>
                </a:lnTo>
                <a:lnTo>
                  <a:pt x="272414" y="806283"/>
                </a:lnTo>
                <a:lnTo>
                  <a:pt x="271779" y="786285"/>
                </a:lnTo>
                <a:lnTo>
                  <a:pt x="271462" y="766921"/>
                </a:lnTo>
                <a:lnTo>
                  <a:pt x="271779" y="746923"/>
                </a:lnTo>
                <a:lnTo>
                  <a:pt x="272414" y="727242"/>
                </a:lnTo>
                <a:lnTo>
                  <a:pt x="273684" y="707878"/>
                </a:lnTo>
                <a:lnTo>
                  <a:pt x="275589" y="688515"/>
                </a:lnTo>
                <a:lnTo>
                  <a:pt x="277811" y="669151"/>
                </a:lnTo>
                <a:lnTo>
                  <a:pt x="280350" y="650423"/>
                </a:lnTo>
                <a:lnTo>
                  <a:pt x="283525" y="631059"/>
                </a:lnTo>
                <a:lnTo>
                  <a:pt x="287016" y="612331"/>
                </a:lnTo>
                <a:lnTo>
                  <a:pt x="290825" y="593919"/>
                </a:lnTo>
                <a:lnTo>
                  <a:pt x="295904" y="575508"/>
                </a:lnTo>
                <a:lnTo>
                  <a:pt x="300666" y="557097"/>
                </a:lnTo>
                <a:lnTo>
                  <a:pt x="306062" y="539003"/>
                </a:lnTo>
                <a:lnTo>
                  <a:pt x="312094" y="520910"/>
                </a:lnTo>
                <a:lnTo>
                  <a:pt x="318125" y="503133"/>
                </a:lnTo>
                <a:lnTo>
                  <a:pt x="324791" y="485992"/>
                </a:lnTo>
                <a:lnTo>
                  <a:pt x="331775" y="468533"/>
                </a:lnTo>
                <a:lnTo>
                  <a:pt x="339393" y="451709"/>
                </a:lnTo>
                <a:lnTo>
                  <a:pt x="347329" y="434567"/>
                </a:lnTo>
                <a:lnTo>
                  <a:pt x="355582" y="418061"/>
                </a:lnTo>
                <a:lnTo>
                  <a:pt x="364470" y="401554"/>
                </a:lnTo>
                <a:lnTo>
                  <a:pt x="373041" y="385365"/>
                </a:lnTo>
                <a:lnTo>
                  <a:pt x="382881" y="369493"/>
                </a:lnTo>
                <a:lnTo>
                  <a:pt x="392404" y="353939"/>
                </a:lnTo>
                <a:lnTo>
                  <a:pt x="402562" y="338385"/>
                </a:lnTo>
                <a:lnTo>
                  <a:pt x="413038" y="323148"/>
                </a:lnTo>
                <a:lnTo>
                  <a:pt x="424148" y="308229"/>
                </a:lnTo>
                <a:lnTo>
                  <a:pt x="435258" y="293309"/>
                </a:lnTo>
                <a:lnTo>
                  <a:pt x="447003" y="279025"/>
                </a:lnTo>
                <a:lnTo>
                  <a:pt x="458748" y="265057"/>
                </a:lnTo>
                <a:lnTo>
                  <a:pt x="470811" y="251408"/>
                </a:lnTo>
                <a:lnTo>
                  <a:pt x="483508" y="237758"/>
                </a:lnTo>
                <a:lnTo>
                  <a:pt x="496205" y="224743"/>
                </a:lnTo>
                <a:lnTo>
                  <a:pt x="509538" y="212046"/>
                </a:lnTo>
                <a:lnTo>
                  <a:pt x="522870" y="199349"/>
                </a:lnTo>
                <a:lnTo>
                  <a:pt x="536837" y="187286"/>
                </a:lnTo>
                <a:lnTo>
                  <a:pt x="550804" y="175224"/>
                </a:lnTo>
                <a:lnTo>
                  <a:pt x="565089" y="163796"/>
                </a:lnTo>
                <a:lnTo>
                  <a:pt x="579691" y="152686"/>
                </a:lnTo>
                <a:lnTo>
                  <a:pt x="594610" y="141576"/>
                </a:lnTo>
                <a:lnTo>
                  <a:pt x="609847" y="131100"/>
                </a:lnTo>
                <a:lnTo>
                  <a:pt x="625401" y="120942"/>
                </a:lnTo>
                <a:lnTo>
                  <a:pt x="640956" y="110784"/>
                </a:lnTo>
                <a:lnTo>
                  <a:pt x="657145" y="101579"/>
                </a:lnTo>
                <a:lnTo>
                  <a:pt x="673334" y="92373"/>
                </a:lnTo>
                <a:lnTo>
                  <a:pt x="689523" y="84120"/>
                </a:lnTo>
                <a:lnTo>
                  <a:pt x="706030" y="75549"/>
                </a:lnTo>
                <a:lnTo>
                  <a:pt x="722854" y="67931"/>
                </a:lnTo>
                <a:lnTo>
                  <a:pt x="739995" y="59995"/>
                </a:lnTo>
                <a:lnTo>
                  <a:pt x="757136" y="53011"/>
                </a:lnTo>
                <a:lnTo>
                  <a:pt x="774913" y="46345"/>
                </a:lnTo>
                <a:lnTo>
                  <a:pt x="792689" y="39997"/>
                </a:lnTo>
                <a:lnTo>
                  <a:pt x="810465" y="34283"/>
                </a:lnTo>
                <a:lnTo>
                  <a:pt x="828559" y="29204"/>
                </a:lnTo>
                <a:lnTo>
                  <a:pt x="846970" y="23807"/>
                </a:lnTo>
                <a:lnTo>
                  <a:pt x="865382" y="19363"/>
                </a:lnTo>
                <a:lnTo>
                  <a:pt x="884110" y="15554"/>
                </a:lnTo>
                <a:lnTo>
                  <a:pt x="902839" y="11745"/>
                </a:lnTo>
                <a:lnTo>
                  <a:pt x="921567" y="8888"/>
                </a:lnTo>
                <a:lnTo>
                  <a:pt x="940931" y="6349"/>
                </a:lnTo>
                <a:lnTo>
                  <a:pt x="959977" y="4127"/>
                </a:lnTo>
                <a:lnTo>
                  <a:pt x="979340" y="2222"/>
                </a:lnTo>
                <a:lnTo>
                  <a:pt x="998704" y="635"/>
                </a:lnTo>
                <a:lnTo>
                  <a:pt x="1018702" y="0"/>
                </a:lnTo>
                <a:close/>
              </a:path>
            </a:pathLst>
          </a:custGeom>
          <a:solidFill>
            <a:schemeClr val="tx1">
              <a:lumMod val="75000"/>
              <a:lumOff val="25000"/>
            </a:schemeClr>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9" name="KSO_Shape"/>
          <p:cNvSpPr/>
          <p:nvPr/>
        </p:nvSpPr>
        <p:spPr bwMode="auto">
          <a:xfrm>
            <a:off x="4637087" y="2111375"/>
            <a:ext cx="733425" cy="720725"/>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0" name="KSO_Shape"/>
          <p:cNvSpPr/>
          <p:nvPr/>
        </p:nvSpPr>
        <p:spPr bwMode="auto">
          <a:xfrm>
            <a:off x="4686299" y="5180013"/>
            <a:ext cx="684213" cy="720725"/>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1" name="TextBox 43"/>
          <p:cNvSpPr txBox="1"/>
          <p:nvPr/>
        </p:nvSpPr>
        <p:spPr bwMode="auto">
          <a:xfrm>
            <a:off x="704851" y="2073275"/>
            <a:ext cx="4001294" cy="507831"/>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Content-based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2" name="TextBox 43"/>
          <p:cNvSpPr txBox="1"/>
          <p:nvPr/>
        </p:nvSpPr>
        <p:spPr bwMode="auto">
          <a:xfrm>
            <a:off x="704851" y="5354807"/>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Collaborative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3" name="TextBox 43"/>
          <p:cNvSpPr txBox="1"/>
          <p:nvPr/>
        </p:nvSpPr>
        <p:spPr bwMode="auto">
          <a:xfrm>
            <a:off x="7181851" y="5900738"/>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smtClean="0">
                <a:solidFill>
                  <a:srgbClr val="3B3B3B"/>
                </a:solidFill>
                <a:latin typeface="Arial" panose="020B0604020202020204" pitchFamily="34" charset="0"/>
                <a:ea typeface="Arial" panose="020B0604020202020204" pitchFamily="34" charset="0"/>
              </a:rPr>
              <a:t>Hybrid Recommenders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2376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 – Integration/Deployment</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13" name="五边形 12"/>
          <p:cNvSpPr/>
          <p:nvPr/>
        </p:nvSpPr>
        <p:spPr>
          <a:xfrm>
            <a:off x="4178300" y="2341562"/>
            <a:ext cx="6953120" cy="1623947"/>
          </a:xfrm>
          <a:prstGeom prst="homePlat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auto"/>
            <a:endParaRPr lang="zh-CN" altLang="en-US" sz="1600" strike="noStrike" noProof="1">
              <a:solidFill>
                <a:srgbClr val="FCC818"/>
              </a:solidFill>
            </a:endParaRPr>
          </a:p>
        </p:txBody>
      </p:sp>
      <p:sp>
        <p:nvSpPr>
          <p:cNvPr id="14" name="五边形 13"/>
          <p:cNvSpPr/>
          <p:nvPr/>
        </p:nvSpPr>
        <p:spPr>
          <a:xfrm>
            <a:off x="4178299" y="3965510"/>
            <a:ext cx="6953121" cy="1546246"/>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pic>
        <p:nvPicPr>
          <p:cNvPr id="18" name="图片 2"/>
          <p:cNvPicPr>
            <a:picLocks noChangeAspect="1"/>
          </p:cNvPicPr>
          <p:nvPr/>
        </p:nvPicPr>
        <p:blipFill>
          <a:blip r:embed="rId3"/>
          <a:stretch>
            <a:fillRect/>
          </a:stretch>
        </p:blipFill>
        <p:spPr>
          <a:xfrm>
            <a:off x="1611313" y="1465263"/>
            <a:ext cx="2566987" cy="5000625"/>
          </a:xfrm>
          <a:prstGeom prst="rect">
            <a:avLst/>
          </a:prstGeom>
          <a:noFill/>
          <a:ln w="9525">
            <a:noFill/>
          </a:ln>
        </p:spPr>
      </p:pic>
      <p:sp>
        <p:nvSpPr>
          <p:cNvPr id="21" name="文本框 26"/>
          <p:cNvSpPr txBox="1"/>
          <p:nvPr/>
        </p:nvSpPr>
        <p:spPr>
          <a:xfrm>
            <a:off x="4347483" y="4314569"/>
            <a:ext cx="6112133" cy="923330"/>
          </a:xfrm>
          <a:prstGeom prst="rect">
            <a:avLst/>
          </a:prstGeom>
          <a:noFill/>
          <a:ln w="9525">
            <a:noFill/>
          </a:ln>
        </p:spPr>
        <p:txBody>
          <a:bodyPr wrap="square" anchor="t" anchorCtr="0">
            <a:spAutoFit/>
          </a:bodyPr>
          <a:lstStyle/>
          <a:p>
            <a:r>
              <a:rPr lang="en-US" altLang="zh-CN" dirty="0" smtClean="0">
                <a:solidFill>
                  <a:schemeClr val="bg1"/>
                </a:solidFill>
                <a:latin typeface="Arial" panose="020B0604020202020204" pitchFamily="34" charset="0"/>
                <a:ea typeface="Arial" panose="020B0604020202020204" pitchFamily="34" charset="0"/>
              </a:rPr>
              <a:t>Develop a Chabot using </a:t>
            </a:r>
            <a:r>
              <a:rPr lang="en-US" altLang="zh-CN" dirty="0" err="1" smtClean="0">
                <a:solidFill>
                  <a:schemeClr val="bg1"/>
                </a:solidFill>
                <a:latin typeface="Arial" panose="020B0604020202020204" pitchFamily="34" charset="0"/>
                <a:ea typeface="Arial" panose="020B0604020202020204" pitchFamily="34" charset="0"/>
              </a:rPr>
              <a:t>DialogFlow</a:t>
            </a:r>
            <a:r>
              <a:rPr lang="en-US" altLang="zh-CN" dirty="0" smtClean="0">
                <a:solidFill>
                  <a:schemeClr val="bg1"/>
                </a:solidFill>
                <a:latin typeface="Arial" panose="020B0604020202020204" pitchFamily="34" charset="0"/>
                <a:ea typeface="Arial" panose="020B0604020202020204" pitchFamily="34" charset="0"/>
              </a:rPr>
              <a:t> platform to assist users for product recommendation and integrate it with the Flask website.</a:t>
            </a:r>
            <a:endParaRPr lang="zh-CN" altLang="en-US" dirty="0">
              <a:solidFill>
                <a:schemeClr val="bg1"/>
              </a:solidFill>
              <a:latin typeface="Arial" panose="020B0604020202020204" pitchFamily="34" charset="0"/>
              <a:ea typeface="Arial" panose="020B0604020202020204" pitchFamily="34" charset="0"/>
            </a:endParaRPr>
          </a:p>
        </p:txBody>
      </p:sp>
      <p:sp>
        <p:nvSpPr>
          <p:cNvPr id="22" name="文本框 27"/>
          <p:cNvSpPr txBox="1"/>
          <p:nvPr/>
        </p:nvSpPr>
        <p:spPr>
          <a:xfrm>
            <a:off x="4412797" y="2792031"/>
            <a:ext cx="6606656" cy="646331"/>
          </a:xfrm>
          <a:prstGeom prst="rect">
            <a:avLst/>
          </a:prstGeom>
          <a:noFill/>
          <a:ln w="9525">
            <a:noFill/>
          </a:ln>
        </p:spPr>
        <p:txBody>
          <a:bodyPr wrap="square" anchor="t" anchorCtr="0">
            <a:spAutoFit/>
          </a:bodyPr>
          <a:lstStyle/>
          <a:p>
            <a:r>
              <a:rPr lang="en-US" altLang="zh-CN" dirty="0">
                <a:solidFill>
                  <a:srgbClr val="262626"/>
                </a:solidFill>
                <a:latin typeface="Arial" panose="020B0604020202020204" pitchFamily="34" charset="0"/>
                <a:ea typeface="Arial" panose="020B0604020202020204" pitchFamily="34" charset="0"/>
              </a:rPr>
              <a:t>Develop </a:t>
            </a:r>
            <a:r>
              <a:rPr lang="en-US" altLang="zh-CN" dirty="0" smtClean="0">
                <a:solidFill>
                  <a:srgbClr val="262626"/>
                </a:solidFill>
                <a:latin typeface="Arial" panose="020B0604020202020204" pitchFamily="34" charset="0"/>
                <a:ea typeface="Arial" panose="020B0604020202020204" pitchFamily="34" charset="0"/>
              </a:rPr>
              <a:t>a Flask </a:t>
            </a:r>
            <a:r>
              <a:rPr lang="en-US" altLang="zh-CN" dirty="0">
                <a:solidFill>
                  <a:srgbClr val="262626"/>
                </a:solidFill>
                <a:latin typeface="Arial" panose="020B0604020202020204" pitchFamily="34" charset="0"/>
                <a:ea typeface="Arial" panose="020B0604020202020204" pitchFamily="34" charset="0"/>
              </a:rPr>
              <a:t>website </a:t>
            </a:r>
            <a:r>
              <a:rPr lang="en-US" altLang="zh-CN" dirty="0" smtClean="0">
                <a:solidFill>
                  <a:srgbClr val="262626"/>
                </a:solidFill>
                <a:latin typeface="Arial" panose="020B0604020202020204" pitchFamily="34" charset="0"/>
                <a:ea typeface="Arial" panose="020B0604020202020204" pitchFamily="34" charset="0"/>
              </a:rPr>
              <a:t>and use </a:t>
            </a:r>
            <a:r>
              <a:rPr lang="en-US" altLang="zh-CN" dirty="0" err="1" smtClean="0">
                <a:solidFill>
                  <a:srgbClr val="262626"/>
                </a:solidFill>
                <a:latin typeface="Arial" panose="020B0604020202020204" pitchFamily="34" charset="0"/>
                <a:ea typeface="Arial" panose="020B0604020202020204" pitchFamily="34" charset="0"/>
              </a:rPr>
              <a:t>PythonAnywhere</a:t>
            </a:r>
            <a:r>
              <a:rPr lang="en-US" altLang="zh-CN" dirty="0" smtClean="0">
                <a:solidFill>
                  <a:srgbClr val="262626"/>
                </a:solidFill>
                <a:latin typeface="Arial" panose="020B0604020202020204" pitchFamily="34" charset="0"/>
                <a:ea typeface="Arial" panose="020B0604020202020204" pitchFamily="34" charset="0"/>
              </a:rPr>
              <a:t> web hosting service to </a:t>
            </a:r>
            <a:r>
              <a:rPr lang="en-US" altLang="zh-CN" dirty="0">
                <a:solidFill>
                  <a:srgbClr val="262626"/>
                </a:solidFill>
                <a:latin typeface="Arial" panose="020B0604020202020204" pitchFamily="34" charset="0"/>
                <a:ea typeface="Arial" panose="020B0604020202020204" pitchFamily="34" charset="0"/>
              </a:rPr>
              <a:t>host our recommender system</a:t>
            </a:r>
            <a:r>
              <a:rPr lang="en-US" altLang="zh-CN" dirty="0" smtClean="0">
                <a:solidFill>
                  <a:srgbClr val="262626"/>
                </a:solidFill>
                <a:latin typeface="Arial" panose="020B0604020202020204" pitchFamily="34" charset="0"/>
                <a:ea typeface="Arial" panose="020B0604020202020204" pitchFamily="34" charset="0"/>
              </a:rPr>
              <a:t>. </a:t>
            </a:r>
            <a:endParaRPr lang="en-US" altLang="zh-CN" dirty="0">
              <a:solidFill>
                <a:srgbClr val="262626"/>
              </a:solidFill>
              <a:latin typeface="Arial" panose="020B0604020202020204" pitchFamily="34" charset="0"/>
              <a:ea typeface="Arial" panose="020B0604020202020204" pitchFamily="34" charset="0"/>
            </a:endParaRPr>
          </a:p>
        </p:txBody>
      </p:sp>
      <p:sp>
        <p:nvSpPr>
          <p:cNvPr id="24" name="椭圆形标注 23"/>
          <p:cNvSpPr/>
          <p:nvPr/>
        </p:nvSpPr>
        <p:spPr>
          <a:xfrm>
            <a:off x="1941886" y="2580766"/>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椭圆形标注 24"/>
          <p:cNvSpPr/>
          <p:nvPr/>
        </p:nvSpPr>
        <p:spPr>
          <a:xfrm>
            <a:off x="2385591" y="3297229"/>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椭圆形标注 25"/>
          <p:cNvSpPr/>
          <p:nvPr/>
        </p:nvSpPr>
        <p:spPr>
          <a:xfrm>
            <a:off x="1941886" y="4013094"/>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椭圆形标注 26"/>
          <p:cNvSpPr/>
          <p:nvPr/>
        </p:nvSpPr>
        <p:spPr>
          <a:xfrm>
            <a:off x="2385591" y="4729557"/>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713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300109" y="4916488"/>
            <a:ext cx="561243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Expected Outcomes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7</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矩形 11"/>
          <p:cNvSpPr/>
          <p:nvPr/>
        </p:nvSpPr>
        <p:spPr>
          <a:xfrm>
            <a:off x="4368506" y="4916488"/>
            <a:ext cx="3475631"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Introduction</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0243" name="矩形 1"/>
          <p:cNvSpPr/>
          <p:nvPr/>
        </p:nvSpPr>
        <p:spPr>
          <a:xfrm>
            <a:off x="5364163" y="869950"/>
            <a:ext cx="1463675"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1</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7335838" y="2908300"/>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椭圆 17"/>
          <p:cNvSpPr/>
          <p:nvPr/>
        </p:nvSpPr>
        <p:spPr>
          <a:xfrm>
            <a:off x="7335838" y="4518025"/>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9" name="椭圆 18"/>
          <p:cNvSpPr/>
          <p:nvPr/>
        </p:nvSpPr>
        <p:spPr>
          <a:xfrm>
            <a:off x="7335838" y="2103438"/>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2" name="椭圆 31"/>
          <p:cNvSpPr/>
          <p:nvPr/>
        </p:nvSpPr>
        <p:spPr>
          <a:xfrm>
            <a:off x="7335838" y="371316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4822" name="矩形 13"/>
          <p:cNvSpPr/>
          <p:nvPr/>
        </p:nvSpPr>
        <p:spPr>
          <a:xfrm>
            <a:off x="7727950" y="1919288"/>
            <a:ext cx="3778250" cy="738664"/>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Develop </a:t>
            </a:r>
            <a:r>
              <a:rPr lang="en-US" altLang="zh-CN" sz="1400" dirty="0">
                <a:latin typeface="Arial" panose="020B0604020202020204" pitchFamily="34" charset="0"/>
                <a:cs typeface="Arial" panose="020B0604020202020204" pitchFamily="34" charset="0"/>
                <a:sym typeface="Calibri" panose="020F0502020204030204" charset="0"/>
              </a:rPr>
              <a:t>product recommender systems/models that can accurately predict customers' preferences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2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Expected Outcomes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24" name="矩形 13"/>
          <p:cNvSpPr/>
          <p:nvPr/>
        </p:nvSpPr>
        <p:spPr>
          <a:xfrm>
            <a:off x="7727950" y="2724150"/>
            <a:ext cx="3778250" cy="523220"/>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Identify </a:t>
            </a:r>
            <a:r>
              <a:rPr lang="en-US" altLang="zh-CN" sz="1400" dirty="0">
                <a:latin typeface="Arial" panose="020B0604020202020204" pitchFamily="34" charset="0"/>
                <a:cs typeface="Arial" panose="020B0604020202020204" pitchFamily="34" charset="0"/>
                <a:sym typeface="Calibri" panose="020F0502020204030204" charset="0"/>
              </a:rPr>
              <a:t>the most useful characteristics to promote certain products to customers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3" name="矩形 2"/>
          <p:cNvSpPr/>
          <p:nvPr/>
        </p:nvSpPr>
        <p:spPr>
          <a:xfrm>
            <a:off x="7793037" y="3576171"/>
            <a:ext cx="3713163" cy="523220"/>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Understand </a:t>
            </a:r>
            <a:r>
              <a:rPr lang="en-US" sz="1400" dirty="0">
                <a:latin typeface="Arial" panose="020B0604020202020204" pitchFamily="34" charset="0"/>
                <a:cs typeface="Arial" panose="020B0604020202020204" pitchFamily="34" charset="0"/>
              </a:rPr>
              <a:t>the role of text data in recommender systems</a:t>
            </a:r>
          </a:p>
        </p:txBody>
      </p:sp>
      <p:sp>
        <p:nvSpPr>
          <p:cNvPr id="26" name="矩形 25"/>
          <p:cNvSpPr/>
          <p:nvPr/>
        </p:nvSpPr>
        <p:spPr>
          <a:xfrm>
            <a:off x="7793037" y="4356660"/>
            <a:ext cx="3713163" cy="52322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website and </a:t>
            </a:r>
            <a:r>
              <a:rPr lang="en-US" sz="1400" dirty="0" err="1" smtClean="0">
                <a:latin typeface="Arial" panose="020B0604020202020204" pitchFamily="34" charset="0"/>
                <a:cs typeface="Arial" panose="020B0604020202020204" pitchFamily="34" charset="0"/>
              </a:rPr>
              <a:t>Chatbot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 assist amazon users to make purchase decisions.</a:t>
            </a:r>
          </a:p>
        </p:txBody>
      </p:sp>
      <p:pic>
        <p:nvPicPr>
          <p:cNvPr id="3074" name="Picture 2" descr="Build a Recommendation Engine With Collaborative Filtering – Real Pyth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969" y="1838316"/>
            <a:ext cx="6411270" cy="4115949"/>
          </a:xfrm>
          <a:prstGeom prst="rect">
            <a:avLst/>
          </a:prstGeom>
          <a:noFill/>
          <a:extLst>
            <a:ext uri="{909E8E84-426E-40DD-AFC4-6F175D3DCCD1}">
              <a14:hiddenFill xmlns:a14="http://schemas.microsoft.com/office/drawing/2010/main">
                <a:solidFill>
                  <a:srgbClr val="FFFFFF"/>
                </a:solidFill>
              </a14:hiddenFill>
            </a:ext>
          </a:extLst>
        </p:spPr>
      </p:pic>
      <p:sp>
        <p:nvSpPr>
          <p:cNvPr id="28" name="椭圆 27"/>
          <p:cNvSpPr/>
          <p:nvPr/>
        </p:nvSpPr>
        <p:spPr>
          <a:xfrm>
            <a:off x="7335838" y="535259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9" name="矩形 28"/>
          <p:cNvSpPr/>
          <p:nvPr/>
        </p:nvSpPr>
        <p:spPr>
          <a:xfrm>
            <a:off x="7793037" y="5215601"/>
            <a:ext cx="3713163"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comprehensive report of recommender systems for the business owners.</a:t>
            </a:r>
          </a:p>
        </p:txBody>
      </p:sp>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References</a:t>
            </a:r>
          </a:p>
        </p:txBody>
      </p:sp>
      <p:sp>
        <p:nvSpPr>
          <p:cNvPr id="3" name="文本框 2"/>
          <p:cNvSpPr txBox="1"/>
          <p:nvPr/>
        </p:nvSpPr>
        <p:spPr>
          <a:xfrm>
            <a:off x="600075" y="1362075"/>
            <a:ext cx="10963275" cy="234365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Jianmo Ni, </a:t>
            </a:r>
            <a:r>
              <a:rPr lang="en-US" sz="2000" dirty="0" err="1">
                <a:latin typeface="Arial" panose="020B0604020202020204" pitchFamily="34" charset="0"/>
                <a:cs typeface="Arial" panose="020B0604020202020204" pitchFamily="34" charset="0"/>
              </a:rPr>
              <a:t>Jiacheng</a:t>
            </a:r>
            <a:r>
              <a:rPr lang="en-US" sz="2000" dirty="0">
                <a:latin typeface="Arial" panose="020B0604020202020204" pitchFamily="34" charset="0"/>
                <a:cs typeface="Arial" panose="020B0604020202020204" pitchFamily="34" charset="0"/>
              </a:rPr>
              <a:t> Li, Julian </a:t>
            </a:r>
            <a:r>
              <a:rPr lang="en-US" sz="2000" dirty="0" err="1">
                <a:latin typeface="Arial" panose="020B0604020202020204" pitchFamily="34" charset="0"/>
                <a:cs typeface="Arial" panose="020B0604020202020204" pitchFamily="34" charset="0"/>
              </a:rPr>
              <a:t>McAuley</a:t>
            </a:r>
            <a:r>
              <a:rPr lang="en-US" sz="2000" dirty="0">
                <a:latin typeface="Arial" panose="020B0604020202020204" pitchFamily="34" charset="0"/>
                <a:cs typeface="Arial" panose="020B0604020202020204" pitchFamily="34" charset="0"/>
              </a:rPr>
              <a:t> Empirical Methods in Natural Language Processing (EMNLP), 2019 </a:t>
            </a:r>
            <a:r>
              <a:rPr lang="en-US" sz="2000" dirty="0">
                <a:latin typeface="Arial" panose="020B0604020202020204" pitchFamily="34" charset="0"/>
                <a:cs typeface="Arial" panose="020B0604020202020204" pitchFamily="34" charset="0"/>
                <a:hlinkClick r:id="rId2"/>
              </a:rPr>
              <a:t>http://cseweb.ucsd.edu/~jmcauley/pdfs/emnlp19a.pdf</a:t>
            </a:r>
            <a:endParaRPr lang="en-US" sz="20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000" dirty="0" err="1">
                <a:latin typeface="Arial" panose="020B0604020202020204" pitchFamily="34" charset="0"/>
                <a:cs typeface="Arial" panose="020B0604020202020204" pitchFamily="34" charset="0"/>
              </a:rPr>
              <a:t>Doshi</a:t>
            </a:r>
            <a:r>
              <a:rPr lang="en-US" sz="2000" dirty="0">
                <a:latin typeface="Arial" panose="020B0604020202020204" pitchFamily="34" charset="0"/>
                <a:cs typeface="Arial" panose="020B0604020202020204" pitchFamily="34" charset="0"/>
              </a:rPr>
              <a:t>, S. (2019, February 20). Brief on Recommender Systems. Medium. Retrieved February 13, 2022, from </a:t>
            </a:r>
            <a:r>
              <a:rPr lang="en-US" sz="2000" dirty="0">
                <a:latin typeface="Arial" panose="020B0604020202020204" pitchFamily="34" charset="0"/>
                <a:cs typeface="Arial" panose="020B0604020202020204" pitchFamily="34" charset="0"/>
                <a:hlinkClick r:id="rId3"/>
              </a:rPr>
              <a:t>https://</a:t>
            </a:r>
            <a:r>
              <a:rPr lang="en-US" sz="2000" dirty="0" smtClean="0">
                <a:latin typeface="Arial" panose="020B0604020202020204" pitchFamily="34" charset="0"/>
                <a:cs typeface="Arial" panose="020B0604020202020204" pitchFamily="34" charset="0"/>
                <a:hlinkClick r:id="rId3"/>
              </a:rPr>
              <a:t>towardsdatascience.com/brief-on-recommender-systems-b86a1068a4dd</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0682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矩形 14"/>
          <p:cNvSpPr/>
          <p:nvPr/>
        </p:nvSpPr>
        <p:spPr>
          <a:xfrm>
            <a:off x="3971925" y="2125663"/>
            <a:ext cx="4527550" cy="1568450"/>
          </a:xfrm>
          <a:prstGeom prst="rect">
            <a:avLst/>
          </a:prstGeom>
          <a:noFill/>
          <a:ln w="9525">
            <a:noFill/>
          </a:ln>
        </p:spPr>
        <p:txBody>
          <a:bodyPr wrap="none" anchor="t" anchorCtr="0">
            <a:spAutoFit/>
          </a:bodyPr>
          <a:lstStyle/>
          <a:p>
            <a:r>
              <a:rPr lang="en-US" altLang="zh-CN" sz="9600" dirty="0">
                <a:solidFill>
                  <a:srgbClr val="404040"/>
                </a:solidFill>
                <a:latin typeface="Arial" panose="020B0604020202020204" pitchFamily="34" charset="0"/>
                <a:ea typeface="宋体" panose="02010600030101010101" pitchFamily="2" charset="-122"/>
                <a:cs typeface="Arial" panose="020B0604020202020204" pitchFamily="34" charset="0"/>
              </a:rPr>
              <a:t>Thanks</a:t>
            </a:r>
            <a:endParaRPr lang="en-US" altLang="zh-CN" sz="16600" b="1" dirty="0">
              <a:solidFill>
                <a:srgbClr val="404040"/>
              </a:solidFill>
              <a:latin typeface="Arial" panose="020B0604020202020204" pitchFamily="34" charset="0"/>
              <a:ea typeface="Arial" panose="020B0604020202020204" pitchFamily="34"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2683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Introduction</a:t>
            </a:r>
          </a:p>
        </p:txBody>
      </p:sp>
      <p:sp>
        <p:nvSpPr>
          <p:cNvPr id="4" name="文本框 3"/>
          <p:cNvSpPr txBox="1"/>
          <p:nvPr/>
        </p:nvSpPr>
        <p:spPr>
          <a:xfrm>
            <a:off x="427562" y="3418740"/>
            <a:ext cx="10839450" cy="3447098"/>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Why recommender system is important?</a:t>
            </a: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can drive traffic through personalized email messages to the store site and increase average order value</a:t>
            </a:r>
            <a:r>
              <a:rPr lang="en-US" sz="20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also enhances the shopping experience by delivering relevant content based on personalized preferences. </a:t>
            </a: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can reduce workload for inventory management and boost work effectiveness. </a:t>
            </a: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can create comprehensive reports to support making the right decision for business direction.</a:t>
            </a: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Overall</a:t>
            </a:r>
            <a:r>
              <a:rPr lang="en-US" sz="2000" dirty="0">
                <a:latin typeface="Arial" panose="020B0604020202020204" pitchFamily="34" charset="0"/>
                <a:cs typeface="Arial" panose="020B0604020202020204" pitchFamily="34" charset="0"/>
              </a:rPr>
              <a:t>, product recommender systems not only boost the companies’ revenue but also increase customer satisfaction and loyalty.</a:t>
            </a: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p:txBody>
      </p:sp>
      <p:pic>
        <p:nvPicPr>
          <p:cNvPr id="1026" name="Picture 2" descr="Introduction to recommender systems - Things Solv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0086" y="807491"/>
            <a:ext cx="6774402" cy="2611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35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矩形 11"/>
          <p:cNvSpPr/>
          <p:nvPr/>
        </p:nvSpPr>
        <p:spPr>
          <a:xfrm>
            <a:off x="3284075" y="4916488"/>
            <a:ext cx="56444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Questions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8435"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Questions</a:t>
            </a:r>
          </a:p>
        </p:txBody>
      </p:sp>
      <p:sp>
        <p:nvSpPr>
          <p:cNvPr id="3" name="任意多边形 2"/>
          <p:cNvSpPr/>
          <p:nvPr/>
        </p:nvSpPr>
        <p:spPr>
          <a:xfrm>
            <a:off x="920750" y="4535488"/>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4" name="任意多边形 3"/>
          <p:cNvSpPr/>
          <p:nvPr/>
        </p:nvSpPr>
        <p:spPr>
          <a:xfrm>
            <a:off x="920750" y="2968625"/>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5" name="任意多边形 4"/>
          <p:cNvSpPr/>
          <p:nvPr/>
        </p:nvSpPr>
        <p:spPr>
          <a:xfrm>
            <a:off x="920750" y="1403350"/>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7" name="KSO_Shape"/>
          <p:cNvSpPr/>
          <p:nvPr/>
        </p:nvSpPr>
        <p:spPr>
          <a:xfrm>
            <a:off x="1185863" y="1782763"/>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8" name="KSO_Shape"/>
          <p:cNvSpPr/>
          <p:nvPr/>
        </p:nvSpPr>
        <p:spPr>
          <a:xfrm>
            <a:off x="1185862" y="3384550"/>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9" name="KSO_Shape"/>
          <p:cNvSpPr/>
          <p:nvPr/>
        </p:nvSpPr>
        <p:spPr>
          <a:xfrm>
            <a:off x="1185863" y="498157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2" name="TextBox 15"/>
          <p:cNvSpPr txBox="1"/>
          <p:nvPr/>
        </p:nvSpPr>
        <p:spPr>
          <a:xfrm>
            <a:off x="1724023" y="1716128"/>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ea typeface="Arial" panose="020B0604020202020204" pitchFamily="34" charset="0"/>
              </a:rPr>
              <a:t>What characteristics are useful to generate personalized recommendations?</a:t>
            </a:r>
            <a:endParaRPr lang="zh-CN" altLang="en-US" sz="2000" dirty="0">
              <a:solidFill>
                <a:schemeClr val="bg1"/>
              </a:solidFill>
              <a:latin typeface="Arial" panose="020B0604020202020204" pitchFamily="34" charset="0"/>
              <a:ea typeface="Arial" panose="020B0604020202020204" pitchFamily="34" charset="0"/>
            </a:endParaRPr>
          </a:p>
        </p:txBody>
      </p:sp>
      <p:sp>
        <p:nvSpPr>
          <p:cNvPr id="23" name="TextBox 15"/>
          <p:cNvSpPr txBox="1"/>
          <p:nvPr/>
        </p:nvSpPr>
        <p:spPr>
          <a:xfrm>
            <a:off x="1724023" y="3178472"/>
            <a:ext cx="8963025" cy="1015663"/>
          </a:xfrm>
          <a:prstGeom prst="rect">
            <a:avLst/>
          </a:prstGeom>
          <a:noFill/>
          <a:ln w="9525">
            <a:noFill/>
          </a:ln>
        </p:spPr>
        <p:txBody>
          <a:bodyPr wrap="square" anchor="t" anchorCtr="0">
            <a:spAutoFit/>
          </a:bodyPr>
          <a:lstStyle/>
          <a:p>
            <a:pPr>
              <a:lnSpc>
                <a:spcPct val="150000"/>
              </a:lnSpc>
            </a:pPr>
            <a:r>
              <a:rPr lang="en-US" altLang="zh-CN" sz="2000" dirty="0">
                <a:latin typeface="Arial" panose="020B0604020202020204" pitchFamily="34" charset="0"/>
                <a:cs typeface="Arial" panose="020B0604020202020204" pitchFamily="34" charset="0"/>
              </a:rPr>
              <a:t>Which recommender systems algorithms/methods are most successful and practical?</a:t>
            </a:r>
            <a:endParaRPr lang="zh-CN" altLang="en-US" sz="2000" dirty="0">
              <a:latin typeface="Arial" panose="020B0604020202020204" pitchFamily="34" charset="0"/>
              <a:ea typeface="Arial" panose="020B0604020202020204" pitchFamily="34" charset="0"/>
            </a:endParaRPr>
          </a:p>
        </p:txBody>
      </p:sp>
      <p:sp>
        <p:nvSpPr>
          <p:cNvPr id="24" name="TextBox 15"/>
          <p:cNvSpPr txBox="1"/>
          <p:nvPr/>
        </p:nvSpPr>
        <p:spPr>
          <a:xfrm>
            <a:off x="1724023" y="4914940"/>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cs typeface="Arial" panose="020B0604020202020204" pitchFamily="34" charset="0"/>
              </a:rPr>
              <a:t>Can </a:t>
            </a:r>
            <a:r>
              <a:rPr lang="en-US" altLang="zh-CN" sz="2000" dirty="0" smtClean="0">
                <a:solidFill>
                  <a:schemeClr val="bg1"/>
                </a:solidFill>
                <a:latin typeface="Arial" panose="020B0604020202020204" pitchFamily="34" charset="0"/>
                <a:cs typeface="Arial" panose="020B0604020202020204" pitchFamily="34" charset="0"/>
              </a:rPr>
              <a:t>textual </a:t>
            </a:r>
            <a:r>
              <a:rPr lang="en-US" altLang="zh-CN" sz="2000" dirty="0">
                <a:solidFill>
                  <a:schemeClr val="bg1"/>
                </a:solidFill>
                <a:latin typeface="Arial" panose="020B0604020202020204" pitchFamily="34" charset="0"/>
                <a:cs typeface="Arial" panose="020B0604020202020204" pitchFamily="34" charset="0"/>
              </a:rPr>
              <a:t>data improve recommender systems' performance?</a:t>
            </a:r>
            <a:endParaRPr lang="zh-CN" altLang="en-US" sz="20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81869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11"/>
          <p:cNvSpPr/>
          <p:nvPr/>
        </p:nvSpPr>
        <p:spPr>
          <a:xfrm>
            <a:off x="4209808" y="4916488"/>
            <a:ext cx="3793026"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Data Sources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25603"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3</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Data Sources</a:t>
            </a:r>
          </a:p>
        </p:txBody>
      </p:sp>
      <p:grpSp>
        <p:nvGrpSpPr>
          <p:cNvPr id="6" name="组合 1"/>
          <p:cNvGrpSpPr/>
          <p:nvPr/>
        </p:nvGrpSpPr>
        <p:grpSpPr>
          <a:xfrm>
            <a:off x="1123950" y="1420845"/>
            <a:ext cx="10058399" cy="1091744"/>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1428749" y="1607448"/>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data for this project is the Amazon Review Data (2018) which is collected by the University of California San Diego (</a:t>
            </a:r>
            <a:r>
              <a:rPr lang="en-US" dirty="0">
                <a:latin typeface="Arial" panose="020B0604020202020204" pitchFamily="34" charset="0"/>
                <a:cs typeface="Arial" panose="020B0604020202020204" pitchFamily="34" charset="0"/>
                <a:hlinkClick r:id="rId2"/>
              </a:rPr>
              <a:t>https://nijianmo.github.io/amazon/index.html</a:t>
            </a:r>
            <a:r>
              <a:rPr lang="en-US" dirty="0">
                <a:latin typeface="Arial" panose="020B0604020202020204" pitchFamily="34" charset="0"/>
                <a:cs typeface="Arial" panose="020B0604020202020204" pitchFamily="34" charset="0"/>
              </a:rPr>
              <a:t>). </a:t>
            </a:r>
          </a:p>
        </p:txBody>
      </p:sp>
      <p:grpSp>
        <p:nvGrpSpPr>
          <p:cNvPr id="10" name="组合 8"/>
          <p:cNvGrpSpPr/>
          <p:nvPr/>
        </p:nvGrpSpPr>
        <p:grpSpPr>
          <a:xfrm>
            <a:off x="1123948" y="2610026"/>
            <a:ext cx="10058399" cy="1199732"/>
            <a:chOff x="0" y="6227623"/>
            <a:chExt cx="12192000" cy="312767"/>
          </a:xfrm>
        </p:grpSpPr>
        <p:sp>
          <p:nvSpPr>
            <p:cNvPr id="11" name="矩形 1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1482114" y="2904063"/>
            <a:ext cx="8943681" cy="507831"/>
          </a:xfrm>
          <a:prstGeom prst="rect">
            <a:avLst/>
          </a:prstGeom>
          <a:noFill/>
          <a:ln w="9525">
            <a:noFill/>
          </a:ln>
        </p:spPr>
        <p:txBody>
          <a:bodyPr wrap="square" anchor="t" anchorCtr="0">
            <a:spAutoFit/>
          </a:bodyPr>
          <a:lstStyle/>
          <a:p>
            <a:pPr>
              <a:lnSpc>
                <a:spcPct val="150000"/>
              </a:lnSpc>
            </a:pPr>
            <a:r>
              <a:rPr lang="en-US" altLang="zh-CN" dirty="0">
                <a:solidFill>
                  <a:schemeClr val="bg1"/>
                </a:solidFill>
                <a:latin typeface="Arial" panose="020B0604020202020204" pitchFamily="34" charset="0"/>
                <a:cs typeface="Arial" panose="020B0604020202020204" pitchFamily="34" charset="0"/>
              </a:rPr>
              <a:t>The dataset includes reviews data and product metadata.</a:t>
            </a:r>
          </a:p>
        </p:txBody>
      </p:sp>
      <p:grpSp>
        <p:nvGrpSpPr>
          <p:cNvPr id="16" name="组合 1"/>
          <p:cNvGrpSpPr/>
          <p:nvPr/>
        </p:nvGrpSpPr>
        <p:grpSpPr>
          <a:xfrm>
            <a:off x="1123949" y="3901649"/>
            <a:ext cx="10058399" cy="1091744"/>
            <a:chOff x="0" y="6227623"/>
            <a:chExt cx="12192000" cy="630377"/>
          </a:xfrm>
        </p:grpSpPr>
        <p:sp>
          <p:nvSpPr>
            <p:cNvPr id="17" name="矩形 1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矩形 1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9" name="TextBox 15"/>
          <p:cNvSpPr txBox="1"/>
          <p:nvPr/>
        </p:nvSpPr>
        <p:spPr>
          <a:xfrm>
            <a:off x="1482114" y="4088271"/>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It contains a total number of 233.1 million real reviews with the size of 34 gigabytes from Amazon. </a:t>
            </a:r>
          </a:p>
        </p:txBody>
      </p:sp>
      <p:grpSp>
        <p:nvGrpSpPr>
          <p:cNvPr id="20" name="组合 8"/>
          <p:cNvGrpSpPr/>
          <p:nvPr/>
        </p:nvGrpSpPr>
        <p:grpSpPr>
          <a:xfrm>
            <a:off x="1123949" y="5101254"/>
            <a:ext cx="10058399" cy="1297699"/>
            <a:chOff x="0" y="6227623"/>
            <a:chExt cx="12192000" cy="312767"/>
          </a:xfrm>
        </p:grpSpPr>
        <p:sp>
          <p:nvSpPr>
            <p:cNvPr id="21" name="矩形 2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2" name="矩形 2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3" name="TextBox 15"/>
          <p:cNvSpPr txBox="1"/>
          <p:nvPr/>
        </p:nvSpPr>
        <p:spPr>
          <a:xfrm>
            <a:off x="1428749" y="5486191"/>
            <a:ext cx="8943681"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cs typeface="Arial" panose="020B0604020202020204" pitchFamily="34" charset="0"/>
              </a:rPr>
              <a:t>Due to the computing resource limitation, a subset in Appliances category will be used for this project.</a:t>
            </a:r>
          </a:p>
        </p:txBody>
      </p:sp>
    </p:spTree>
    <p:extLst>
      <p:ext uri="{BB962C8B-B14F-4D97-AF65-F5344CB8AC3E}">
        <p14:creationId xmlns:p14="http://schemas.microsoft.com/office/powerpoint/2010/main" val="62070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Review Data</a:t>
            </a:r>
          </a:p>
        </p:txBody>
      </p:sp>
      <p:pic>
        <p:nvPicPr>
          <p:cNvPr id="12290" name="Picture 2" descr="https://user-images.githubusercontent.com/24414472/155896401-fcd6c4d8-ce08-4a9c-b431-71b6d9a153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925" y="3229353"/>
            <a:ext cx="8667750" cy="3105150"/>
          </a:xfrm>
          <a:prstGeom prst="rect">
            <a:avLst/>
          </a:prstGeom>
          <a:noFill/>
          <a:extLst>
            <a:ext uri="{909E8E84-426E-40DD-AFC4-6F175D3DCCD1}">
              <a14:hiddenFill xmlns:a14="http://schemas.microsoft.com/office/drawing/2010/main">
                <a:solidFill>
                  <a:srgbClr val="FFFFFF"/>
                </a:solidFill>
              </a14:hiddenFill>
            </a:ext>
          </a:extLst>
        </p:spPr>
      </p:pic>
      <p:sp>
        <p:nvSpPr>
          <p:cNvPr id="7" name="任意多边形 6"/>
          <p:cNvSpPr/>
          <p:nvPr/>
        </p:nvSpPr>
        <p:spPr>
          <a:xfrm>
            <a:off x="1006475" y="2222234"/>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8" name="KSO_Shape"/>
          <p:cNvSpPr/>
          <p:nvPr/>
        </p:nvSpPr>
        <p:spPr>
          <a:xfrm>
            <a:off x="1271586" y="2318464"/>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9" name="TextBox 15"/>
          <p:cNvSpPr txBox="1"/>
          <p:nvPr/>
        </p:nvSpPr>
        <p:spPr>
          <a:xfrm>
            <a:off x="1812925" y="2354440"/>
            <a:ext cx="8963025" cy="369332"/>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are overall, </a:t>
            </a:r>
            <a:r>
              <a:rPr lang="en-US" altLang="zh-CN" dirty="0" err="1" smtClean="0">
                <a:latin typeface="Arial" panose="020B0604020202020204" pitchFamily="34" charset="0"/>
                <a:cs typeface="Arial" panose="020B0604020202020204" pitchFamily="34" charset="0"/>
              </a:rPr>
              <a:t>reviewTime</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reviewerID</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reviewText</a:t>
            </a:r>
            <a:r>
              <a:rPr lang="en-US" altLang="zh-CN" dirty="0" smtClean="0">
                <a:latin typeface="Arial" panose="020B0604020202020204" pitchFamily="34" charset="0"/>
                <a:cs typeface="Arial" panose="020B0604020202020204" pitchFamily="34" charset="0"/>
              </a:rPr>
              <a:t>, summary.</a:t>
            </a:r>
            <a:endParaRPr lang="zh-CN" altLang="en-US" dirty="0">
              <a:latin typeface="Arial" panose="020B0604020202020204" pitchFamily="34" charset="0"/>
              <a:ea typeface="Arial" panose="020B0604020202020204" pitchFamily="34" charset="0"/>
            </a:endParaRPr>
          </a:p>
        </p:txBody>
      </p:sp>
      <p:sp>
        <p:nvSpPr>
          <p:cNvPr id="10" name="任意多边形 9"/>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1"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2"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602,777 review records in the Appliances category, and the dataset has 12 </a:t>
            </a:r>
            <a:r>
              <a:rPr lang="en-US" altLang="zh-CN" dirty="0" smtClean="0">
                <a:solidFill>
                  <a:schemeClr val="bg1"/>
                </a:solidFill>
                <a:latin typeface="Arial" panose="020B0604020202020204" pitchFamily="34" charset="0"/>
                <a:ea typeface="Arial" panose="020B0604020202020204" pitchFamily="34" charset="0"/>
              </a:rPr>
              <a:t>different. </a:t>
            </a:r>
            <a:endParaRPr lang="zh-CN" altLang="en-US"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28139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1970</Words>
  <Application>Microsoft Office PowerPoint</Application>
  <PresentationFormat>宽屏</PresentationFormat>
  <Paragraphs>146</Paragraphs>
  <Slides>32</Slides>
  <Notes>16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32</vt:i4>
      </vt:variant>
    </vt:vector>
  </HeadingPairs>
  <TitlesOfParts>
    <vt:vector size="37"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向阳花儿PPT</dc:creator>
  <cp:lastModifiedBy>Windows User</cp:lastModifiedBy>
  <cp:revision>574</cp:revision>
  <dcterms:created xsi:type="dcterms:W3CDTF">2014-08-08T03:06:00Z</dcterms:created>
  <dcterms:modified xsi:type="dcterms:W3CDTF">2022-02-27T21:58:41Z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1033-11.2.0.10463</vt:lpwstr>
  </property>
  <property fmtid="{D5CDD505-2E9C-101B-9397-08002B2CF9AE}" pid="3" name="ICV">
    <vt:lpwstr>4436CBD9CE424225B0456056CE335283</vt:lpwstr>
  </property>
</Properties>
</file>