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33" r:id="rId27"/>
    <p:sldId id="451" r:id="rId28"/>
    <p:sldId id="452" r:id="rId29"/>
    <p:sldId id="454" r:id="rId30"/>
    <p:sldId id="434" r:id="rId31"/>
    <p:sldId id="342" r:id="rId32"/>
    <p:sldId id="440" r:id="rId33"/>
    <p:sldId id="387" r:id="rId3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88697" autoAdjust="0"/>
  </p:normalViewPr>
  <p:slideViewPr>
    <p:cSldViewPr snapToGrid="0" showGuides="1">
      <p:cViewPr varScale="1">
        <p:scale>
          <a:sx n="103" d="100"/>
          <a:sy n="103" d="100"/>
        </p:scale>
        <p:origin x="1140" y="102"/>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2022/3/5</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2022/3/5</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26</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30</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nijianmo.github.io/amazon/index.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5594903" y="4044950"/>
            <a:ext cx="1002197" cy="415498"/>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30,445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16958" y="991870"/>
            <a:ext cx="6149275" cy="4511246"/>
          </a:xfrm>
          <a:prstGeom prst="rect">
            <a:avLst/>
          </a:prstGeom>
        </p:spPr>
      </p:pic>
      <p:pic>
        <p:nvPicPr>
          <p:cNvPr id="4" name="图片 3"/>
          <p:cNvPicPr>
            <a:picLocks noChangeAspect="1"/>
          </p:cNvPicPr>
          <p:nvPr/>
        </p:nvPicPr>
        <p:blipFill>
          <a:blip r:embed="rId3"/>
          <a:stretch>
            <a:fillRect/>
          </a:stretch>
        </p:blipFill>
        <p:spPr>
          <a:xfrm>
            <a:off x="7240759" y="991870"/>
            <a:ext cx="3861173" cy="3688961"/>
          </a:xfrm>
          <a:prstGeom prst="rect">
            <a:avLst/>
          </a:prstGeom>
        </p:spPr>
      </p:pic>
      <p:grpSp>
        <p:nvGrpSpPr>
          <p:cNvPr id="5" name="组合 1"/>
          <p:cNvGrpSpPr/>
          <p:nvPr/>
        </p:nvGrpSpPr>
        <p:grpSpPr>
          <a:xfrm>
            <a:off x="6447195" y="4680831"/>
            <a:ext cx="5448300"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117541"/>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30,445 Appliances products, there are only 30,252 products were reviewed.</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68" y="1119822"/>
            <a:ext cx="9195612" cy="45767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89" y="1036816"/>
            <a:ext cx="10556282" cy="41553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23436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Jianmo Ni, </a:t>
            </a:r>
            <a:r>
              <a:rPr lang="en-US" sz="2000" dirty="0" err="1">
                <a:latin typeface="Arial" panose="020B0604020202020204" pitchFamily="34" charset="0"/>
                <a:cs typeface="Arial" panose="020B0604020202020204" pitchFamily="34" charset="0"/>
              </a:rPr>
              <a:t>Jiacheng</a:t>
            </a:r>
            <a:r>
              <a:rPr lang="en-US" sz="2000" dirty="0">
                <a:latin typeface="Arial" panose="020B0604020202020204" pitchFamily="34" charset="0"/>
                <a:cs typeface="Arial" panose="020B0604020202020204" pitchFamily="34" charset="0"/>
              </a:rPr>
              <a:t> Li, Julian </a:t>
            </a:r>
            <a:r>
              <a:rPr lang="en-US" sz="2000" dirty="0" err="1">
                <a:latin typeface="Arial" panose="020B0604020202020204" pitchFamily="34" charset="0"/>
                <a:cs typeface="Arial" panose="020B0604020202020204" pitchFamily="34" charset="0"/>
              </a:rPr>
              <a:t>McAuley</a:t>
            </a:r>
            <a:r>
              <a:rPr lang="en-US" sz="2000" dirty="0">
                <a:latin typeface="Arial" panose="020B0604020202020204" pitchFamily="34" charset="0"/>
                <a:cs typeface="Arial" panose="020B0604020202020204" pitchFamily="34" charset="0"/>
              </a:rPr>
              <a:t> Empirical Methods in Natural Language Processing (EMNLP), 2019 </a:t>
            </a:r>
            <a:r>
              <a:rPr lang="en-US" sz="2000" dirty="0">
                <a:latin typeface="Arial" panose="020B0604020202020204" pitchFamily="34" charset="0"/>
                <a:cs typeface="Arial" panose="020B0604020202020204" pitchFamily="34" charset="0"/>
                <a:hlinkClick r:id="rId2"/>
              </a:rPr>
              <a:t>http://cseweb.ucsd.edu/~jmcauley/pdfs/emnlp19a.pdf</a:t>
            </a:r>
            <a:endParaRPr lang="en-US" sz="20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err="1">
                <a:latin typeface="Arial" panose="020B0604020202020204" pitchFamily="34" charset="0"/>
                <a:cs typeface="Arial" panose="020B0604020202020204" pitchFamily="34" charset="0"/>
              </a:rPr>
              <a:t>Doshi</a:t>
            </a:r>
            <a:r>
              <a:rPr lang="en-US" sz="2000" dirty="0">
                <a:latin typeface="Arial" panose="020B0604020202020204" pitchFamily="34" charset="0"/>
                <a:cs typeface="Arial" panose="020B0604020202020204" pitchFamily="34" charset="0"/>
              </a:rPr>
              <a:t>, S. (2019, February 20). Brief on Recommender Systems. Medium. Retrieved February 13, 2022, from </a:t>
            </a:r>
            <a:r>
              <a:rPr lang="en-US" sz="2000" dirty="0">
                <a:latin typeface="Arial" panose="020B0604020202020204" pitchFamily="34" charset="0"/>
                <a:cs typeface="Arial" panose="020B0604020202020204" pitchFamily="34" charset="0"/>
                <a:hlinkClick r:id="rId3"/>
              </a:rPr>
              <a:t>https://</a:t>
            </a:r>
            <a:r>
              <a:rPr lang="en-US" sz="2000" dirty="0" smtClean="0">
                <a:latin typeface="Arial" panose="020B0604020202020204" pitchFamily="34" charset="0"/>
                <a:cs typeface="Arial" panose="020B0604020202020204" pitchFamily="34" charset="0"/>
                <a:hlinkClick r:id="rId3"/>
              </a:rPr>
              <a:t>towardsdatascience.com/brief-on-recommender-systems-b86a1068a4dd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418740"/>
            <a:ext cx="10839450" cy="344709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reduce workload for inventory management and boost work effectiveness.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create comprehensive reports to support making the right decision for business direction.</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Overall</a:t>
            </a:r>
            <a:r>
              <a:rPr lang="en-US" sz="2000"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0086" y="807491"/>
            <a:ext cx="6774402" cy="261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2"/>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pic>
        <p:nvPicPr>
          <p:cNvPr id="12290" name="Picture 2" descr="https://user-images.githubusercontent.com/24414472/155896401-fcd6c4d8-ce08-4a9c-b431-71b6d9a15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3229353"/>
            <a:ext cx="8667750" cy="3105150"/>
          </a:xfrm>
          <a:prstGeom prst="rect">
            <a:avLst/>
          </a:prstGeom>
          <a:noFill/>
          <a:extLst>
            <a:ext uri="{909E8E84-426E-40DD-AFC4-6F175D3DCCD1}">
              <a14:hiddenFill xmlns:a14="http://schemas.microsoft.com/office/drawing/2010/main">
                <a:solidFill>
                  <a:srgbClr val="FFFFFF"/>
                </a:solidFill>
              </a14:hiddenFill>
            </a:ext>
          </a:extLst>
        </p:spPr>
      </p:pic>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a:t>
            </a:r>
            <a:endParaRPr lang="zh-CN" altLang="en-US"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1974</Words>
  <Application>Microsoft Office PowerPoint</Application>
  <PresentationFormat>宽屏</PresentationFormat>
  <Paragraphs>147</Paragraphs>
  <Slides>33</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576</cp:revision>
  <dcterms:created xsi:type="dcterms:W3CDTF">2014-08-08T03:06:00Z</dcterms:created>
  <dcterms:modified xsi:type="dcterms:W3CDTF">2022-03-05T21:23:50Z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