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422" r:id="rId3"/>
    <p:sldId id="407" r:id="rId5"/>
    <p:sldId id="415" r:id="rId6"/>
    <p:sldId id="435" r:id="rId7"/>
    <p:sldId id="429" r:id="rId8"/>
    <p:sldId id="436" r:id="rId9"/>
    <p:sldId id="430" r:id="rId10"/>
    <p:sldId id="437" r:id="rId11"/>
    <p:sldId id="439" r:id="rId12"/>
    <p:sldId id="438" r:id="rId13"/>
    <p:sldId id="431" r:id="rId14"/>
    <p:sldId id="337" r:id="rId15"/>
    <p:sldId id="328" r:id="rId16"/>
    <p:sldId id="432" r:id="rId17"/>
    <p:sldId id="441" r:id="rId18"/>
    <p:sldId id="442" r:id="rId19"/>
    <p:sldId id="443" r:id="rId20"/>
    <p:sldId id="455" r:id="rId21"/>
    <p:sldId id="444" r:id="rId22"/>
    <p:sldId id="445" r:id="rId23"/>
    <p:sldId id="446" r:id="rId24"/>
    <p:sldId id="447" r:id="rId25"/>
    <p:sldId id="448" r:id="rId26"/>
    <p:sldId id="449" r:id="rId27"/>
    <p:sldId id="450" r:id="rId28"/>
    <p:sldId id="473" r:id="rId29"/>
    <p:sldId id="458" r:id="rId30"/>
    <p:sldId id="433" r:id="rId31"/>
    <p:sldId id="484" r:id="rId32"/>
    <p:sldId id="485" r:id="rId33"/>
    <p:sldId id="486" r:id="rId34"/>
    <p:sldId id="487" r:id="rId35"/>
    <p:sldId id="496" r:id="rId36"/>
    <p:sldId id="497" r:id="rId37"/>
    <p:sldId id="498" r:id="rId38"/>
    <p:sldId id="499" r:id="rId39"/>
    <p:sldId id="452" r:id="rId40"/>
    <p:sldId id="508" r:id="rId41"/>
    <p:sldId id="507" r:id="rId42"/>
    <p:sldId id="454" r:id="rId43"/>
    <p:sldId id="518" r:id="rId44"/>
    <p:sldId id="517" r:id="rId45"/>
    <p:sldId id="456" r:id="rId46"/>
    <p:sldId id="434" r:id="rId47"/>
    <p:sldId id="342" r:id="rId48"/>
    <p:sldId id="525" r:id="rId49"/>
    <p:sldId id="526" r:id="rId50"/>
    <p:sldId id="440" r:id="rId51"/>
    <p:sldId id="387" r:id="rId5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798"/>
        <p:guide pos="3980"/>
        <p:guide pos="1503"/>
        <p:guide orient="horz" pos="858"/>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Hello everyone, in this presentation I will go over the second phase of my data science capstone project about the Amazon Product Recommender System.</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200" dirty="0" smtClean="0">
              <a:solidFill>
                <a:srgbClr val="262626"/>
              </a:solidFill>
              <a:latin typeface="Arial" panose="020B0604020202020204" pitchFamily="34" charset="0"/>
              <a:cs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endParaRPr lang="en-US" altLang="zh-CN" sz="120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endParaRPr lang="en-US" altLang="zh-CN" sz="1200" baseline="0" dirty="0" smtClean="0">
              <a:solidFill>
                <a:srgbClr val="262626"/>
              </a:solidFill>
              <a:latin typeface="Arial" panose="020B0604020202020204" pitchFamily="34" charset="0"/>
              <a:cs typeface="Arial" panose="020B0604020202020204" pitchFamily="34" charset="0"/>
            </a:endParaRP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First of all, we need a base model that can generate recommendations with the least input information.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 base model can be a simple knowledge-based recommender that takes user inputs such as product category, brand, release year, and targeted price to search for matching products. It usually doesn't leverage machine learning to provide recommendations.</a:t>
            </a: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this project, we are not deploying a model that takes user inputs like mentioned. Instead, we sort the product lists by rating mean and review counts for a recommendation. This is the base model we would use if the users don't have a customer ID and product ID for our recommender system.</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a:p>
            <a:r>
              <a:rPr lang="en-US"/>
              <a:t>Since we have already gone through the detail of sections one to five in the previous presentation, in this one, I will mainly focus on sections 6 to 8 which are Machine learning models, System Integration, and conclusion.</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idea of content-based filtering is to find the similarity products based on either metadata or product description. The most feasible approach is to apply the cosine similarity method against the textual data to find the most similar products. </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this approach against both product description and metadata, and their recommendation results are very convincing. As you can see, the results from both model are returning similar product for the input mini refrigerator. However, this approach is not a good fit for Web API because the matrix size is too large for local RAM or web hosting service storage and RAM, so we have to try using another method for Web API deployment for the content-based filtering.</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topic modeling approach could be an alternative solution. Instead of computing the huge similarity matrix, leveraging a probabilistic topic model like LDA can cluster the entire product set into different topics or categories in our case. For creating recommendations, we can find the products that share the same topics among the product list and output the products with the highest probability scores. Although the output will be less precise than the cosine similarity models, it can be a good fit for Web API deployment.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To find out how many topics exist in our product dataset, coherence values analysis is applied and the output shows that topic number 9 has the best coherence score, so we will use k=9 for the final LDA model.</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Final LDA model has a Coherence Score: 0.606, and the topic modeling recommender did a fairly good job. Compare to the cosine similarity models, it is generating less precise recommendations, but the data file size would be much smaller because </a:t>
            </a:r>
            <a:r>
              <a:rPr lang="en-US" altLang="zh-CN" dirty="0">
                <a:solidFill>
                  <a:srgbClr val="262626"/>
                </a:solidFill>
                <a:latin typeface="Arial" panose="020B0604020202020204" pitchFamily="34" charset="0"/>
                <a:cs typeface="Arial" panose="020B0604020202020204" pitchFamily="34" charset="0"/>
                <a:sym typeface="+mn-ea"/>
              </a:rPr>
              <a:t>it is just adding extra topic number and probability columns to the dataset</a:t>
            </a:r>
            <a:r>
              <a:rPr lang="en-US" altLang="zh-CN" dirty="0">
                <a:solidFill>
                  <a:srgbClr val="262626"/>
                </a:solidFill>
                <a:latin typeface="Arial" panose="020B0604020202020204" pitchFamily="34" charset="0"/>
                <a:cs typeface="Arial" panose="020B0604020202020204" pitchFamily="34" charset="0"/>
                <a:sym typeface="+mn-ea"/>
              </a:rPr>
              <a:t>. Thus, we use the LDA model output for Web API depoyment.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a:solidFill>
                  <a:schemeClr val="bg1"/>
                </a:solidFill>
                <a:latin typeface="Arial" panose="020B0604020202020204" pitchFamily="34" charset="0"/>
                <a:cs typeface="Arial" panose="020B0604020202020204" pitchFamily="34" charset="0"/>
                <a:sym typeface="+mn-ea"/>
              </a:rPr>
              <a:t>The idea of Collaborative methods for recommender systems are methods based on past interactions recorded between users and items to generate new recommendations.  The past user-item interactions represent the bases to detect similar users and/or similar items and to make predictions based on estimated proximities.</a:t>
            </a:r>
            <a:endParaRPr lang="en-US" altLang="zh-CN">
              <a:solidFill>
                <a:schemeClr val="bg1"/>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class of collaborative filtering algorithms is divided into two sub-categories called memory-based and model-based approaches.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Memory-based approaches directly work with values of recorded interactions and based on nearest neighbors search or KNN (find the closest users from a referenced user and suggest the most popular items among these neighbors)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Model-based approaches assume there is an underlying generative model that explains the user-item interactions and tries to identify it in order to make new predictions</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training the collaborative filtering model, we only consider the customer with at least 3 reviews in our dataset. This will increase the recommendation output accuracy.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latin typeface="Arial" panose="020B0604020202020204" pitchFamily="34" charset="0"/>
                <a:cs typeface="Arial" panose="020B0604020202020204" pitchFamily="34" charset="0"/>
              </a:rPr>
              <a:t>On the left-hand side, the graph shows the rating distribution for our selected training data. Since one of the objectives of this project is to find out if textual data can improve recommender systems' performance, I have also performed sentiment analysis against the review text and converted the sentiment polarity score into the same range as the review rating. The graph on the right shows that based on the sentiment of the review text, the rating distribution should not be that imbalanced.</a:t>
            </a:r>
            <a:endParaRPr lang="en-US" altLang="zh-CN" dirty="0">
              <a:latin typeface="Arial" panose="020B0604020202020204" pitchFamily="34" charset="0"/>
              <a:cs typeface="Arial" panose="020B0604020202020204" pitchFamily="34" charset="0"/>
            </a:endParaRPr>
          </a:p>
          <a:p>
            <a:pPr>
              <a:lnSpc>
                <a:spcPct val="150000"/>
              </a:lnSpc>
            </a:pPr>
            <a:endParaRPr lang="en-US" altLang="zh-CN" dirty="0">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Becasue of the sentiment data is tend to be more normally distributed, I choose to use it for the machine learning models instead of the original rating.</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Surprise is a good Python library to build collaborative recommendation system for both memory based and model based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all the algorithms supported by Surprise and developed a deep neural network by TensorFlow and Keras to compare their performance results. The result table shows that SVDpp and SVD have a very close performance, but the training and testing time of SVDpp is longer than SVD. Thus, the SVD is our choice for the collaborative filtering recommendation model deployment.</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After the algorithm is picked, I have performed some parameter tuning using GridSearchCV to improve the performance as much as possible, and the final SVD model for deployment has a average 0.56 rmse testing score which is the best among all the collaborative filtering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And the collaborative filtering model will take a reviewer ID as input to generate recommendation like this. Unlike content-based filtering, the results are personalized specifically for this customer.</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have built a hybrid recommender that combines Content-based Filtering and Collaborative Filtering to overcome the drawbacks and improve overall performance.</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Our Hybrid Model will take both reviewer ID and product ID as input, and first get 100 recommendation results from the content-based filtering model, then input the reviewer ID and the recommended product IDs from the Content-based filtering model to the Collaborative filtering model. This model will generate recommendations that meet product similarities and customer personality as much as possible.</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Of course, if either ID is missing from the input, our system can handle it by calling its "Child Models" to generate recommendations respectively. If no input IDs are entered, then it will use our base model for the recommendation.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you can see, the recommendation result shows that the hybrid model is suggesting more products that are similar to the product ID B0001YH10C for customer ID A1CY6CQC5HPQGL because </a:t>
            </a:r>
            <a:r>
              <a:rPr lang="en-US" b="0" i="0" dirty="0" smtClean="0">
                <a:effectLst/>
                <a:ea typeface="Arial" panose="020B0604020202020204" pitchFamily="34" charset="0"/>
                <a:sym typeface="Arial" panose="020B0604020202020204" pitchFamily="34" charset="0"/>
              </a:rPr>
              <a:t>it takes individual advantage of content-based and collaborative filtering.</a:t>
            </a:r>
            <a:endParaRPr lang="en-US" b="0" i="0" dirty="0" smtClean="0">
              <a:effectLst/>
              <a:ea typeface="Arial" panose="020B0604020202020204" pitchFamily="34" charset="0"/>
              <a:sym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r>
              <a:rPr lang="en-US" dirty="0" smtClean="0">
                <a:sym typeface="+mn-ea"/>
              </a:rPr>
              <a:t>For recommendation system deployment, a user interface was developed by integrating with multiple platforms and servers. This section will illustrate the system integration details and provide a live recommendation website at the end.</a:t>
            </a:r>
            <a:endParaRPr lang="en-US" dirty="0" smtClean="0"/>
          </a:p>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sym typeface="+mn-ea"/>
              </a:rPr>
              <a:t>First of all, let’s introduce some key components of the system. </a:t>
            </a:r>
            <a:endParaRPr lang="en-US" dirty="0" smtClean="0"/>
          </a:p>
          <a:p>
            <a:endParaRPr lang="en-US" dirty="0" smtClean="0"/>
          </a:p>
          <a:p>
            <a:r>
              <a:rPr lang="en-US" dirty="0" smtClean="0">
                <a:sym typeface="+mn-ea"/>
              </a:rPr>
              <a:t>The first one is the web hosting service that runs our web application and recommendation models. I chose PythonAnywhere because it is free and it provides the ability to run and execute Python codes within the environment from any machine, any location. The only drawback is free server has limited computing and storage power.</a:t>
            </a:r>
            <a:endParaRPr lang="en-US" dirty="0" smtClean="0"/>
          </a:p>
          <a:p>
            <a:endParaRPr lang="en-US" dirty="0" smtClean="0"/>
          </a:p>
          <a:p>
            <a:r>
              <a:rPr lang="en-US" dirty="0" smtClean="0">
                <a:sym typeface="+mn-ea"/>
              </a:rPr>
              <a:t>The second tool is the chatbot development platform that connect user input with </a:t>
            </a:r>
            <a:r>
              <a:rPr lang="en-US" dirty="0" smtClean="0">
                <a:sym typeface="+mn-ea"/>
              </a:rPr>
              <a:t>recommendation models. I chose DialogFlow because it is powered by Google’s machine learning, easy to use, and supports fulfillment.</a:t>
            </a:r>
            <a:endParaRPr lang="en-US" dirty="0" smtClean="0">
              <a:sym typeface="+mn-ea"/>
            </a:endParaRPr>
          </a:p>
          <a:p>
            <a:endParaRPr lang="en-US" dirty="0" smtClean="0"/>
          </a:p>
          <a:p>
            <a:r>
              <a:rPr lang="en-US" dirty="0" smtClean="0"/>
              <a:t>So now we have our machine learning model, web application, web hosting service, and chatbot ready, let’s integrate them into a functioning system</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a system architecture diagram for this project, it shows the interaction flow between each component and their roles in this integrated system.</a:t>
            </a:r>
            <a:endParaRPr lang="en-US" dirty="0"/>
          </a:p>
          <a:p>
            <a:endParaRPr lang="en-US" dirty="0"/>
          </a:p>
          <a:p>
            <a:r>
              <a:rPr lang="en-US" dirty="0"/>
              <a:t>Let’s start with the backend where our core components reside on. We have two web servers, one is hosting our web application, which handles message transmission with Dialogflow. another one is hosting our webhook API for handling recommendation model-related responses. Then we have a chatbot in the middle to connect these two web servers. The chatbot utilizes Google Cloud Platform for external use and it handles conversation and collects user inputs. Normally, the standalone chatbot can handle the regular conversation, but if any chat responses require machine learning results, it will send a request with user input IDs to our web API. Then our web API will run the model and send back the result.</a:t>
            </a:r>
            <a:endParaRPr lang="en-US" dirty="0"/>
          </a:p>
          <a:p>
            <a:endParaRPr lang="en-US" dirty="0"/>
          </a:p>
          <a:p>
            <a:r>
              <a:rPr lang="en-US" dirty="0"/>
              <a:t>Finally, all chat responses will go through our first web server and be displayed on the frontend to the user. </a:t>
            </a:r>
            <a:endParaRPr lang="en-US" dirty="0"/>
          </a:p>
          <a:p>
            <a:endParaRPr lang="en-US" dirty="0"/>
          </a:p>
          <a:p>
            <a:r>
              <a:rPr lang="en-US" dirty="0"/>
              <a:t>The architecture is straightforward, but our chatbot doesn’t know when to call our web API unless we tell it to do so, so the next step is to design our chatbot conversation flow to set conditions for collecting the necessary input from the users for calling our recommendation models.</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sym typeface="+mn-ea"/>
              </a:rPr>
              <a:t>This is the chatbot conversation flow chart for the project, it bascially illustrate how the chatbot help us to collect information through the conversation. </a:t>
            </a:r>
            <a:endParaRPr lang="en-US" dirty="0">
              <a:sym typeface="+mn-ea"/>
            </a:endParaRPr>
          </a:p>
          <a:p>
            <a:endParaRPr lang="en-US" dirty="0"/>
          </a:p>
          <a:p>
            <a:r>
              <a:rPr lang="en-US" dirty="0"/>
              <a:t>In this chart, the orange color represents users and the black color represents the chatbot agent. If users ask for recommendations, the agent will ask if they have a customer ID, if they respond yes, then the agent will take the left path and vice versa. With the subsequent similar conversations, the agent will collect the necessary customer ID and product ID and store them as parameters.</a:t>
            </a:r>
            <a:endParaRPr lang="en-US" dirty="0"/>
          </a:p>
          <a:p>
            <a:endParaRPr lang="en-US" dirty="0"/>
          </a:p>
          <a:p>
            <a:r>
              <a:rPr lang="en-US" dirty="0"/>
              <a:t>After the information is collected, the chatbot will send those parameters to our machine learning models Web API, and the API will generate recommendations using the appropriate model based on the input data.</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Now we understand the system infrastructure and chatbot conversation flow, let’s see the integrated system in action.</a:t>
            </a:r>
            <a:endParaRPr lang="en-US"/>
          </a:p>
          <a:p>
            <a:endParaRPr lang="en-US"/>
          </a:p>
          <a:p>
            <a:r>
              <a:rPr lang="en-US"/>
              <a:t>The live recommender system website is hosted at this address. It contains a chatbot on the home page, and in the navigation bar, it has a product and customer tab that will redirect users to the ID lookup tables, so we can use these tables for testing the chatbot.</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Through the research process for this project, I have developed a comprehensive product recommender system that can accurately predict customer’s preferences.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a:t>By the EDA and machine learning model development, we can conclude that there is no optimal recommendation algorithm/method, all algorithms are practical but also come with their own drawback. That’s why in real-world scenarios, a hybrid model is more likely to be used.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However, we find that t</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he most useful characteristics to promote products are based on what recommendation method we use. For content-based filtering, product description is the key feature. For collaborative filtering, review rating is the most important factor.</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Besides, textual data plays a significant role in recommender systems, either content-based or collaborative filtering can leverage textual data and its sentiment to generate precise recommendations. </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to offer a better user experience, I kinda exploded the software and chatbot development, and build a integrated system to assist </a:t>
            </a:r>
            <a:r>
              <a:rPr lang="en-US" dirty="0" smtClean="0">
                <a:latin typeface="Arial" panose="020B0604020202020204" pitchFamily="34" charset="0"/>
                <a:cs typeface="Arial" panose="020B0604020202020204" pitchFamily="34" charset="0"/>
                <a:sym typeface="+mn-ea"/>
              </a:rPr>
              <a:t>amazon users to make purchase decisions.</a:t>
            </a:r>
            <a:endParaRPr lang="en-US" dirty="0" smtClean="0">
              <a:latin typeface="Arial" panose="020B0604020202020204" pitchFamily="34" charset="0"/>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Arial" panose="020B0604020202020204" pitchFamily="34" charset="0"/>
              <a:ea typeface="Arial" panose="020B0604020202020204" pitchFamily="34" charset="0"/>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Overall, this project gives a comprehensive report of how recommender systems work. It demonstrates every aspect from collecting data, EDA, machine learning, and system deployment, and hopefully, it can help any audience better understand why and how to create such a system.</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There are some limitation for this project.</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One of them is the data we used, it is only a subset of the original dataset, so the recommender systems will not work for other products category in the dataset.</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Another one is the deployed machine learning models. The optimal models are not able to be deployed due to the limited budget and resources, otherwise, users can get more accurate recommendation results.</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And the developed recommender system is an offline recommender which means it cannot generate recommendations for any new customer and product that doesn’t originally exist in the dataset, and it will not update synchronously with new purchases.</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rPr>
              <a:t>Since we have some limitations for this project, we can extend this project by researching in these directions.</a:t>
            </a:r>
            <a:endParaRPr lang="en-US" altLang="zh-CN"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sym typeface="+mn-ea"/>
              </a:rPr>
              <a:t>One future research option could be to utilize the entire dataset to develop a cross-domain recommender system, it will definitely require more computing resources for handling big data, but the final recommender system can be powerful to recommend any product on the Amazon website.</a:t>
            </a:r>
            <a:endParaRPr lang="en-US" altLang="zh-CN" dirty="0">
              <a:solidFill>
                <a:schemeClr val="bg1"/>
              </a:solidFill>
              <a:latin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schemeClr val="bg1"/>
              </a:solidFill>
              <a:latin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sym typeface="+mn-ea"/>
              </a:rPr>
              <a:t>Another research direction is to explode online recommender system approaches, one could be session-based recommender system which rely on the user’s most recent interactions rather than on the user’s historical preferences. </a:t>
            </a:r>
            <a:r>
              <a:rPr lang="en-US" dirty="0">
                <a:latin typeface="Arial" panose="020B0604020202020204" pitchFamily="34" charset="0"/>
                <a:sym typeface="+mn-ea"/>
              </a:rPr>
              <a:t>Another one could be to utilize reinforcement learning to train the recommendation models based on the most recent user interactions, so the system could be updated synchronously to generate more accurate results. </a:t>
            </a:r>
            <a:endParaRPr lang="en-US" dirty="0">
              <a:latin typeface="Arial" panose="020B0604020202020204" pitchFamily="34" charset="0"/>
              <a:sym typeface="+mn-e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decreases gradually. No matter the tech giant or start-up, all companies can make use of the gathered data to boost their business success.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Let's recap what the research process for this project, my goal is to develop a recommender system and also provide a friend user interface. We have covered collect data and EDA sections, so now I will demonstrate the models development and system integration process.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4.xml"/><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4.xml"/><Relationship Id="rId2" Type="http://schemas.openxmlformats.org/officeDocument/2006/relationships/image" Target="../media/image47.png"/><Relationship Id="rId1" Type="http://schemas.openxmlformats.org/officeDocument/2006/relationships/hyperlink" Target="https://data606project.pythonanywhere.com/"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image" Target="../media/image48.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image" Target="../media/image49.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image" Target="../media/image50.jpe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4.xml"/><Relationship Id="rId5" Type="http://schemas.openxmlformats.org/officeDocument/2006/relationships/hyperlink" Target="https://gilberttanner.com/blog/building-a-book-recommendation-system-usingkeras" TargetMode="External"/><Relationship Id="rId4" Type="http://schemas.openxmlformats.org/officeDocument/2006/relationships/hyperlink" Target="https://towardsdatascience.com/end-to-end-topic-modeling-in-python-latent-dirichlet-allocation-lda-35ce4ed6b3e0" TargetMode="External"/><Relationship Id="rId3" Type="http://schemas.openxmlformats.org/officeDocument/2006/relationships/hyperlink" Target="https://medium.com/zenofai/creating-chatbot-using-python-flask-d6947d8ef805" TargetMode="External"/><Relationship Id="rId2" Type="http://schemas.openxmlformats.org/officeDocument/2006/relationships/hyperlink" Target="https://towardsdatascience.com/brief-on-recommender-systems-b86a1068a4dd" TargetMode="External"/><Relationship Id="rId1" Type="http://schemas.openxmlformats.org/officeDocument/2006/relationships/hyperlink" Target="http://cseweb.ucsd.edu/~jmcauley/pdfs/emnlp19a.pdf"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hyperlink" Target="https://nijianmo.github.io/amazon/index.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endParaRPr lang="en-US" altLang="zh-CN" sz="4000" b="1" dirty="0" smtClean="0">
              <a:solidFill>
                <a:srgbClr val="262626"/>
              </a:solidFill>
              <a:latin typeface="Arial" panose="020B0604020202020204" pitchFamily="34" charset="0"/>
              <a:cs typeface="Arial" panose="020B0604020202020204" pitchFamily="34" charset="0"/>
            </a:endParaRP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endParaRPr lang="en-US" altLang="zh-CN" sz="1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052" name="Picture 4" descr="review_word_distrub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344410" y="991870"/>
            <a:ext cx="4829175" cy="5781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1"/>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34048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2"/>
          <a:stretch>
            <a:fillRect/>
          </a:stretch>
        </p:blipFill>
        <p:spPr>
          <a:xfrm>
            <a:off x="6962774" y="933221"/>
            <a:ext cx="829041" cy="830265"/>
          </a:xfrm>
          <a:prstGeom prst="rect">
            <a:avLst/>
          </a:prstGeom>
          <a:noFill/>
          <a:ln w="9525">
            <a:noFill/>
          </a:ln>
        </p:spPr>
      </p:pic>
      <p:sp>
        <p:nvSpPr>
          <p:cNvPr id="9228" name="矩形 30"/>
          <p:cNvSpPr/>
          <p:nvPr/>
        </p:nvSpPr>
        <p:spPr>
          <a:xfrm>
            <a:off x="7174808" y="109285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55697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2"/>
          <a:stretch>
            <a:fillRect/>
          </a:stretch>
        </p:blipFill>
        <p:spPr>
          <a:xfrm>
            <a:off x="6962774" y="149707"/>
            <a:ext cx="829041" cy="830265"/>
          </a:xfrm>
          <a:prstGeom prst="rect">
            <a:avLst/>
          </a:prstGeom>
          <a:noFill/>
          <a:ln w="9525">
            <a:noFill/>
          </a:ln>
        </p:spPr>
      </p:pic>
      <p:sp>
        <p:nvSpPr>
          <p:cNvPr id="33" name="矩形 30"/>
          <p:cNvSpPr/>
          <p:nvPr/>
        </p:nvSpPr>
        <p:spPr>
          <a:xfrm>
            <a:off x="7179137" y="30934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12400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2"/>
          <a:stretch>
            <a:fillRect/>
          </a:stretch>
        </p:blipFill>
        <p:spPr>
          <a:xfrm>
            <a:off x="6962774" y="1716735"/>
            <a:ext cx="829041" cy="830265"/>
          </a:xfrm>
          <a:prstGeom prst="rect">
            <a:avLst/>
          </a:prstGeom>
          <a:noFill/>
          <a:ln w="9525">
            <a:noFill/>
          </a:ln>
        </p:spPr>
      </p:pic>
      <p:sp>
        <p:nvSpPr>
          <p:cNvPr id="36" name="矩形 30"/>
          <p:cNvSpPr/>
          <p:nvPr/>
        </p:nvSpPr>
        <p:spPr>
          <a:xfrm>
            <a:off x="7179137" y="187637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291974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2"/>
          <a:stretch>
            <a:fillRect/>
          </a:stretch>
        </p:blipFill>
        <p:spPr>
          <a:xfrm>
            <a:off x="6962774" y="2512478"/>
            <a:ext cx="829041" cy="830265"/>
          </a:xfrm>
          <a:prstGeom prst="rect">
            <a:avLst/>
          </a:prstGeom>
          <a:noFill/>
          <a:ln w="9525">
            <a:noFill/>
          </a:ln>
        </p:spPr>
      </p:pic>
      <p:sp>
        <p:nvSpPr>
          <p:cNvPr id="39" name="矩形 30"/>
          <p:cNvSpPr/>
          <p:nvPr/>
        </p:nvSpPr>
        <p:spPr>
          <a:xfrm>
            <a:off x="7179137" y="267211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72714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2"/>
          <a:stretch>
            <a:fillRect/>
          </a:stretch>
        </p:blipFill>
        <p:spPr>
          <a:xfrm>
            <a:off x="6962774" y="3319875"/>
            <a:ext cx="829041" cy="830265"/>
          </a:xfrm>
          <a:prstGeom prst="rect">
            <a:avLst/>
          </a:prstGeom>
          <a:noFill/>
          <a:ln w="9525">
            <a:noFill/>
          </a:ln>
        </p:spPr>
      </p:pic>
      <p:sp>
        <p:nvSpPr>
          <p:cNvPr id="42" name="矩形 30"/>
          <p:cNvSpPr/>
          <p:nvPr/>
        </p:nvSpPr>
        <p:spPr>
          <a:xfrm>
            <a:off x="7179137" y="347951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54954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2"/>
          <a:stretch>
            <a:fillRect/>
          </a:stretch>
        </p:blipFill>
        <p:spPr>
          <a:xfrm>
            <a:off x="6962774" y="4142275"/>
            <a:ext cx="829041" cy="830265"/>
          </a:xfrm>
          <a:prstGeom prst="rect">
            <a:avLst/>
          </a:prstGeom>
          <a:noFill/>
          <a:ln w="9525">
            <a:noFill/>
          </a:ln>
        </p:spPr>
      </p:pic>
      <p:sp>
        <p:nvSpPr>
          <p:cNvPr id="48" name="矩形 30"/>
          <p:cNvSpPr/>
          <p:nvPr/>
        </p:nvSpPr>
        <p:spPr>
          <a:xfrm>
            <a:off x="7179137" y="430191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40693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System Integration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2"/>
          <a:stretch>
            <a:fillRect/>
          </a:stretch>
        </p:blipFill>
        <p:spPr>
          <a:xfrm>
            <a:off x="6962774" y="4999669"/>
            <a:ext cx="829041" cy="830265"/>
          </a:xfrm>
          <a:prstGeom prst="rect">
            <a:avLst/>
          </a:prstGeom>
          <a:noFill/>
          <a:ln w="9525">
            <a:noFill/>
          </a:ln>
        </p:spPr>
      </p:pic>
      <p:sp>
        <p:nvSpPr>
          <p:cNvPr id="51" name="矩形 30"/>
          <p:cNvSpPr/>
          <p:nvPr/>
        </p:nvSpPr>
        <p:spPr>
          <a:xfrm>
            <a:off x="7179137" y="515930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2" name="文本框 31"/>
          <p:cNvSpPr txBox="1"/>
          <p:nvPr/>
        </p:nvSpPr>
        <p:spPr>
          <a:xfrm flipH="1">
            <a:off x="7394643" y="6251487"/>
            <a:ext cx="3530600" cy="376246"/>
          </a:xfrm>
          <a:prstGeom prst="rect">
            <a:avLst/>
          </a:prstGeom>
          <a:solidFill>
            <a:srgbClr val="262626"/>
          </a:solidFill>
          <a:ln w="9525">
            <a:noFill/>
          </a:ln>
        </p:spPr>
        <p:txBody>
          <a:bodyPr lIns="180000" anchor="ctr" anchorCtr="0"/>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Conclusion</a:t>
            </a:r>
            <a:endPar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endParaRPr>
          </a:p>
        </p:txBody>
      </p:sp>
      <p:pic>
        <p:nvPicPr>
          <p:cNvPr id="3" name="图片 32"/>
          <p:cNvPicPr>
            <a:picLocks noChangeAspect="1"/>
          </p:cNvPicPr>
          <p:nvPr/>
        </p:nvPicPr>
        <p:blipFill>
          <a:blip r:embed="rId2"/>
          <a:stretch>
            <a:fillRect/>
          </a:stretch>
        </p:blipFill>
        <p:spPr>
          <a:xfrm>
            <a:off x="6962774" y="5844219"/>
            <a:ext cx="829041" cy="830265"/>
          </a:xfrm>
          <a:prstGeom prst="rect">
            <a:avLst/>
          </a:prstGeom>
          <a:noFill/>
          <a:ln w="9525">
            <a:noFill/>
          </a:ln>
        </p:spPr>
      </p:pic>
      <p:sp>
        <p:nvSpPr>
          <p:cNvPr id="4" name="矩形 30"/>
          <p:cNvSpPr/>
          <p:nvPr/>
        </p:nvSpPr>
        <p:spPr>
          <a:xfrm>
            <a:off x="7181476" y="6003856"/>
            <a:ext cx="380365" cy="521970"/>
          </a:xfrm>
          <a:prstGeom prst="rect">
            <a:avLst/>
          </a:prstGeom>
          <a:noFill/>
          <a:ln w="9525">
            <a:noFill/>
          </a:ln>
        </p:spPr>
        <p:txBody>
          <a:bodyPr wrap="none" anchor="t" anchorCtr="0">
            <a:spAutoFit/>
          </a:bodyPr>
          <a:p>
            <a:pPr algn="ctr"/>
            <a:r>
              <a:rPr lang="en-US" altLang="zh-CN" sz="2800" dirty="0">
                <a:solidFill>
                  <a:srgbClr val="262626"/>
                </a:solidFill>
                <a:latin typeface="Arial" panose="020B0604020202020204" pitchFamily="34" charset="0"/>
                <a:ea typeface="Arial" panose="020B0604020202020204" pitchFamily="34" charset="0"/>
              </a:rPr>
              <a:t>8</a:t>
            </a:r>
            <a:endParaRPr lang="en-US" altLang="zh-CN"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endParaRPr lang="en-US" altLang="zh-CN" sz="1400" dirty="0" smtClean="0">
              <a:solidFill>
                <a:srgbClr val="26262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129691" y="991870"/>
            <a:ext cx="6479428" cy="4521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074" name="Picture 2" descr="https://github.com/JinHuiXu1991/Jin_DATA606/raw/07e65b0c76686b1e612ef3aa0f26c56e47026c69/images/product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122" name="Picture 2" descr="https://github.com/JinHuiXu1991/Jin_DATA606/raw/9b4cb651e7e430486faa681c4e48af5d358d6fc6/images/product_tex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9487" y="482759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266305" y="991870"/>
            <a:ext cx="4819650" cy="5648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335395" y="2196465"/>
            <a:ext cx="5014595" cy="284416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335395" y="2453640"/>
            <a:ext cx="4824730" cy="235331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1"/>
          <a:stretch>
            <a:fillRect/>
          </a:stretch>
        </p:blipFill>
        <p:spPr>
          <a:xfrm>
            <a:off x="862330" y="1198880"/>
            <a:ext cx="5222875" cy="518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537970" y="5489575"/>
            <a:ext cx="9116695" cy="1128395"/>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670685" y="5523230"/>
            <a:ext cx="8341995" cy="1060450"/>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graph shows</a:t>
            </a:r>
            <a:r>
              <a:rPr lang="en-US" altLang="zh-CN" sz="1400" dirty="0">
                <a:solidFill>
                  <a:srgbClr val="262626"/>
                </a:solidFill>
                <a:latin typeface="Arial" panose="020B0604020202020204" pitchFamily="34" charset="0"/>
                <a:cs typeface="Arial" panose="020B0604020202020204" pitchFamily="34" charset="0"/>
              </a:rPr>
              <a:t> that LintEater has the best review per product ratio in the dataset. And most of the brands are not in the top ranking of the number of products, which again proves that offering more products doesn't imply more sales and revenue.</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2383790" y="1049655"/>
            <a:ext cx="6915150" cy="4381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593840" y="2604135"/>
            <a:ext cx="5076825" cy="2305050"/>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809105" y="3036570"/>
            <a:ext cx="4645660" cy="138366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8" name="Picture 7"/>
          <p:cNvPicPr>
            <a:picLocks noChangeAspect="1"/>
          </p:cNvPicPr>
          <p:nvPr/>
        </p:nvPicPr>
        <p:blipFill>
          <a:blip r:embed="rId1"/>
          <a:stretch>
            <a:fillRect/>
          </a:stretch>
        </p:blipFill>
        <p:spPr>
          <a:xfrm>
            <a:off x="266065" y="1440180"/>
            <a:ext cx="6327775" cy="5043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Base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2032000" y="991870"/>
            <a:ext cx="8128000" cy="4483100"/>
          </a:xfrm>
          <a:prstGeom prst="rect">
            <a:avLst/>
          </a:prstGeom>
          <a:noFill/>
          <a:ln w="9525">
            <a:noFill/>
          </a:ln>
        </p:spPr>
      </p:pic>
      <p:grpSp>
        <p:nvGrpSpPr>
          <p:cNvPr id="3" name="组合 1"/>
          <p:cNvGrpSpPr/>
          <p:nvPr/>
        </p:nvGrpSpPr>
        <p:grpSpPr>
          <a:xfrm>
            <a:off x="1537970" y="5489575"/>
            <a:ext cx="9116695" cy="1128395"/>
            <a:chOff x="0" y="6227623"/>
            <a:chExt cx="12192000" cy="630377"/>
          </a:xfrm>
        </p:grpSpPr>
        <p:sp>
          <p:nvSpPr>
            <p:cNvPr id="6"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7"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8" name="TextBox 15"/>
          <p:cNvSpPr txBox="1"/>
          <p:nvPr/>
        </p:nvSpPr>
        <p:spPr>
          <a:xfrm>
            <a:off x="1670685" y="5523230"/>
            <a:ext cx="8341995" cy="1706880"/>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A base model is a simple knowledge-based recommender that takes user inputs such as product category, brand, release year, and targeted price to search for matching products. It usually doesn't leverage machine learning to provide recommendations.</a:t>
            </a: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863600" y="1266825"/>
            <a:ext cx="4495165" cy="5234940"/>
          </a:xfrm>
          <a:prstGeom prst="rect">
            <a:avLst/>
          </a:prstGeom>
        </p:spPr>
      </p:pic>
      <p:grpSp>
        <p:nvGrpSpPr>
          <p:cNvPr id="5" name="组合 8"/>
          <p:cNvGrpSpPr/>
          <p:nvPr/>
        </p:nvGrpSpPr>
        <p:grpSpPr>
          <a:xfrm>
            <a:off x="5358765" y="2571115"/>
            <a:ext cx="6097270" cy="1920240"/>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383665"/>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content-based filtering is to find the similarity products based on either metadata or product description. The most feasible approach is to apply the cosine similarity method against the textual data to find the most similar products.</a:t>
            </a:r>
            <a:endParaRPr lang="en-US" altLang="zh-CN" sz="140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1042670" y="1845310"/>
            <a:ext cx="8620125" cy="1943100"/>
          </a:xfrm>
          <a:prstGeom prst="rect">
            <a:avLst/>
          </a:prstGeom>
        </p:spPr>
      </p:pic>
      <p:pic>
        <p:nvPicPr>
          <p:cNvPr id="6" name="Picture 5"/>
          <p:cNvPicPr>
            <a:picLocks noChangeAspect="1"/>
          </p:cNvPicPr>
          <p:nvPr/>
        </p:nvPicPr>
        <p:blipFill>
          <a:blip r:embed="rId2"/>
          <a:stretch>
            <a:fillRect/>
          </a:stretch>
        </p:blipFill>
        <p:spPr>
          <a:xfrm>
            <a:off x="1042670" y="4643120"/>
            <a:ext cx="10106025" cy="1809750"/>
          </a:xfrm>
          <a:prstGeom prst="rect">
            <a:avLst/>
          </a:prstGeom>
        </p:spPr>
      </p:pic>
      <p:sp>
        <p:nvSpPr>
          <p:cNvPr id="7" name="任意多边形 3"/>
          <p:cNvSpPr/>
          <p:nvPr/>
        </p:nvSpPr>
        <p:spPr>
          <a:xfrm>
            <a:off x="1042670" y="1256665"/>
            <a:ext cx="3770630" cy="530860"/>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8" name="任意多边形 4"/>
          <p:cNvSpPr/>
          <p:nvPr/>
        </p:nvSpPr>
        <p:spPr>
          <a:xfrm>
            <a:off x="1042670" y="4075430"/>
            <a:ext cx="3770630" cy="513715"/>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22" name="TextBox 15"/>
          <p:cNvSpPr txBox="1"/>
          <p:nvPr/>
        </p:nvSpPr>
        <p:spPr>
          <a:xfrm>
            <a:off x="1173480" y="4075430"/>
            <a:ext cx="4069715" cy="414020"/>
          </a:xfrm>
          <a:prstGeom prst="rect">
            <a:avLst/>
          </a:prstGeom>
          <a:noFill/>
          <a:ln w="9525">
            <a:noFill/>
          </a:ln>
        </p:spPr>
        <p:txBody>
          <a:bodyPr wrap="square" anchor="t" anchorCtr="0">
            <a:spAutoFit/>
          </a:bodyPr>
          <a:p>
            <a:pPr>
              <a:lnSpc>
                <a:spcPct val="150000"/>
              </a:lnSpc>
            </a:pPr>
            <a:r>
              <a:rPr lang="en-US" altLang="zh-CN" sz="1400" dirty="0">
                <a:solidFill>
                  <a:schemeClr val="bg1"/>
                </a:solidFill>
                <a:latin typeface="Arial" panose="020B0604020202020204" pitchFamily="34" charset="0"/>
                <a:ea typeface="Arial" panose="020B0604020202020204" pitchFamily="34" charset="0"/>
              </a:rPr>
              <a:t>Product Metadata Cosine Similarity Model</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173480" y="1315085"/>
            <a:ext cx="3764280"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Product Description Cosine Similarity Model </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266065" y="1148715"/>
            <a:ext cx="5521960" cy="3521075"/>
          </a:xfrm>
          <a:prstGeom prst="rect">
            <a:avLst/>
          </a:prstGeom>
          <a:noFill/>
          <a:ln w="9525">
            <a:noFill/>
          </a:ln>
        </p:spPr>
      </p:pic>
      <p:pic>
        <p:nvPicPr>
          <p:cNvPr id="3" name="Picture 2"/>
          <p:cNvPicPr>
            <a:picLocks noChangeAspect="1"/>
          </p:cNvPicPr>
          <p:nvPr/>
        </p:nvPicPr>
        <p:blipFill>
          <a:blip r:embed="rId2"/>
          <a:stretch>
            <a:fillRect/>
          </a:stretch>
        </p:blipFill>
        <p:spPr>
          <a:xfrm>
            <a:off x="5095875" y="1056005"/>
            <a:ext cx="7096125" cy="3714750"/>
          </a:xfrm>
          <a:prstGeom prst="rect">
            <a:avLst/>
          </a:prstGeom>
        </p:spPr>
      </p:pic>
      <p:pic>
        <p:nvPicPr>
          <p:cNvPr id="6" name="Picture 5"/>
          <p:cNvPicPr>
            <a:picLocks noChangeAspect="1"/>
          </p:cNvPicPr>
          <p:nvPr/>
        </p:nvPicPr>
        <p:blipFill>
          <a:blip r:embed="rId3"/>
          <a:stretch>
            <a:fillRect/>
          </a:stretch>
        </p:blipFill>
        <p:spPr>
          <a:xfrm>
            <a:off x="78105" y="4770755"/>
            <a:ext cx="12035790" cy="1914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5" name="组合 8"/>
          <p:cNvGrpSpPr/>
          <p:nvPr/>
        </p:nvGrpSpPr>
        <p:grpSpPr>
          <a:xfrm>
            <a:off x="5358765" y="2571115"/>
            <a:ext cx="6097270" cy="2188845"/>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706880"/>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collaborative filtering for recommender systems are methods based on past interactions recorded between users </a:t>
            </a:r>
            <a:endParaRPr lang="en-US" altLang="zh-CN" sz="1400">
              <a:solidFill>
                <a:schemeClr val="bg1"/>
              </a:solidFill>
              <a:latin typeface="Arial" panose="020B0604020202020204" pitchFamily="34" charset="0"/>
              <a:cs typeface="Arial" panose="020B0604020202020204" pitchFamily="34" charset="0"/>
            </a:endParaRPr>
          </a:p>
          <a:p>
            <a:pPr>
              <a:lnSpc>
                <a:spcPct val="150000"/>
              </a:lnSpc>
            </a:pPr>
            <a:r>
              <a:rPr lang="en-US" altLang="zh-CN" sz="1400">
                <a:solidFill>
                  <a:schemeClr val="bg1"/>
                </a:solidFill>
                <a:latin typeface="Arial" panose="020B0604020202020204" pitchFamily="34" charset="0"/>
                <a:cs typeface="Arial" panose="020B0604020202020204" pitchFamily="34" charset="0"/>
              </a:rPr>
              <a:t>and items to generate new recommendations.  The past user-item interactions represent the bases to detect similar users and/or similar items and to make predictions based on estimated proximities</a:t>
            </a:r>
            <a:endParaRPr lang="en-US" altLang="zh-CN" sz="140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775335" y="1205865"/>
            <a:ext cx="4344035" cy="5509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671195" y="1989455"/>
            <a:ext cx="5259705" cy="3295650"/>
          </a:xfrm>
          <a:prstGeom prst="rect">
            <a:avLst/>
          </a:prstGeom>
        </p:spPr>
      </p:pic>
      <p:pic>
        <p:nvPicPr>
          <p:cNvPr id="6" name="Picture 5"/>
          <p:cNvPicPr>
            <a:picLocks noChangeAspect="1"/>
          </p:cNvPicPr>
          <p:nvPr/>
        </p:nvPicPr>
        <p:blipFill>
          <a:blip r:embed="rId2"/>
          <a:stretch>
            <a:fillRect/>
          </a:stretch>
        </p:blipFill>
        <p:spPr>
          <a:xfrm>
            <a:off x="6050280" y="1995170"/>
            <a:ext cx="5116195" cy="3217545"/>
          </a:xfrm>
          <a:prstGeom prst="rect">
            <a:avLst/>
          </a:prstGeom>
        </p:spPr>
      </p:pic>
      <p:sp>
        <p:nvSpPr>
          <p:cNvPr id="23" name="TextBox 15"/>
          <p:cNvSpPr txBox="1"/>
          <p:nvPr/>
        </p:nvSpPr>
        <p:spPr>
          <a:xfrm>
            <a:off x="2166620" y="5212715"/>
            <a:ext cx="226885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Rating Distribution</a:t>
            </a:r>
            <a:endParaRPr lang="en-US" altLang="zh-CN" sz="1400" dirty="0">
              <a:latin typeface="Arial" panose="020B0604020202020204" pitchFamily="34" charset="0"/>
              <a:ea typeface="Arial" panose="020B0604020202020204" pitchFamily="34" charset="0"/>
            </a:endParaRPr>
          </a:p>
        </p:txBody>
      </p:sp>
      <p:sp>
        <p:nvSpPr>
          <p:cNvPr id="8" name="TextBox 15"/>
          <p:cNvSpPr txBox="1"/>
          <p:nvPr/>
        </p:nvSpPr>
        <p:spPr>
          <a:xfrm>
            <a:off x="7066280" y="5212715"/>
            <a:ext cx="308419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Sentiment Score Distribution</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6492875" y="1259205"/>
            <a:ext cx="4487545" cy="5311775"/>
          </a:xfrm>
          <a:prstGeom prst="rect">
            <a:avLst/>
          </a:prstGeom>
        </p:spPr>
      </p:pic>
      <p:pic>
        <p:nvPicPr>
          <p:cNvPr id="100" name="Picture 99"/>
          <p:cNvPicPr/>
          <p:nvPr/>
        </p:nvPicPr>
        <p:blipFill>
          <a:blip r:embed="rId2"/>
          <a:stretch>
            <a:fillRect/>
          </a:stretch>
        </p:blipFill>
        <p:spPr>
          <a:xfrm>
            <a:off x="1490980" y="1461135"/>
            <a:ext cx="3415030" cy="2226310"/>
          </a:xfrm>
          <a:prstGeom prst="rect">
            <a:avLst/>
          </a:prstGeom>
          <a:noFill/>
          <a:ln w="9525">
            <a:noFill/>
          </a:ln>
        </p:spPr>
      </p:pic>
      <p:pic>
        <p:nvPicPr>
          <p:cNvPr id="101" name="Picture 100"/>
          <p:cNvPicPr/>
          <p:nvPr/>
        </p:nvPicPr>
        <p:blipFill>
          <a:blip r:embed="rId3"/>
          <a:stretch>
            <a:fillRect/>
          </a:stretch>
        </p:blipFill>
        <p:spPr>
          <a:xfrm>
            <a:off x="1293495" y="3823335"/>
            <a:ext cx="3810000" cy="2857500"/>
          </a:xfrm>
          <a:prstGeom prst="rect">
            <a:avLst/>
          </a:prstGeom>
          <a:noFill/>
          <a:ln w="9525">
            <a:noFill/>
          </a:ln>
        </p:spPr>
      </p:pic>
      <p:sp>
        <p:nvSpPr>
          <p:cNvPr id="7" name="Right Arrow 6"/>
          <p:cNvSpPr/>
          <p:nvPr/>
        </p:nvSpPr>
        <p:spPr>
          <a:xfrm>
            <a:off x="5131435" y="2240915"/>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ight Arrow 8"/>
          <p:cNvSpPr/>
          <p:nvPr/>
        </p:nvSpPr>
        <p:spPr>
          <a:xfrm>
            <a:off x="5106670" y="4772660"/>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320040" y="1599565"/>
            <a:ext cx="11552555" cy="1394460"/>
          </a:xfrm>
          <a:prstGeom prst="rect">
            <a:avLst/>
          </a:prstGeom>
        </p:spPr>
      </p:pic>
      <p:pic>
        <p:nvPicPr>
          <p:cNvPr id="5" name="Picture 4"/>
          <p:cNvPicPr>
            <a:picLocks noChangeAspect="1"/>
          </p:cNvPicPr>
          <p:nvPr/>
        </p:nvPicPr>
        <p:blipFill>
          <a:blip r:embed="rId2"/>
          <a:stretch>
            <a:fillRect/>
          </a:stretch>
        </p:blipFill>
        <p:spPr>
          <a:xfrm>
            <a:off x="320040" y="3602990"/>
            <a:ext cx="11598910" cy="236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Hybrid Model</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Hybrid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1"/>
          <a:stretch>
            <a:fillRect/>
          </a:stretch>
        </p:blipFill>
        <p:spPr>
          <a:xfrm>
            <a:off x="578485" y="4563110"/>
            <a:ext cx="11437620" cy="2091055"/>
          </a:xfrm>
          <a:prstGeom prst="rect">
            <a:avLst/>
          </a:prstGeom>
        </p:spPr>
      </p:pic>
      <p:grpSp>
        <p:nvGrpSpPr>
          <p:cNvPr id="18" name="组合 1"/>
          <p:cNvGrpSpPr/>
          <p:nvPr/>
        </p:nvGrpSpPr>
        <p:grpSpPr>
          <a:xfrm>
            <a:off x="445135" y="1149350"/>
            <a:ext cx="11082655" cy="771525"/>
            <a:chOff x="0" y="6227623"/>
            <a:chExt cx="12192000" cy="630377"/>
          </a:xfrm>
        </p:grpSpPr>
        <p:sp>
          <p:nvSpPr>
            <p:cNvPr id="19"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20"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21" name="TextBox 15"/>
          <p:cNvSpPr txBox="1"/>
          <p:nvPr/>
        </p:nvSpPr>
        <p:spPr>
          <a:xfrm>
            <a:off x="577850" y="1183005"/>
            <a:ext cx="10141585" cy="737235"/>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recommendation result shows that the hybrid model is suggesting more products that are similar to the product ID B0001YH10C for customer ID A1CY6CQC5HPQGL</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2"/>
          <a:stretch>
            <a:fillRect/>
          </a:stretch>
        </p:blipFill>
        <p:spPr>
          <a:xfrm>
            <a:off x="444500" y="2148840"/>
            <a:ext cx="11420475" cy="2328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00604" y="4916488"/>
            <a:ext cx="5211445"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System Integration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System Integration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1"/>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p:cNvPicPr/>
          <p:nvPr/>
        </p:nvPicPr>
        <p:blipFill>
          <a:blip r:embed="rId2"/>
          <a:stretch>
            <a:fillRect/>
          </a:stretch>
        </p:blipFill>
        <p:spPr>
          <a:xfrm>
            <a:off x="4369435" y="1181735"/>
            <a:ext cx="3012440" cy="1083310"/>
          </a:xfrm>
          <a:prstGeom prst="rect">
            <a:avLst/>
          </a:prstGeom>
          <a:noFill/>
          <a:ln w="9525">
            <a:noFill/>
          </a:ln>
        </p:spPr>
      </p:pic>
      <p:pic>
        <p:nvPicPr>
          <p:cNvPr id="101" name="Picture 100"/>
          <p:cNvPicPr/>
          <p:nvPr/>
        </p:nvPicPr>
        <p:blipFill>
          <a:blip r:embed="rId3"/>
          <a:stretch>
            <a:fillRect/>
          </a:stretch>
        </p:blipFill>
        <p:spPr>
          <a:xfrm>
            <a:off x="7573645" y="1254125"/>
            <a:ext cx="2811145" cy="10109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1127125" y="0"/>
            <a:ext cx="9937750" cy="6748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2225675" y="-142240"/>
            <a:ext cx="7629525" cy="6877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
          <p:cNvGrpSpPr/>
          <p:nvPr/>
        </p:nvGrpSpPr>
        <p:grpSpPr>
          <a:xfrm>
            <a:off x="899160" y="1284605"/>
            <a:ext cx="10058400" cy="497840"/>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052195" y="1312545"/>
            <a:ext cx="10287635" cy="368300"/>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recommendation chatbot website is hosted at: </a:t>
            </a:r>
            <a:r>
              <a:rPr lang="en-US" dirty="0">
                <a:latin typeface="Arial" panose="020B0604020202020204" pitchFamily="34" charset="0"/>
                <a:cs typeface="Arial" panose="020B0604020202020204" pitchFamily="34" charset="0"/>
                <a:hlinkClick r:id="rId1" action="ppaction://hlinkfile"/>
              </a:rPr>
              <a:t>https://data606project.pythonanywhere.com</a:t>
            </a:r>
            <a:endParaRPr lang="en-US" dirty="0">
              <a:latin typeface="Arial" panose="020B0604020202020204" pitchFamily="34" charset="0"/>
              <a:cs typeface="Arial" panose="020B0604020202020204" pitchFamily="34" charset="0"/>
            </a:endParaRPr>
          </a:p>
        </p:txBody>
      </p:sp>
      <p:sp>
        <p:nvSpPr>
          <p:cNvPr id="4"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Live Recommender System</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102" name="Picture 101"/>
          <p:cNvPicPr/>
          <p:nvPr/>
        </p:nvPicPr>
        <p:blipFill>
          <a:blip r:embed="rId2"/>
          <a:stretch>
            <a:fillRect/>
          </a:stretch>
        </p:blipFill>
        <p:spPr>
          <a:xfrm>
            <a:off x="899160" y="1894205"/>
            <a:ext cx="10057765" cy="48012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4493426" y="4916488"/>
            <a:ext cx="3225800"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Conclusion</a:t>
            </a:r>
            <a:endPar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p:txBody>
      </p:sp>
      <p:sp>
        <p:nvSpPr>
          <p:cNvPr id="32771" name="矩形 1"/>
          <p:cNvSpPr/>
          <p:nvPr/>
        </p:nvSpPr>
        <p:spPr>
          <a:xfrm>
            <a:off x="5301933" y="869950"/>
            <a:ext cx="1588135" cy="31534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Arial" panose="020B0604020202020204" pitchFamily="34" charset="0"/>
              </a:rPr>
              <a:t>8</a:t>
            </a:r>
            <a:endParaRPr lang="en-US" altLang="zh-CN"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93355" y="1914208"/>
            <a:ext cx="3778250" cy="737235"/>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Developed a </a:t>
            </a:r>
            <a:r>
              <a:rPr lang="en-US" altLang="zh-CN" sz="1400" dirty="0">
                <a:latin typeface="Arial" panose="020B0604020202020204" pitchFamily="34" charset="0"/>
                <a:cs typeface="Arial" panose="020B0604020202020204" pitchFamily="34" charset="0"/>
                <a:sym typeface="Calibri" panose="020F0502020204030204" charset="0"/>
              </a:rPr>
              <a:t>product recommender system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93355" y="2868930"/>
            <a:ext cx="3778250" cy="521970"/>
          </a:xfrm>
          <a:prstGeom prst="rect">
            <a:avLst/>
          </a:prstGeom>
          <a:noFill/>
          <a:ln w="9525">
            <a:noFill/>
          </a:ln>
        </p:spPr>
        <p:txBody>
          <a:bodyPr wrap="square" anchor="t" anchorCtr="0">
            <a:spAutoFit/>
          </a:bodyPr>
          <a:lstStyle/>
          <a:p>
            <a:pPr>
              <a:buClr>
                <a:schemeClr val="accent1"/>
              </a:buClr>
            </a:pPr>
            <a:r>
              <a:rPr lang="en-US" altLang="zh-CN" sz="1400" dirty="0">
                <a:latin typeface="Arial" panose="020B0604020202020204" pitchFamily="34" charset="0"/>
                <a:cs typeface="Arial" panose="020B0604020202020204" pitchFamily="34" charset="0"/>
                <a:sym typeface="Calibri" panose="020F0502020204030204" charset="0"/>
              </a:rPr>
              <a:t>There is no optimal recommendation algorithm/method </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737235"/>
          </a:xfrm>
          <a:prstGeom prst="rect">
            <a:avLst/>
          </a:prstGeom>
        </p:spPr>
        <p:txBody>
          <a:bodyPr wrap="square">
            <a:spAutoFit/>
          </a:bodyPr>
          <a:lstStyle/>
          <a:p>
            <a:pPr>
              <a:buClr>
                <a:schemeClr val="accent1"/>
              </a:buClr>
            </a:pP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 are product description and review rating</a:t>
            </a:r>
            <a:endParaRPr lang="en-US" sz="1400" dirty="0">
              <a:latin typeface="Arial" panose="020B0604020202020204" pitchFamily="34" charset="0"/>
              <a:cs typeface="Arial" panose="020B0604020202020204" pitchFamily="34" charset="0"/>
            </a:endParaRPr>
          </a:p>
        </p:txBody>
      </p:sp>
      <p:sp>
        <p:nvSpPr>
          <p:cNvPr id="26" name="矩形 25"/>
          <p:cNvSpPr/>
          <p:nvPr/>
        </p:nvSpPr>
        <p:spPr>
          <a:xfrm>
            <a:off x="7793037" y="4356660"/>
            <a:ext cx="3713163" cy="52197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sym typeface="+mn-ea"/>
              </a:rPr>
              <a:t>Textual data plays a significant role in recommender systems</a:t>
            </a:r>
            <a:endParaRPr lang="en-US" sz="1400" dirty="0">
              <a:latin typeface="Arial" panose="020B0604020202020204" pitchFamily="34" charset="0"/>
              <a:cs typeface="Arial" panose="020B0604020202020204" pitchFamily="34" charset="0"/>
            </a:endParaRPr>
          </a:p>
        </p:txBody>
      </p:sp>
      <p:pic>
        <p:nvPicPr>
          <p:cNvPr id="3074" name="Picture 2" descr="Build a Recommendation Engine With Collaborative Filtering – Real Pytho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52197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sym typeface="+mn-ea"/>
              </a:rPr>
              <a:t>Provide a website and </a:t>
            </a:r>
            <a:r>
              <a:rPr lang="en-US" sz="1400" dirty="0" err="1" smtClean="0">
                <a:latin typeface="Arial" panose="020B0604020202020204" pitchFamily="34" charset="0"/>
                <a:cs typeface="Arial" panose="020B0604020202020204" pitchFamily="34" charset="0"/>
                <a:sym typeface="+mn-ea"/>
              </a:rPr>
              <a:t>Chatbot</a:t>
            </a:r>
            <a:r>
              <a:rPr lang="en-US" sz="1400" dirty="0" smtClean="0">
                <a:latin typeface="Arial" panose="020B0604020202020204" pitchFamily="34" charset="0"/>
                <a:cs typeface="Arial" panose="020B0604020202020204" pitchFamily="34" charset="0"/>
                <a:sym typeface="+mn-ea"/>
              </a:rPr>
              <a:t> </a:t>
            </a:r>
            <a:r>
              <a:rPr lang="en-US" sz="1400" dirty="0">
                <a:latin typeface="Arial" panose="020B0604020202020204" pitchFamily="34" charset="0"/>
                <a:cs typeface="Arial" panose="020B0604020202020204" pitchFamily="34" charset="0"/>
                <a:sym typeface="+mn-ea"/>
              </a:rPr>
              <a:t>to assist amazon users to make purchase decisions.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Limitation</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8345170" y="2034540"/>
            <a:ext cx="3444875" cy="2730500"/>
          </a:xfrm>
          <a:prstGeom prst="rect">
            <a:avLst/>
          </a:prstGeom>
          <a:noFill/>
          <a:ln w="9525">
            <a:noFill/>
          </a:ln>
        </p:spPr>
      </p:pic>
      <p:grpSp>
        <p:nvGrpSpPr>
          <p:cNvPr id="6" name="组合 1"/>
          <p:cNvGrpSpPr/>
          <p:nvPr/>
        </p:nvGrpSpPr>
        <p:grpSpPr>
          <a:xfrm>
            <a:off x="885825" y="1997710"/>
            <a:ext cx="7237730" cy="798195"/>
            <a:chOff x="0" y="6227623"/>
            <a:chExt cx="12192000" cy="630377"/>
          </a:xfrm>
        </p:grpSpPr>
        <p:sp>
          <p:nvSpPr>
            <p:cNvPr id="2"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9" name="TextBox 15"/>
          <p:cNvSpPr txBox="1"/>
          <p:nvPr/>
        </p:nvSpPr>
        <p:spPr>
          <a:xfrm>
            <a:off x="1104265" y="2240280"/>
            <a:ext cx="6513195" cy="368300"/>
          </a:xfrm>
          <a:prstGeom prst="rect">
            <a:avLst/>
          </a:prstGeom>
          <a:noFill/>
          <a:ln w="9525">
            <a:noFill/>
          </a:ln>
        </p:spPr>
        <p:txBody>
          <a:bodyPr wrap="square" anchor="t" anchorCtr="0">
            <a:spAutoFit/>
          </a:bodyPr>
          <a:p>
            <a:pPr>
              <a:spcBef>
                <a:spcPts val="0"/>
              </a:spcBef>
            </a:pPr>
            <a:r>
              <a:rPr lang="en-US" dirty="0">
                <a:latin typeface="Arial" panose="020B0604020202020204" pitchFamily="34" charset="0"/>
                <a:cs typeface="Arial" panose="020B0604020202020204" pitchFamily="34" charset="0"/>
              </a:rPr>
              <a:t>The data used for this project is a subset of the original data</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885825" y="3033395"/>
            <a:ext cx="7237730" cy="799465"/>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3" name="TextBox 15"/>
          <p:cNvSpPr txBox="1"/>
          <p:nvPr/>
        </p:nvSpPr>
        <p:spPr>
          <a:xfrm>
            <a:off x="1214120" y="3216910"/>
            <a:ext cx="6436360" cy="506730"/>
          </a:xfrm>
          <a:prstGeom prst="rect">
            <a:avLst/>
          </a:prstGeom>
          <a:noFill/>
          <a:ln w="9525">
            <a:noFill/>
          </a:ln>
        </p:spPr>
        <p:txBody>
          <a:bodyPr wrap="square" anchor="t" anchorCtr="0">
            <a:spAutoFit/>
          </a:bodyPr>
          <a:p>
            <a:pPr>
              <a:lnSpc>
                <a:spcPct val="150000"/>
              </a:lnSpc>
            </a:pPr>
            <a:r>
              <a:rPr lang="en-US" altLang="zh-CN" dirty="0">
                <a:solidFill>
                  <a:schemeClr val="bg1"/>
                </a:solidFill>
                <a:latin typeface="Arial" panose="020B0604020202020204" pitchFamily="34" charset="0"/>
                <a:cs typeface="Arial" panose="020B0604020202020204" pitchFamily="34" charset="0"/>
              </a:rPr>
              <a:t>The deployed models are not optimal</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877570" y="4069715"/>
            <a:ext cx="7237730" cy="795020"/>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4"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5" name="TextBox 15"/>
          <p:cNvSpPr txBox="1"/>
          <p:nvPr/>
        </p:nvSpPr>
        <p:spPr>
          <a:xfrm>
            <a:off x="1214120" y="4256405"/>
            <a:ext cx="6370320" cy="368300"/>
          </a:xfrm>
          <a:prstGeom prst="rect">
            <a:avLst/>
          </a:prstGeom>
          <a:noFill/>
          <a:ln w="9525">
            <a:noFill/>
          </a:ln>
        </p:spPr>
        <p:txBody>
          <a:bodyPr wrap="square" anchor="t" anchorCtr="0">
            <a:spAutoFit/>
          </a:bodyPr>
          <a:p>
            <a:pPr>
              <a:spcBef>
                <a:spcPts val="0"/>
              </a:spcBef>
            </a:pPr>
            <a:r>
              <a:rPr lang="en-US" dirty="0">
                <a:latin typeface="Arial" panose="020B0604020202020204" pitchFamily="34" charset="0"/>
                <a:cs typeface="Arial" panose="020B0604020202020204" pitchFamily="34" charset="0"/>
              </a:rPr>
              <a:t>Offline Recommender System</a:t>
            </a:r>
            <a:endParaRPr lang="en-US"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Future Research</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432435" y="1360170"/>
            <a:ext cx="5612765" cy="4415155"/>
          </a:xfrm>
          <a:prstGeom prst="rect">
            <a:avLst/>
          </a:prstGeom>
          <a:noFill/>
          <a:ln w="9525">
            <a:noFill/>
          </a:ln>
        </p:spPr>
      </p:pic>
      <p:sp>
        <p:nvSpPr>
          <p:cNvPr id="4" name="任意多边形 3"/>
          <p:cNvSpPr/>
          <p:nvPr/>
        </p:nvSpPr>
        <p:spPr>
          <a:xfrm>
            <a:off x="6233795" y="3411220"/>
            <a:ext cx="5408930" cy="932815"/>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6233160" y="2155825"/>
            <a:ext cx="5409565" cy="923290"/>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6340158" y="238474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6340792" y="3629025"/>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6934835" y="2364105"/>
            <a:ext cx="4460240" cy="506730"/>
          </a:xfrm>
          <a:prstGeom prst="rect">
            <a:avLst/>
          </a:prstGeom>
          <a:noFill/>
          <a:ln w="9525">
            <a:noFill/>
          </a:ln>
        </p:spPr>
        <p:txBody>
          <a:bodyPr wrap="square" anchor="t" anchorCtr="0">
            <a:spAutoFit/>
          </a:bodyPr>
          <a:p>
            <a:pPr>
              <a:lnSpc>
                <a:spcPct val="150000"/>
              </a:lnSpc>
            </a:pPr>
            <a:r>
              <a:rPr lang="en-US" altLang="zh-CN" sz="1800" dirty="0">
                <a:solidFill>
                  <a:schemeClr val="bg1"/>
                </a:solidFill>
                <a:latin typeface="Arial" panose="020B0604020202020204" pitchFamily="34" charset="0"/>
                <a:ea typeface="Arial" panose="020B0604020202020204" pitchFamily="34" charset="0"/>
              </a:rPr>
              <a:t>Cross-domain recommender system  </a:t>
            </a:r>
            <a:endParaRPr lang="zh-CN" altLang="en-US" sz="1800" dirty="0">
              <a:solidFill>
                <a:schemeClr val="bg1"/>
              </a:solidFill>
              <a:latin typeface="Arial" panose="020B0604020202020204" pitchFamily="34" charset="0"/>
              <a:ea typeface="Arial" panose="020B0604020202020204" pitchFamily="34" charset="0"/>
            </a:endParaRPr>
          </a:p>
        </p:txBody>
      </p:sp>
      <p:sp>
        <p:nvSpPr>
          <p:cNvPr id="2" name="TextBox 15"/>
          <p:cNvSpPr txBox="1"/>
          <p:nvPr/>
        </p:nvSpPr>
        <p:spPr>
          <a:xfrm>
            <a:off x="6934835" y="3611245"/>
            <a:ext cx="3773805" cy="506730"/>
          </a:xfrm>
          <a:prstGeom prst="rect">
            <a:avLst/>
          </a:prstGeom>
          <a:noFill/>
          <a:ln w="9525">
            <a:noFill/>
          </a:ln>
        </p:spPr>
        <p:txBody>
          <a:bodyPr wrap="square" anchor="t" anchorCtr="0">
            <a:spAutoFit/>
          </a:bodyPr>
          <a:p>
            <a:pPr>
              <a:lnSpc>
                <a:spcPct val="150000"/>
              </a:lnSpc>
            </a:pPr>
            <a:r>
              <a:rPr lang="en-US" altLang="zh-CN" sz="1800" dirty="0">
                <a:latin typeface="Arial" panose="020B0604020202020204" pitchFamily="34" charset="0"/>
                <a:ea typeface="Arial" panose="020B0604020202020204" pitchFamily="34" charset="0"/>
              </a:rPr>
              <a:t>Online Recommender Methods</a:t>
            </a:r>
            <a:endParaRPr lang="en-US" altLang="zh-CN" sz="1800" dirty="0">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文本框 2"/>
          <p:cNvSpPr txBox="1"/>
          <p:nvPr/>
        </p:nvSpPr>
        <p:spPr>
          <a:xfrm>
            <a:off x="614045" y="1215390"/>
            <a:ext cx="10963275" cy="60928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1"/>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Kapadia, S. (2020, December 29). Topic modeling in Python: Latent dirichlet allocation (LDA). Medium. Retrieved April 24, 2022, from </a:t>
            </a:r>
            <a:r>
              <a:rPr lang="en-US" sz="1600" dirty="0" smtClean="0">
                <a:latin typeface="Arial" panose="020B0604020202020204" pitchFamily="34" charset="0"/>
                <a:cs typeface="Arial" panose="020B0604020202020204" pitchFamily="34" charset="0"/>
                <a:hlinkClick r:id="rId4" action="ppaction://hlinkfile"/>
              </a:rPr>
              <a:t>https://towardsdatascience.com/end-to-end-topic-modeling-in-python-latent-dirichlet-allocation-lda-35ce4ed6b3e0</a:t>
            </a:r>
            <a:endParaRPr lang="en-US" sz="1600" dirty="0" smtClean="0">
              <a:latin typeface="Arial" panose="020B0604020202020204" pitchFamily="34" charset="0"/>
              <a:cs typeface="Arial" panose="020B0604020202020204" pitchFamily="34" charset="0"/>
              <a:hlinkClick r:id="rId4" action="ppaction://hlinkfile"/>
            </a:endParaRPr>
          </a:p>
          <a:p>
            <a:pPr marL="342900" indent="-342900">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Tanner, G. (n.d.). Building a book recommendation system using Keras. Gilbert Tanner. Retrieved April 24, 2022, from </a:t>
            </a:r>
            <a:r>
              <a:rPr lang="en-US" sz="1600" dirty="0" smtClean="0">
                <a:latin typeface="Arial" panose="020B0604020202020204" pitchFamily="34" charset="0"/>
                <a:cs typeface="Arial" panose="020B0604020202020204" pitchFamily="34" charset="0"/>
                <a:hlinkClick r:id="rId5" action="ppaction://hlinkfile"/>
              </a:rPr>
              <a:t>https://gilberttanner.com/blog/building-a-book-recommendation-system-usingkeras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1"/>
              </a:rPr>
              <a:t>https://nijianmo.github.io/amazon/index.html</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endParaRPr lang="en-US" dirty="0">
              <a:latin typeface="Arial" panose="020B0604020202020204" pitchFamily="34" charset="0"/>
              <a:cs typeface="Arial" panose="020B0604020202020204" pitchFamily="34" charset="0"/>
            </a:endParaRP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endParaRPr lang="en-US" altLang="zh-CN"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9384</Words>
  <Application>WPS Presentation</Application>
  <PresentationFormat>宽屏</PresentationFormat>
  <Paragraphs>303</Paragraphs>
  <Slides>49</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49</vt:i4>
      </vt:variant>
    </vt:vector>
  </HeadingPairs>
  <TitlesOfParts>
    <vt:vector size="56"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Kimffy X</cp:lastModifiedBy>
  <cp:revision>639</cp:revision>
  <dcterms:created xsi:type="dcterms:W3CDTF">2014-08-08T03:06:00Z</dcterms:created>
  <dcterms:modified xsi:type="dcterms:W3CDTF">2022-04-25T00:00:00Z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4436CBD9CE424225B0456056CE335283</vt:lpwstr>
  </property>
</Properties>
</file>