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39"/>
  </p:handoutMasterIdLst>
  <p:sldIdLst>
    <p:sldId id="422" r:id="rId3"/>
    <p:sldId id="407" r:id="rId4"/>
    <p:sldId id="415" r:id="rId5"/>
    <p:sldId id="435" r:id="rId7"/>
    <p:sldId id="429" r:id="rId8"/>
    <p:sldId id="436" r:id="rId9"/>
    <p:sldId id="430" r:id="rId10"/>
    <p:sldId id="437" r:id="rId11"/>
    <p:sldId id="439" r:id="rId12"/>
    <p:sldId id="438" r:id="rId13"/>
    <p:sldId id="431" r:id="rId14"/>
    <p:sldId id="337" r:id="rId15"/>
    <p:sldId id="328" r:id="rId16"/>
    <p:sldId id="432" r:id="rId17"/>
    <p:sldId id="441" r:id="rId18"/>
    <p:sldId id="442" r:id="rId19"/>
    <p:sldId id="443" r:id="rId20"/>
    <p:sldId id="455" r:id="rId21"/>
    <p:sldId id="444" r:id="rId22"/>
    <p:sldId id="445" r:id="rId23"/>
    <p:sldId id="446" r:id="rId24"/>
    <p:sldId id="447" r:id="rId25"/>
    <p:sldId id="448" r:id="rId26"/>
    <p:sldId id="449" r:id="rId27"/>
    <p:sldId id="450" r:id="rId28"/>
    <p:sldId id="458" r:id="rId29"/>
    <p:sldId id="433" r:id="rId30"/>
    <p:sldId id="451" r:id="rId31"/>
    <p:sldId id="452" r:id="rId32"/>
    <p:sldId id="454" r:id="rId33"/>
    <p:sldId id="456" r:id="rId34"/>
    <p:sldId id="434" r:id="rId35"/>
    <p:sldId id="342" r:id="rId36"/>
    <p:sldId id="440" r:id="rId37"/>
    <p:sldId id="387" r:id="rId3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p:restoredTop sz="77163" autoAdjust="0"/>
  </p:normalViewPr>
  <p:slideViewPr>
    <p:cSldViewPr snapToGrid="0" showGuides="1">
      <p:cViewPr varScale="1">
        <p:scale>
          <a:sx n="89" d="100"/>
          <a:sy n="89" d="100"/>
        </p:scale>
        <p:origin x="1662" y="96"/>
      </p:cViewPr>
      <p:guideLst>
        <p:guide orient="horz" pos="822"/>
        <p:guide pos="3886"/>
        <p:guide pos="1479"/>
        <p:guide orient="horz" pos="922"/>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endParaRPr lang="en-US" altLang="zh-CN" sz="120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Since </a:t>
            </a:r>
            <a:r>
              <a:rPr lang="en-US" altLang="zh-CN" sz="1200" dirty="0" smtClean="0">
                <a:solidFill>
                  <a:srgbClr val="262626"/>
                </a:solidFill>
                <a:latin typeface="Arial" panose="020B0604020202020204" pitchFamily="34" charset="0"/>
                <a:cs typeface="Arial" panose="020B0604020202020204" pitchFamily="34" charset="0"/>
              </a:rPr>
              <a:t>the majority of the </a:t>
            </a:r>
            <a:r>
              <a:rPr lang="en-US" altLang="zh-CN" sz="1200" dirty="0" err="1" smtClean="0">
                <a:solidFill>
                  <a:srgbClr val="262626"/>
                </a:solidFill>
                <a:latin typeface="Arial" panose="020B0604020202020204" pitchFamily="34" charset="0"/>
                <a:cs typeface="Arial" panose="020B0604020202020204" pitchFamily="34" charset="0"/>
              </a:rPr>
              <a:t>products’s</a:t>
            </a:r>
            <a:r>
              <a:rPr lang="en-US" altLang="zh-CN" sz="1200" dirty="0" smtClean="0">
                <a:solidFill>
                  <a:srgbClr val="262626"/>
                </a:solidFill>
                <a:latin typeface="Arial" panose="020B0604020202020204" pitchFamily="34" charset="0"/>
                <a:cs typeface="Arial" panose="020B0604020202020204" pitchFamily="34" charset="0"/>
              </a:rPr>
              <a:t> main category is the Tools &amp; Home Improvement,</a:t>
            </a:r>
            <a:r>
              <a:rPr lang="en-US" altLang="zh-CN" sz="1200" baseline="0" dirty="0" smtClean="0">
                <a:solidFill>
                  <a:srgbClr val="262626"/>
                </a:solidFill>
                <a:latin typeface="Arial" panose="020B0604020202020204" pitchFamily="34" charset="0"/>
                <a:cs typeface="Arial" panose="020B0604020202020204" pitchFamily="34" charset="0"/>
              </a:rPr>
              <a:t> so we are likely to get the similar result for the most reviewed main category distribution. Instead, we can create product sub category graphs to see more detail about the category of the reviewed products.</a:t>
            </a:r>
            <a:endParaRPr lang="en-US" altLang="zh-CN" sz="1200" baseline="0" dirty="0" smtClean="0">
              <a:solidFill>
                <a:srgbClr val="262626"/>
              </a:solidFill>
              <a:latin typeface="Arial" panose="020B0604020202020204" pitchFamily="34" charset="0"/>
              <a:cs typeface="Arial" panose="020B0604020202020204" pitchFamily="34" charset="0"/>
            </a:endParaRPr>
          </a:p>
          <a:p>
            <a:endParaRPr lang="en-US" sz="1200" baseline="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ea typeface="Arial" panose="020B0604020202020204" pitchFamily="34" charset="0"/>
              </a:rPr>
              <a:t>Most Reviewed Sub Category Distributions (top 10) graphs show that 37.9% of the reviews are in the Appliances Parts sub category, and the Accessories sub category also holds 17.1% in the dataset.</a:t>
            </a:r>
            <a:endParaRPr lang="zh-CN" altLang="en-US" sz="1200" dirty="0" smtClean="0">
              <a:solidFill>
                <a:schemeClr val="bg1"/>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plan to use the Cosine similarity model, Matrix Factorization, KNN. Besides, NLP models like TF-IDF, Naive Bayes, LSTM could be used against the text data. For evaluate/compare the performance of the models, I plan to apply Root Mean Squared Error (RMSE) and Decision support metrics (Precision, Recall, F1).</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Content-based Filtering, I will apply the cosine similarity method against the product metadata to identify the similar products for the given one. The main feature that will be used for this model is from the product metadata like description, price,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salesRank</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brand, categories, and product features. Since some of them are textual data, NLP techniques like tokenization and TF-IDF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vectorization</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will be applied. Besides, the memory-based approach, I also tried model-based approach like LDA to generate similar topic based on product textual data.</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Collaborative Filtering, I will apply the matrix factorization method against the review data. The main feature that will be used for this approach is from the review data like user id, product id, and the rating score. To perform matrix analysis, the cosine similarity method could be applied again, and several machine learning algorithms will be used such as KNN and Singular value decomposition (SVD). KNN can group users into a cluster and only consider the same cluster user for product recommendation. SVD can break down a matrix into the product of a few smaller matrices to reveal the user connections and to discover relationships between items. </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Moreover, deep learning techniques could also be applied for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Collborative</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Filtering, Neural Network method can take the user-item matrix or review textual data for predicting a score for recommending.</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plan to build a hybrid recommender that combines Content-based Filtering and Collaborative Filtering to overcome the drawbacks and improve overall performance.</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Finally</a:t>
            </a:r>
            <a:r>
              <a:rPr lang="en-US" smtClean="0"/>
              <a:t>, for </a:t>
            </a:r>
            <a:r>
              <a:rPr lang="en-US" dirty="0" smtClean="0"/>
              <a:t>recommendation system integration and deployment. I would like to develop a user interface for better using experience. I will develop a Flask website and use </a:t>
            </a:r>
            <a:r>
              <a:rPr lang="en-US" dirty="0" err="1" smtClean="0"/>
              <a:t>PythonAnywhere</a:t>
            </a:r>
            <a:r>
              <a:rPr lang="en-US" dirty="0" smtClean="0"/>
              <a:t> web hosting service to host our recommender system. Next, I will develop a Chabot using </a:t>
            </a:r>
            <a:r>
              <a:rPr lang="en-US" dirty="0" err="1" smtClean="0"/>
              <a:t>DialogFlow</a:t>
            </a:r>
            <a:r>
              <a:rPr lang="en-US" dirty="0" smtClean="0"/>
              <a:t> platform to assist users for product recommendation and integrate it with the Flask website.</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This</a:t>
            </a:r>
            <a:r>
              <a:rPr lang="en-US" baseline="0" dirty="0" smtClean="0"/>
              <a:t> is the flask web app prototype for the project. It contains a </a:t>
            </a:r>
            <a:r>
              <a:rPr lang="en-US" baseline="0" dirty="0" err="1" smtClean="0"/>
              <a:t>chatbot</a:t>
            </a:r>
            <a:r>
              <a:rPr lang="en-US" baseline="0" dirty="0" smtClean="0"/>
              <a:t> on the home page which developed by using the </a:t>
            </a:r>
            <a:r>
              <a:rPr lang="en-US" baseline="0" dirty="0" err="1" smtClean="0"/>
              <a:t>Dialogflow</a:t>
            </a:r>
            <a:r>
              <a:rPr lang="en-US" baseline="0" dirty="0" smtClean="0"/>
              <a:t> platform. The website is using Google API to send and receive message from </a:t>
            </a:r>
            <a:r>
              <a:rPr lang="en-US" baseline="0" dirty="0" err="1" smtClean="0"/>
              <a:t>Dialogflow</a:t>
            </a:r>
            <a:r>
              <a:rPr lang="en-US" baseline="0" dirty="0" smtClean="0"/>
              <a:t> and display on the </a:t>
            </a:r>
            <a:r>
              <a:rPr lang="en-US" baseline="0" dirty="0" err="1" smtClean="0"/>
              <a:t>chatbox</a:t>
            </a:r>
            <a:r>
              <a:rPr lang="en-US" baseline="0" dirty="0" smtClean="0"/>
              <a:t>. </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intend to achieve through this project is to develop product recommender systems/models that can accurately predict customers' preferences, identify the most useful characteristics to promote certain products to customers, understand the role of text data in recommender systems, </a:t>
            </a:r>
            <a:r>
              <a:rPr lang="en-US" sz="1200" dirty="0" smtClean="0">
                <a:latin typeface="Arial" panose="020B0604020202020204" pitchFamily="34" charset="0"/>
                <a:cs typeface="Arial" panose="020B0604020202020204" pitchFamily="34" charset="0"/>
              </a:rPr>
              <a:t>provide a website and </a:t>
            </a:r>
            <a:r>
              <a:rPr lang="en-US" sz="1200" dirty="0" err="1" smtClean="0">
                <a:latin typeface="Arial" panose="020B0604020202020204" pitchFamily="34" charset="0"/>
                <a:cs typeface="Arial" panose="020B0604020202020204" pitchFamily="34" charset="0"/>
              </a:rPr>
              <a:t>Chatbot</a:t>
            </a:r>
            <a:r>
              <a:rPr lang="en-US" sz="1200" dirty="0" smtClean="0">
                <a:latin typeface="Arial" panose="020B0604020202020204" pitchFamily="34" charset="0"/>
                <a:cs typeface="Arial" panose="020B0604020202020204" pitchFamily="34" charset="0"/>
              </a:rPr>
              <a:t> to assist amazon users to make purchase decisions,</a:t>
            </a:r>
            <a:r>
              <a:rPr lang="en-US" sz="1200" baseline="0" dirty="0" smtClean="0">
                <a:latin typeface="Arial" panose="020B0604020202020204" pitchFamily="34" charset="0"/>
                <a:cs typeface="Arial" panose="020B0604020202020204" pitchFamily="34" charset="0"/>
              </a:rPr>
              <a:t>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provide a comprehensive report of recommender systems for the business owners.</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E-commerce becomes more and more popular in recent years, especially by the impact of the COVID-19 pandemic, many retailers and companies are switching their business models to adapt to the trend. In addition, with the rapid growth of big data technology, the cost of storage capacity to store enormous amounts of data from customers and visitors on the E-commerce sites decreases gradually. No matter the tech giant or start-up, all companies can make use of the gathered data to boost their business success to the next level.</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altLang="zh-CN" dirty="0" smtClean="0"/>
              <a:t>So why recommender system is important in the</a:t>
            </a:r>
            <a:r>
              <a:rPr lang="en-US" altLang="zh-CN" baseline="0" dirty="0" smtClean="0"/>
              <a:t> current era?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There are several benefits that businesses can achieve using product recommender systems.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objective of this project is to analyze the reason for a product to be recommended and explore different data science methods and algorithms to implement product recommender systems. It will provide business owners or start-up companies a better idea of how recommender systems work and the related advantages.</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The reason why I chose the Appliances subset for this project is that it has a moderate number of products and reviews, so it is a great representation of the entire dataset and shows how the recommender system works. Future </a:t>
            </a:r>
            <a:r>
              <a:rPr lang="en-US" dirty="0" smtClean="0"/>
              <a:t>studies can leverage my project to the different product categories in this dataset or even apply it to the entire dataset if they have sufficient computing resources.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200" dirty="0" smtClean="0">
              <a:solidFill>
                <a:srgbClr val="262626"/>
              </a:solidFill>
              <a:latin typeface="Arial" panose="020B0604020202020204" pitchFamily="34" charset="0"/>
              <a:cs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hyperlink" Target="https://data606project.pythonanywhere.com/"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28.jpe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hyperlink" Target="https://medium.com/zenofai/creating-chatbot-using-python-flask-d6947d8ef805" TargetMode="External"/><Relationship Id="rId2" Type="http://schemas.openxmlformats.org/officeDocument/2006/relationships/hyperlink" Target="https://towardsdatascience.com/brief-on-recommender-systems-b86a1068a4dd" TargetMode="External"/><Relationship Id="rId1" Type="http://schemas.openxmlformats.org/officeDocument/2006/relationships/hyperlink" Target="http://cseweb.ucsd.edu/~jmcauley/pdfs/emnlp19a.pdf"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hyperlink" Target="https://nijianmo.github.io/amazon/index.html"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endParaRPr lang="en-US" altLang="zh-CN" sz="4000" b="1" dirty="0" smtClean="0">
              <a:solidFill>
                <a:srgbClr val="262626"/>
              </a:solidFill>
              <a:latin typeface="Arial" panose="020B0604020202020204" pitchFamily="34" charset="0"/>
              <a:cs typeface="Arial" panose="020B0604020202020204" pitchFamily="34" charset="0"/>
            </a:endParaRP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4773367" y="4044950"/>
            <a:ext cx="2645276" cy="738664"/>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endPar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endParaRPr>
          </a:p>
          <a:p>
            <a:pPr algn="ctr">
              <a:lnSpc>
                <a:spcPct val="150000"/>
              </a:lnSpc>
            </a:pPr>
            <a:r>
              <a:rPr lang="en-US" altLang="zh-CN" sz="1400" dirty="0" smtClean="0">
                <a:solidFill>
                  <a:srgbClr val="262626"/>
                </a:solidFill>
                <a:latin typeface="Arial" panose="020B0604020202020204" pitchFamily="34" charset="0"/>
                <a:ea typeface="Arial" panose="020B0604020202020204" pitchFamily="34" charset="0"/>
              </a:rPr>
              <a:t>UMBC Data Science Capstone</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30,239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endParaRPr lang="en-US" altLang="zh-CN" sz="14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6303" y="1126131"/>
            <a:ext cx="11327737" cy="4371768"/>
          </a:xfrm>
          <a:prstGeom prst="rect">
            <a:avLst/>
          </a:prstGeom>
        </p:spPr>
      </p:pic>
      <p:grpSp>
        <p:nvGrpSpPr>
          <p:cNvPr id="4" name="组合 1"/>
          <p:cNvGrpSpPr/>
          <p:nvPr/>
        </p:nvGrpSpPr>
        <p:grpSpPr>
          <a:xfrm>
            <a:off x="1448693" y="5580181"/>
            <a:ext cx="8716761" cy="1035224"/>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5709368"/>
            <a:ext cx="7787084" cy="738664"/>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400" dirty="0">
              <a:solidFill>
                <a:srgbClr val="26262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1144" y="1151061"/>
            <a:ext cx="4429983" cy="54321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5803640" y="2127076"/>
            <a:ext cx="5416679"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086976" y="2578605"/>
            <a:ext cx="4850005" cy="1061829"/>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266303" y="1255698"/>
            <a:ext cx="7506063" cy="4846521"/>
          </a:xfrm>
          <a:prstGeom prst="rect">
            <a:avLst/>
          </a:prstGeom>
        </p:spPr>
      </p:pic>
      <p:grpSp>
        <p:nvGrpSpPr>
          <p:cNvPr id="6" name="组合 1"/>
          <p:cNvGrpSpPr/>
          <p:nvPr/>
        </p:nvGrpSpPr>
        <p:grpSpPr>
          <a:xfrm>
            <a:off x="7772366" y="2067461"/>
            <a:ext cx="3653616" cy="2803119"/>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8000107" y="2448026"/>
            <a:ext cx="3198133" cy="2031325"/>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266303" y="1234466"/>
            <a:ext cx="7226534" cy="4717172"/>
          </a:xfrm>
          <a:prstGeom prst="rect">
            <a:avLst/>
          </a:prstGeom>
        </p:spPr>
      </p:pic>
      <p:grpSp>
        <p:nvGrpSpPr>
          <p:cNvPr id="4" name="组合 8"/>
          <p:cNvGrpSpPr/>
          <p:nvPr/>
        </p:nvGrpSpPr>
        <p:grpSpPr>
          <a:xfrm>
            <a:off x="7492837" y="2268620"/>
            <a:ext cx="4122527" cy="261129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7726103" y="2577836"/>
            <a:ext cx="3590018" cy="203132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a:t>
            </a:r>
            <a:r>
              <a:rPr lang="en-US" altLang="zh-CN" sz="1400" dirty="0" smtClean="0">
                <a:solidFill>
                  <a:schemeClr val="bg1"/>
                </a:solidFill>
                <a:latin typeface="Arial" panose="020B0604020202020204" pitchFamily="34" charset="0"/>
                <a:cs typeface="Arial" panose="020B0604020202020204" pitchFamily="34" charset="0"/>
              </a:rPr>
              <a:t>he </a:t>
            </a:r>
            <a:r>
              <a:rPr lang="en-US" altLang="zh-CN" sz="14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052" name="Picture 4" descr="review_word_distrubutio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071" y="956573"/>
            <a:ext cx="7030155" cy="36609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view_text_length_by_ra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8153" y="904875"/>
            <a:ext cx="4323976" cy="514477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4617523"/>
            <a:ext cx="6698059" cy="2066605"/>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826510"/>
            <a:ext cx="6152711"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cs typeface="Arial" panose="020B0604020202020204" pitchFamily="34" charset="0"/>
              </a:rPr>
              <a:t>The </a:t>
            </a:r>
            <a:r>
              <a:rPr lang="en-US" altLang="zh-CN" sz="14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400" dirty="0" smtClean="0">
                <a:solidFill>
                  <a:schemeClr val="bg1"/>
                </a:solidFill>
                <a:latin typeface="Arial" panose="020B0604020202020204" pitchFamily="34" charset="0"/>
                <a:cs typeface="Arial" panose="020B0604020202020204" pitchFamily="34" charset="0"/>
              </a:rPr>
              <a:t>similar</a:t>
            </a:r>
            <a:r>
              <a:rPr lang="en-US" altLang="zh-CN" sz="14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1"/>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59321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2"/>
          <a:stretch>
            <a:fillRect/>
          </a:stretch>
        </p:blipFill>
        <p:spPr>
          <a:xfrm>
            <a:off x="6962774" y="1185951"/>
            <a:ext cx="829041" cy="830265"/>
          </a:xfrm>
          <a:prstGeom prst="rect">
            <a:avLst/>
          </a:prstGeom>
          <a:noFill/>
          <a:ln w="9525">
            <a:noFill/>
          </a:ln>
        </p:spPr>
      </p:pic>
      <p:sp>
        <p:nvSpPr>
          <p:cNvPr id="9228" name="矩形 30"/>
          <p:cNvSpPr/>
          <p:nvPr/>
        </p:nvSpPr>
        <p:spPr>
          <a:xfrm>
            <a:off x="7174808" y="134558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80970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2"/>
          <a:stretch>
            <a:fillRect/>
          </a:stretch>
        </p:blipFill>
        <p:spPr>
          <a:xfrm>
            <a:off x="6962774" y="402437"/>
            <a:ext cx="829041" cy="830265"/>
          </a:xfrm>
          <a:prstGeom prst="rect">
            <a:avLst/>
          </a:prstGeom>
          <a:noFill/>
          <a:ln w="9525">
            <a:noFill/>
          </a:ln>
        </p:spPr>
      </p:pic>
      <p:sp>
        <p:nvSpPr>
          <p:cNvPr id="33" name="矩形 30"/>
          <p:cNvSpPr/>
          <p:nvPr/>
        </p:nvSpPr>
        <p:spPr>
          <a:xfrm>
            <a:off x="7179137" y="56207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37673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2"/>
          <a:stretch>
            <a:fillRect/>
          </a:stretch>
        </p:blipFill>
        <p:spPr>
          <a:xfrm>
            <a:off x="6962774" y="1969465"/>
            <a:ext cx="829041" cy="830265"/>
          </a:xfrm>
          <a:prstGeom prst="rect">
            <a:avLst/>
          </a:prstGeom>
          <a:noFill/>
          <a:ln w="9525">
            <a:noFill/>
          </a:ln>
        </p:spPr>
      </p:pic>
      <p:sp>
        <p:nvSpPr>
          <p:cNvPr id="36" name="矩形 30"/>
          <p:cNvSpPr/>
          <p:nvPr/>
        </p:nvSpPr>
        <p:spPr>
          <a:xfrm>
            <a:off x="7179137" y="212910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317247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2"/>
          <a:stretch>
            <a:fillRect/>
          </a:stretch>
        </p:blipFill>
        <p:spPr>
          <a:xfrm>
            <a:off x="6962774" y="2765208"/>
            <a:ext cx="829041" cy="830265"/>
          </a:xfrm>
          <a:prstGeom prst="rect">
            <a:avLst/>
          </a:prstGeom>
          <a:noFill/>
          <a:ln w="9525">
            <a:noFill/>
          </a:ln>
        </p:spPr>
      </p:pic>
      <p:sp>
        <p:nvSpPr>
          <p:cNvPr id="39" name="矩形 30"/>
          <p:cNvSpPr/>
          <p:nvPr/>
        </p:nvSpPr>
        <p:spPr>
          <a:xfrm>
            <a:off x="7179137" y="292484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9798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2"/>
          <a:stretch>
            <a:fillRect/>
          </a:stretch>
        </p:blipFill>
        <p:spPr>
          <a:xfrm>
            <a:off x="6962774" y="3572605"/>
            <a:ext cx="829041" cy="830265"/>
          </a:xfrm>
          <a:prstGeom prst="rect">
            <a:avLst/>
          </a:prstGeom>
          <a:noFill/>
          <a:ln w="9525">
            <a:noFill/>
          </a:ln>
        </p:spPr>
      </p:pic>
      <p:sp>
        <p:nvSpPr>
          <p:cNvPr id="42" name="矩形 30"/>
          <p:cNvSpPr/>
          <p:nvPr/>
        </p:nvSpPr>
        <p:spPr>
          <a:xfrm>
            <a:off x="7179137" y="37322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8022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2"/>
          <a:stretch>
            <a:fillRect/>
          </a:stretch>
        </p:blipFill>
        <p:spPr>
          <a:xfrm>
            <a:off x="6962774" y="4395005"/>
            <a:ext cx="829041" cy="830265"/>
          </a:xfrm>
          <a:prstGeom prst="rect">
            <a:avLst/>
          </a:prstGeom>
          <a:noFill/>
          <a:ln w="9525">
            <a:noFill/>
          </a:ln>
        </p:spPr>
      </p:pic>
      <p:sp>
        <p:nvSpPr>
          <p:cNvPr id="48" name="矩形 30"/>
          <p:cNvSpPr/>
          <p:nvPr/>
        </p:nvSpPr>
        <p:spPr>
          <a:xfrm>
            <a:off x="7179137" y="45546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65966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Expected Outcomes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2"/>
          <a:stretch>
            <a:fillRect/>
          </a:stretch>
        </p:blipFill>
        <p:spPr>
          <a:xfrm>
            <a:off x="6962774" y="5252399"/>
            <a:ext cx="829041" cy="830265"/>
          </a:xfrm>
          <a:prstGeom prst="rect">
            <a:avLst/>
          </a:prstGeom>
          <a:noFill/>
          <a:ln w="9525">
            <a:noFill/>
          </a:ln>
        </p:spPr>
      </p:pic>
      <p:sp>
        <p:nvSpPr>
          <p:cNvPr id="51" name="矩形 30"/>
          <p:cNvSpPr/>
          <p:nvPr/>
        </p:nvSpPr>
        <p:spPr>
          <a:xfrm>
            <a:off x="7179137" y="541203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1"/>
          <a:stretch>
            <a:fillRect/>
          </a:stretch>
        </p:blipFill>
        <p:spPr>
          <a:xfrm>
            <a:off x="7240759" y="991870"/>
            <a:ext cx="3861173" cy="3688961"/>
          </a:xfrm>
          <a:prstGeom prst="rect">
            <a:avLst/>
          </a:prstGeom>
        </p:spPr>
      </p:pic>
      <p:grpSp>
        <p:nvGrpSpPr>
          <p:cNvPr id="5" name="组合 1"/>
          <p:cNvGrpSpPr/>
          <p:nvPr/>
        </p:nvGrpSpPr>
        <p:grpSpPr>
          <a:xfrm>
            <a:off x="6609119" y="4680831"/>
            <a:ext cx="5286376" cy="201696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609119" y="4857451"/>
            <a:ext cx="5092835"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 majority </a:t>
            </a:r>
            <a:r>
              <a:rPr lang="en-US" altLang="zh-CN" sz="1400" dirty="0">
                <a:solidFill>
                  <a:srgbClr val="262626"/>
                </a:solidFill>
                <a:latin typeface="Arial" panose="020B0604020202020204" pitchFamily="34" charset="0"/>
                <a:cs typeface="Arial" panose="020B0604020202020204" pitchFamily="34" charset="0"/>
              </a:rPr>
              <a:t>of the products (</a:t>
            </a:r>
            <a:r>
              <a:rPr lang="en-US" altLang="zh-CN" sz="1400" dirty="0" smtClean="0">
                <a:solidFill>
                  <a:srgbClr val="262626"/>
                </a:solidFill>
                <a:latin typeface="Arial" panose="020B0604020202020204" pitchFamily="34" charset="0"/>
                <a:cs typeface="Arial" panose="020B0604020202020204" pitchFamily="34" charset="0"/>
              </a:rPr>
              <a:t>64.7%) </a:t>
            </a:r>
            <a:r>
              <a:rPr lang="en-US" altLang="zh-CN" sz="1400" dirty="0">
                <a:solidFill>
                  <a:srgbClr val="262626"/>
                </a:solidFill>
                <a:latin typeface="Arial" panose="020B0604020202020204" pitchFamily="34" charset="0"/>
                <a:cs typeface="Arial" panose="020B0604020202020204" pitchFamily="34" charset="0"/>
              </a:rPr>
              <a:t>are in the Tools &amp; Home Improvement category, and the Appliances category also holds </a:t>
            </a:r>
            <a:r>
              <a:rPr lang="en-US" altLang="zh-CN" sz="1400" dirty="0" smtClean="0">
                <a:solidFill>
                  <a:srgbClr val="262626"/>
                </a:solidFill>
                <a:latin typeface="Arial" panose="020B0604020202020204" pitchFamily="34" charset="0"/>
                <a:cs typeface="Arial" panose="020B0604020202020204" pitchFamily="34" charset="0"/>
              </a:rPr>
              <a:t>21.5%.</a:t>
            </a:r>
            <a:endParaRPr lang="en-US" altLang="zh-CN" sz="1400" dirty="0" smtClean="0">
              <a:solidFill>
                <a:srgbClr val="262626"/>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There </a:t>
            </a:r>
            <a:r>
              <a:rPr lang="en-US" altLang="zh-CN" sz="14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400" dirty="0">
              <a:solidFill>
                <a:srgbClr val="262626"/>
              </a:solidFill>
              <a:latin typeface="Arial" panose="020B0604020202020204" pitchFamily="34" charset="0"/>
              <a:ea typeface="Arial" panose="020B0604020202020204" pitchFamily="34" charset="0"/>
            </a:endParaRPr>
          </a:p>
        </p:txBody>
      </p:sp>
      <p:pic>
        <p:nvPicPr>
          <p:cNvPr id="9" name="图片 8"/>
          <p:cNvPicPr>
            <a:picLocks noChangeAspect="1"/>
          </p:cNvPicPr>
          <p:nvPr/>
        </p:nvPicPr>
        <p:blipFill>
          <a:blip r:embed="rId2"/>
          <a:stretch>
            <a:fillRect/>
          </a:stretch>
        </p:blipFill>
        <p:spPr>
          <a:xfrm>
            <a:off x="129691" y="991870"/>
            <a:ext cx="6479428" cy="45218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074" name="Picture 2" descr="https://github.com/JinHuiXu1991/Jin_DATA606/raw/07e65b0c76686b1e612ef3aa0f26c56e47026c69/images/product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4063" y="896483"/>
            <a:ext cx="2893877" cy="39244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843418" y="1219728"/>
            <a:ext cx="7386558" cy="1411212"/>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4146359" y="1375802"/>
            <a:ext cx="6714473" cy="1061829"/>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a:t>
            </a:r>
            <a:r>
              <a:rPr lang="en-US" altLang="zh-CN" sz="14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30,239 Appliances products, there are 30,252 products were reviewed. So there are some products are not included in the product dataset.</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771744"/>
            <a:ext cx="6138068" cy="1821985"/>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915147"/>
            <a:ext cx="5838824"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122" name="Picture 2" descr="https://github.com/JinHuiXu1991/Jin_DATA606/raw/9b4cb651e7e430486faa681c4e48af5d358d6fc6/images/product_tex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654" y="1122172"/>
            <a:ext cx="6840478" cy="35350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hub.com/JinHuiXu1991/Jin_DATA606/raw/9b4cb651e7e430486faa681c4e48af5d358d6fc6/images/product_text_box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900" y="991870"/>
            <a:ext cx="4549821" cy="534225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448072" y="4748152"/>
            <a:ext cx="6698059" cy="1736624"/>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92667" y="4957138"/>
            <a:ext cx="6152711"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400" dirty="0" smtClean="0">
                <a:solidFill>
                  <a:schemeClr val="bg1"/>
                </a:solidFill>
                <a:latin typeface="Arial" panose="020B0604020202020204" pitchFamily="34" charset="0"/>
                <a:cs typeface="Arial" panose="020B0604020202020204" pitchFamily="34" charset="0"/>
              </a:rPr>
              <a:t>consider a </a:t>
            </a:r>
            <a:r>
              <a:rPr lang="en-US" altLang="zh-CN" sz="1400" dirty="0">
                <a:solidFill>
                  <a:schemeClr val="bg1"/>
                </a:solidFill>
                <a:latin typeface="Arial" panose="020B0604020202020204" pitchFamily="34" charset="0"/>
                <a:cs typeface="Arial" panose="020B0604020202020204" pitchFamily="34" charset="0"/>
              </a:rPr>
              <a:t>smaller number instead.</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1474094" y="5787941"/>
            <a:ext cx="8716761" cy="80665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15496" y="5824490"/>
            <a:ext cx="778708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The </a:t>
            </a:r>
            <a:r>
              <a:rPr lang="en-US" altLang="zh-CN" sz="14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6037" y="991870"/>
            <a:ext cx="9472874" cy="474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1552178" y="5086340"/>
            <a:ext cx="8544322" cy="1566385"/>
            <a:chOff x="0" y="6227622"/>
            <a:chExt cx="12192000" cy="488988"/>
          </a:xfrm>
        </p:grpSpPr>
        <p:sp>
          <p:nvSpPr>
            <p:cNvPr id="5" name="矩形 4"/>
            <p:cNvSpPr/>
            <p:nvPr/>
          </p:nvSpPr>
          <p:spPr>
            <a:xfrm>
              <a:off x="0" y="6256185"/>
              <a:ext cx="12192000" cy="4604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771398" y="5222782"/>
            <a:ext cx="7863285" cy="1384995"/>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4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ea typeface="Arial" panose="020B0604020202020204" pitchFamily="34" charset="0"/>
              </a:rPr>
              <a:t>There </a:t>
            </a:r>
            <a:r>
              <a:rPr lang="en-US" altLang="zh-CN" sz="14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400" dirty="0" smtClean="0">
                <a:solidFill>
                  <a:schemeClr val="bg1"/>
                </a:solidFill>
                <a:latin typeface="Arial" panose="020B0604020202020204" pitchFamily="34" charset="0"/>
                <a:ea typeface="Arial" panose="020B0604020202020204" pitchFamily="34" charset="0"/>
              </a:rPr>
              <a:t>sales and </a:t>
            </a:r>
            <a:r>
              <a:rPr lang="en-US" altLang="zh-CN" sz="1400" dirty="0">
                <a:solidFill>
                  <a:schemeClr val="bg1"/>
                </a:solidFill>
                <a:latin typeface="Arial" panose="020B0604020202020204" pitchFamily="34" charset="0"/>
                <a:ea typeface="Arial" panose="020B0604020202020204" pitchFamily="34" charset="0"/>
              </a:rPr>
              <a:t>revenue.</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1030" name="Picture 6" descr="most_reviewed_bran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9393" y="1036222"/>
            <a:ext cx="10269892" cy="40051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6944" y="1490901"/>
            <a:ext cx="4580044" cy="460614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739509"/>
            <a:ext cx="4179887" cy="112831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00437" y="1955759"/>
            <a:ext cx="357822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table </a:t>
            </a:r>
            <a:r>
              <a:rPr lang="en-US" altLang="zh-CN" sz="14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423579"/>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061829"/>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result show that brand </a:t>
            </a:r>
            <a:r>
              <a:rPr lang="en-US" altLang="zh-CN" sz="1400" dirty="0" err="1">
                <a:solidFill>
                  <a:schemeClr val="bg1"/>
                </a:solidFill>
                <a:latin typeface="Arial" panose="020B0604020202020204" pitchFamily="34" charset="0"/>
                <a:cs typeface="Arial" panose="020B0604020202020204" pitchFamily="34" charset="0"/>
              </a:rPr>
              <a:t>LintEater</a:t>
            </a:r>
            <a:r>
              <a:rPr lang="en-US" altLang="zh-CN" sz="14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400" dirty="0" smtClean="0">
                <a:solidFill>
                  <a:schemeClr val="bg1"/>
                </a:solidFill>
                <a:latin typeface="Arial" panose="020B0604020202020204" pitchFamily="34" charset="0"/>
                <a:cs typeface="Arial" panose="020B0604020202020204" pitchFamily="34" charset="0"/>
              </a:rPr>
              <a:t>list.</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1552178" y="5455758"/>
            <a:ext cx="8544322" cy="1244817"/>
            <a:chOff x="0" y="6227622"/>
            <a:chExt cx="12192000" cy="388602"/>
          </a:xfrm>
        </p:grpSpPr>
        <p:sp>
          <p:nvSpPr>
            <p:cNvPr id="5" name="矩形 4"/>
            <p:cNvSpPr/>
            <p:nvPr/>
          </p:nvSpPr>
          <p:spPr>
            <a:xfrm>
              <a:off x="0" y="6256185"/>
              <a:ext cx="12192000" cy="3600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76425" y="5547243"/>
            <a:ext cx="7863285" cy="1061829"/>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a:t>
            </a:r>
            <a:r>
              <a:rPr lang="en-US" altLang="zh-CN" sz="1400" dirty="0" smtClean="0">
                <a:solidFill>
                  <a:schemeClr val="bg1"/>
                </a:solidFill>
                <a:latin typeface="Arial" panose="020B0604020202020204" pitchFamily="34" charset="0"/>
                <a:ea typeface="Arial" panose="020B0604020202020204" pitchFamily="34" charset="0"/>
              </a:rPr>
              <a:t>Sub Category Distributions </a:t>
            </a:r>
            <a:r>
              <a:rPr lang="en-US" altLang="zh-CN" sz="1400" dirty="0">
                <a:solidFill>
                  <a:schemeClr val="bg1"/>
                </a:solidFill>
                <a:latin typeface="Arial" panose="020B0604020202020204" pitchFamily="34" charset="0"/>
                <a:ea typeface="Arial" panose="020B0604020202020204" pitchFamily="34" charset="0"/>
              </a:rPr>
              <a:t>(top 10) graphs show that </a:t>
            </a:r>
            <a:r>
              <a:rPr lang="en-US" altLang="zh-CN" sz="1400" dirty="0" smtClean="0">
                <a:solidFill>
                  <a:schemeClr val="bg1"/>
                </a:solidFill>
                <a:latin typeface="Arial" panose="020B0604020202020204" pitchFamily="34" charset="0"/>
                <a:ea typeface="Arial" panose="020B0604020202020204" pitchFamily="34" charset="0"/>
              </a:rPr>
              <a:t>37.9% </a:t>
            </a:r>
            <a:r>
              <a:rPr lang="en-US" altLang="zh-CN" sz="1400" dirty="0">
                <a:solidFill>
                  <a:schemeClr val="bg1"/>
                </a:solidFill>
                <a:latin typeface="Arial" panose="020B0604020202020204" pitchFamily="34" charset="0"/>
                <a:ea typeface="Arial" panose="020B0604020202020204" pitchFamily="34" charset="0"/>
              </a:rPr>
              <a:t>of the reviews are in the Appliances Parts sub category, and the Accessories sub category also holds 17.1% in the dataset.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036816"/>
            <a:ext cx="12192000" cy="44189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26" name="Picture 2" descr="https://github.com/JinHuiXu1991/Jin_DATA606/raw/a6ee80eaec6256a12c862313fecd70ae936a65ef/images/filtering%20model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68728" y="906145"/>
            <a:ext cx="5205121" cy="3189605"/>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1032048" y="4095750"/>
            <a:ext cx="4673360" cy="24939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latin typeface="Arial" panose="020B0604020202020204" pitchFamily="34" charset="0"/>
                <a:cs typeface="Arial" panose="020B0604020202020204" pitchFamily="34" charset="0"/>
              </a:rPr>
              <a:t>Use matrix </a:t>
            </a:r>
            <a:r>
              <a:rPr lang="en-US" dirty="0">
                <a:latin typeface="Arial" panose="020B0604020202020204" pitchFamily="34" charset="0"/>
                <a:cs typeface="Arial" panose="020B0604020202020204" pitchFamily="34" charset="0"/>
              </a:rPr>
              <a:t>factorization </a:t>
            </a:r>
            <a:r>
              <a:rPr lang="en-US" dirty="0" smtClean="0">
                <a:latin typeface="Arial" panose="020B0604020202020204" pitchFamily="34" charset="0"/>
                <a:cs typeface="Arial" panose="020B0604020202020204" pitchFamily="34" charset="0"/>
              </a:rPr>
              <a:t>method against the review data, then apply </a:t>
            </a:r>
            <a:r>
              <a:rPr lang="en-US" dirty="0"/>
              <a:t>KNN and Singular value decomposition (SVD</a:t>
            </a:r>
            <a:r>
              <a:rPr lang="en-US" dirty="0" smtClean="0"/>
              <a:t>) </a:t>
            </a:r>
            <a:r>
              <a:rPr lang="en-US" dirty="0"/>
              <a:t>to </a:t>
            </a:r>
            <a:r>
              <a:rPr lang="en-US" dirty="0" smtClean="0"/>
              <a:t>create clusters for </a:t>
            </a:r>
            <a:r>
              <a:rPr lang="en-US" dirty="0"/>
              <a:t>product recommendation.</a:t>
            </a:r>
            <a:endParaRPr lang="zh-CN" altLang="en-US" strike="noStrike" noProof="1">
              <a:latin typeface="Arial" panose="020B0604020202020204" pitchFamily="34" charset="0"/>
              <a:cs typeface="Arial" panose="020B0604020202020204" pitchFamily="34" charset="0"/>
            </a:endParaRPr>
          </a:p>
        </p:txBody>
      </p:sp>
      <p:sp>
        <p:nvSpPr>
          <p:cNvPr id="5" name="椭圆 4"/>
          <p:cNvSpPr/>
          <p:nvPr/>
        </p:nvSpPr>
        <p:spPr>
          <a:xfrm>
            <a:off x="6237169" y="4095750"/>
            <a:ext cx="4673360" cy="2493963"/>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solidFill>
                  <a:schemeClr val="tx1">
                    <a:lumMod val="75000"/>
                    <a:lumOff val="25000"/>
                  </a:schemeClr>
                </a:solidFill>
                <a:latin typeface="Arial" panose="020B0604020202020204" pitchFamily="34" charset="0"/>
                <a:cs typeface="Arial" panose="020B0604020202020204" pitchFamily="34" charset="0"/>
              </a:rPr>
              <a:t>Use cosine </a:t>
            </a:r>
            <a:r>
              <a:rPr lang="en-US" dirty="0">
                <a:solidFill>
                  <a:schemeClr val="tx1">
                    <a:lumMod val="75000"/>
                    <a:lumOff val="25000"/>
                  </a:schemeClr>
                </a:solidFill>
                <a:latin typeface="Arial" panose="020B0604020202020204" pitchFamily="34" charset="0"/>
                <a:cs typeface="Arial" panose="020B0604020202020204" pitchFamily="34" charset="0"/>
              </a:rPr>
              <a:t>similarity method against the product metadata to identify the similar products for the given </a:t>
            </a:r>
            <a:r>
              <a:rPr lang="en-US" dirty="0" smtClean="0">
                <a:solidFill>
                  <a:schemeClr val="tx1">
                    <a:lumMod val="75000"/>
                    <a:lumOff val="25000"/>
                  </a:schemeClr>
                </a:solidFill>
                <a:latin typeface="Arial" panose="020B0604020202020204" pitchFamily="34" charset="0"/>
                <a:cs typeface="Arial" panose="020B0604020202020204" pitchFamily="34" charset="0"/>
              </a:rPr>
              <a:t>one. Apply NLP techniques TF-IDF and LDA topic modeling to output </a:t>
            </a:r>
            <a:r>
              <a:rPr lang="en-US" dirty="0">
                <a:solidFill>
                  <a:schemeClr val="tx1">
                    <a:lumMod val="75000"/>
                    <a:lumOff val="25000"/>
                  </a:schemeClr>
                </a:solidFill>
                <a:latin typeface="Arial" panose="020B0604020202020204" pitchFamily="34" charset="0"/>
                <a:cs typeface="Arial" panose="020B0604020202020204" pitchFamily="34" charset="0"/>
              </a:rPr>
              <a:t>similarity </a:t>
            </a:r>
            <a:r>
              <a:rPr lang="en-US" dirty="0" smtClean="0">
                <a:solidFill>
                  <a:schemeClr val="tx1">
                    <a:lumMod val="75000"/>
                    <a:lumOff val="25000"/>
                  </a:schemeClr>
                </a:solidFill>
                <a:latin typeface="Arial" panose="020B0604020202020204" pitchFamily="34" charset="0"/>
                <a:cs typeface="Arial" panose="020B0604020202020204" pitchFamily="34" charset="0"/>
              </a:rPr>
              <a:t>scores.</a:t>
            </a:r>
            <a:endParaRPr lang="zh-CN" altLang="en-US" strike="noStrike" noProof="1">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 – Integration/Deployment</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1"/>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a:t>
            </a:r>
            <a:r>
              <a:rPr lang="en-US" altLang="zh-CN" sz="4000" dirty="0">
                <a:solidFill>
                  <a:srgbClr val="141214"/>
                </a:solidFill>
                <a:latin typeface="Arial" panose="020B0604020202020204" pitchFamily="34" charset="0"/>
                <a:cs typeface="Arial" panose="020B0604020202020204" pitchFamily="34" charset="0"/>
              </a:rPr>
              <a:t>Models </a:t>
            </a:r>
            <a:r>
              <a:rPr lang="en-US" altLang="zh-CN" sz="4000" dirty="0" smtClean="0">
                <a:solidFill>
                  <a:srgbClr val="141214"/>
                </a:solidFill>
                <a:latin typeface="Arial" panose="020B0604020202020204" pitchFamily="34" charset="0"/>
                <a:cs typeface="Arial" panose="020B0604020202020204" pitchFamily="34" charset="0"/>
              </a:rPr>
              <a:t>– Web </a:t>
            </a:r>
            <a:r>
              <a:rPr lang="en-US" altLang="zh-CN" sz="4000" dirty="0">
                <a:solidFill>
                  <a:srgbClr val="141214"/>
                </a:solidFill>
                <a:latin typeface="Arial" panose="020B0604020202020204" pitchFamily="34" charset="0"/>
                <a:cs typeface="Arial" panose="020B0604020202020204" pitchFamily="34" charset="0"/>
              </a:rPr>
              <a:t>App </a:t>
            </a:r>
            <a:r>
              <a:rPr lang="en-US" altLang="zh-CN" sz="4000" dirty="0" smtClean="0">
                <a:solidFill>
                  <a:srgbClr val="141214"/>
                </a:solidFill>
                <a:latin typeface="Arial" panose="020B0604020202020204" pitchFamily="34" charset="0"/>
                <a:cs typeface="Arial" panose="020B0604020202020204" pitchFamily="34" charset="0"/>
              </a:rPr>
              <a:t>Prototype</a:t>
            </a:r>
            <a:endParaRPr lang="en-US" altLang="zh-CN" sz="4000" dirty="0">
              <a:solidFill>
                <a:srgbClr val="141214"/>
              </a:solidFill>
              <a:latin typeface="Arial" panose="020B0604020202020204" pitchFamily="34" charset="0"/>
              <a:cs typeface="Arial" panose="020B0604020202020204" pitchFamily="34" charset="0"/>
            </a:endParaRPr>
          </a:p>
        </p:txBody>
      </p:sp>
      <p:grpSp>
        <p:nvGrpSpPr>
          <p:cNvPr id="14" name="组合 1"/>
          <p:cNvGrpSpPr/>
          <p:nvPr/>
        </p:nvGrpSpPr>
        <p:grpSpPr>
          <a:xfrm>
            <a:off x="899235" y="1284437"/>
            <a:ext cx="10058399" cy="619667"/>
            <a:chOff x="0" y="6227623"/>
            <a:chExt cx="12192000" cy="630377"/>
          </a:xfrm>
        </p:grpSpPr>
        <p:sp>
          <p:nvSpPr>
            <p:cNvPr id="15" name="矩形 1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矩形 1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7" name="TextBox 15"/>
          <p:cNvSpPr txBox="1"/>
          <p:nvPr/>
        </p:nvSpPr>
        <p:spPr>
          <a:xfrm>
            <a:off x="1204033" y="1370811"/>
            <a:ext cx="9564371" cy="369332"/>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flask app prototype is </a:t>
            </a:r>
            <a:r>
              <a:rPr lang="en-US" dirty="0" smtClean="0">
                <a:latin typeface="Arial" panose="020B0604020202020204" pitchFamily="34" charset="0"/>
                <a:cs typeface="Arial" panose="020B0604020202020204" pitchFamily="34" charset="0"/>
              </a:rPr>
              <a:t>hosted at </a:t>
            </a:r>
            <a:r>
              <a:rPr lang="en-US" dirty="0">
                <a:latin typeface="Arial" panose="020B0604020202020204" pitchFamily="34" charset="0"/>
                <a:cs typeface="Arial" panose="020B0604020202020204" pitchFamily="34" charset="0"/>
              </a:rPr>
              <a:t>the url: </a:t>
            </a:r>
            <a:r>
              <a:rPr lang="en-US" dirty="0">
                <a:latin typeface="Arial" panose="020B0604020202020204" pitchFamily="34" charset="0"/>
                <a:cs typeface="Arial" panose="020B0604020202020204" pitchFamily="34" charset="0"/>
                <a:hlinkClick r:id="rId1"/>
              </a:rPr>
              <a:t>https://data606project.pythonanywhere.com</a:t>
            </a:r>
            <a:r>
              <a:rPr lang="en-US" dirty="0" smtClean="0">
                <a:latin typeface="Arial" panose="020B0604020202020204" pitchFamily="34" charset="0"/>
                <a:cs typeface="Arial" panose="020B0604020202020204" pitchFamily="34" charset="0"/>
                <a:hlinkClick r:id="rId1"/>
              </a:rPr>
              <a:t>/</a:t>
            </a:r>
            <a:endParaRPr lang="en-US" dirty="0" smtClean="0">
              <a:latin typeface="Arial" panose="020B0604020202020204" pitchFamily="34" charset="0"/>
              <a:cs typeface="Arial" panose="020B0604020202020204" pitchFamily="34" charset="0"/>
            </a:endParaRPr>
          </a:p>
        </p:txBody>
      </p:sp>
      <p:pic>
        <p:nvPicPr>
          <p:cNvPr id="18" name="图片 17"/>
          <p:cNvPicPr>
            <a:picLocks noChangeAspect="1"/>
          </p:cNvPicPr>
          <p:nvPr/>
        </p:nvPicPr>
        <p:blipFill>
          <a:blip r:embed="rId2"/>
          <a:stretch>
            <a:fillRect/>
          </a:stretch>
        </p:blipFill>
        <p:spPr>
          <a:xfrm>
            <a:off x="1204033" y="1962401"/>
            <a:ext cx="9417407" cy="4760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300109" y="4916488"/>
            <a:ext cx="561243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Expected Outcomes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27950" y="1919288"/>
            <a:ext cx="3778250" cy="738664"/>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 </a:t>
            </a:r>
            <a:r>
              <a:rPr lang="en-US" altLang="zh-CN" sz="1400" dirty="0">
                <a:latin typeface="Arial" panose="020B0604020202020204" pitchFamily="34" charset="0"/>
                <a:cs typeface="Arial" panose="020B0604020202020204" pitchFamily="34" charset="0"/>
                <a:sym typeface="Calibri" panose="020F0502020204030204" charset="0"/>
              </a:rPr>
              <a:t>product recommender systems/models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Expected 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27950" y="2724150"/>
            <a:ext cx="3778250" cy="523220"/>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Identify </a:t>
            </a: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523220"/>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Understand </a:t>
            </a:r>
            <a:r>
              <a:rPr lang="en-US" sz="1400" dirty="0">
                <a:latin typeface="Arial" panose="020B0604020202020204" pitchFamily="34" charset="0"/>
                <a:cs typeface="Arial" panose="020B0604020202020204" pitchFamily="34" charset="0"/>
              </a:rPr>
              <a:t>the role of text data in recommender systems</a:t>
            </a:r>
            <a:endParaRPr lang="en-US" sz="1400" dirty="0">
              <a:latin typeface="Arial" panose="020B0604020202020204" pitchFamily="34" charset="0"/>
              <a:cs typeface="Arial" panose="020B0604020202020204" pitchFamily="34" charset="0"/>
            </a:endParaRPr>
          </a:p>
        </p:txBody>
      </p:sp>
      <p:sp>
        <p:nvSpPr>
          <p:cNvPr id="26" name="矩形 25"/>
          <p:cNvSpPr/>
          <p:nvPr/>
        </p:nvSpPr>
        <p:spPr>
          <a:xfrm>
            <a:off x="7793037" y="4356660"/>
            <a:ext cx="3713163"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website and </a:t>
            </a:r>
            <a:r>
              <a:rPr lang="en-US" sz="1400" dirty="0" err="1" smtClean="0">
                <a:latin typeface="Arial" panose="020B0604020202020204" pitchFamily="34" charset="0"/>
                <a:cs typeface="Arial" panose="020B0604020202020204" pitchFamily="34" charset="0"/>
              </a:rPr>
              <a:t>Chatbot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assist amazon users to make purchase decisions.</a:t>
            </a:r>
            <a:endParaRPr lang="en-US" sz="1400" dirty="0">
              <a:latin typeface="Arial" panose="020B0604020202020204" pitchFamily="34" charset="0"/>
              <a:cs typeface="Arial" panose="020B0604020202020204" pitchFamily="34" charset="0"/>
            </a:endParaRPr>
          </a:p>
        </p:txBody>
      </p:sp>
      <p:pic>
        <p:nvPicPr>
          <p:cNvPr id="3074" name="Picture 2" descr="Build a Recommendation Engine With Collaborative Filtering – Real Python"/>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comprehensive report of recommender systems for the business owners.</a:t>
            </a:r>
            <a:endParaRPr lang="en-US" sz="1400" dirty="0">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文本框 2"/>
          <p:cNvSpPr txBox="1"/>
          <p:nvPr/>
        </p:nvSpPr>
        <p:spPr>
          <a:xfrm>
            <a:off x="600075" y="1362075"/>
            <a:ext cx="10963275" cy="38779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Jianmo Ni, </a:t>
            </a:r>
            <a:r>
              <a:rPr lang="en-US" sz="1600" dirty="0" err="1">
                <a:latin typeface="Arial" panose="020B0604020202020204" pitchFamily="34" charset="0"/>
                <a:cs typeface="Arial" panose="020B0604020202020204" pitchFamily="34" charset="0"/>
              </a:rPr>
              <a:t>Jiacheng</a:t>
            </a:r>
            <a:r>
              <a:rPr lang="en-US" sz="1600" dirty="0">
                <a:latin typeface="Arial" panose="020B0604020202020204" pitchFamily="34" charset="0"/>
                <a:cs typeface="Arial" panose="020B0604020202020204" pitchFamily="34" charset="0"/>
              </a:rPr>
              <a:t> Li, Julian </a:t>
            </a:r>
            <a:r>
              <a:rPr lang="en-US" sz="1600" dirty="0" err="1">
                <a:latin typeface="Arial" panose="020B0604020202020204" pitchFamily="34" charset="0"/>
                <a:cs typeface="Arial" panose="020B0604020202020204" pitchFamily="34" charset="0"/>
              </a:rPr>
              <a:t>McAuley</a:t>
            </a:r>
            <a:r>
              <a:rPr lang="en-US" sz="1600" dirty="0">
                <a:latin typeface="Arial" panose="020B0604020202020204" pitchFamily="34" charset="0"/>
                <a:cs typeface="Arial" panose="020B0604020202020204" pitchFamily="34" charset="0"/>
              </a:rPr>
              <a:t> Empirical Methods in Natural Language Processing (EMNLP), 2019 </a:t>
            </a:r>
            <a:r>
              <a:rPr lang="en-US" sz="1600" dirty="0">
                <a:latin typeface="Arial" panose="020B0604020202020204" pitchFamily="34" charset="0"/>
                <a:cs typeface="Arial" panose="020B0604020202020204" pitchFamily="34" charset="0"/>
                <a:hlinkClick r:id="rId1"/>
              </a:rPr>
              <a:t>http://cseweb.ucsd.edu/~jmcauley/pdfs/emnlp19a.pdf</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Doshi</a:t>
            </a:r>
            <a:r>
              <a:rPr lang="en-US" sz="1600" dirty="0">
                <a:latin typeface="Arial" panose="020B0604020202020204" pitchFamily="34" charset="0"/>
                <a:cs typeface="Arial" panose="020B0604020202020204" pitchFamily="34" charset="0"/>
              </a:rPr>
              <a:t>, S. (2019, February 20). Brief on Recommender Systems. Medium. Retrieved February 13, 2022, from </a:t>
            </a:r>
            <a:r>
              <a:rPr lang="en-US" sz="1600" dirty="0">
                <a:latin typeface="Arial" panose="020B0604020202020204" pitchFamily="34" charset="0"/>
                <a:cs typeface="Arial" panose="020B0604020202020204" pitchFamily="34" charset="0"/>
                <a:hlinkClick r:id="rId2"/>
              </a:rPr>
              <a:t>https://</a:t>
            </a:r>
            <a:r>
              <a:rPr lang="en-US" sz="1600" dirty="0" smtClean="0">
                <a:latin typeface="Arial" panose="020B0604020202020204" pitchFamily="34" charset="0"/>
                <a:cs typeface="Arial" panose="020B0604020202020204" pitchFamily="34" charset="0"/>
                <a:hlinkClick r:id="rId2"/>
              </a:rPr>
              <a:t>towardsdatascience.com/brief-on-recommender-systems-b86a1068a4dd</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Engineering@ZenOfAI</a:t>
            </a:r>
            <a:r>
              <a:rPr lang="en-US" sz="1600" dirty="0">
                <a:latin typeface="Arial" panose="020B0604020202020204" pitchFamily="34" charset="0"/>
                <a:cs typeface="Arial" panose="020B0604020202020204" pitchFamily="34" charset="0"/>
              </a:rPr>
              <a:t>. (2019, August 7). Creating </a:t>
            </a:r>
            <a:r>
              <a:rPr lang="en-US" sz="1600" dirty="0" err="1">
                <a:latin typeface="Arial" panose="020B0604020202020204" pitchFamily="34" charset="0"/>
                <a:cs typeface="Arial" panose="020B0604020202020204" pitchFamily="34" charset="0"/>
              </a:rPr>
              <a:t>chatbot</a:t>
            </a:r>
            <a:r>
              <a:rPr lang="en-US" sz="1600" dirty="0">
                <a:latin typeface="Arial" panose="020B0604020202020204" pitchFamily="34" charset="0"/>
                <a:cs typeface="Arial" panose="020B0604020202020204" pitchFamily="34" charset="0"/>
              </a:rPr>
              <a:t> with </a:t>
            </a:r>
            <a:r>
              <a:rPr lang="en-US" sz="1600" dirty="0" err="1">
                <a:latin typeface="Arial" panose="020B0604020202020204" pitchFamily="34" charset="0"/>
                <a:cs typeface="Arial" panose="020B0604020202020204" pitchFamily="34" charset="0"/>
              </a:rPr>
              <a:t>Webhooks</a:t>
            </a:r>
            <a:r>
              <a:rPr lang="en-US" sz="1600" dirty="0">
                <a:latin typeface="Arial" panose="020B0604020202020204" pitchFamily="34" charset="0"/>
                <a:cs typeface="Arial" panose="020B0604020202020204" pitchFamily="34" charset="0"/>
              </a:rPr>
              <a:t> using python (FLASK) and </a:t>
            </a:r>
            <a:r>
              <a:rPr lang="en-US" sz="1600" dirty="0" err="1">
                <a:latin typeface="Arial" panose="020B0604020202020204" pitchFamily="34" charset="0"/>
                <a:cs typeface="Arial" panose="020B0604020202020204" pitchFamily="34" charset="0"/>
              </a:rPr>
              <a:t>dialogflow</a:t>
            </a:r>
            <a:r>
              <a:rPr lang="en-US" sz="1600" dirty="0">
                <a:latin typeface="Arial" panose="020B0604020202020204" pitchFamily="34" charset="0"/>
                <a:cs typeface="Arial" panose="020B0604020202020204" pitchFamily="34" charset="0"/>
              </a:rPr>
              <a:t>. Medium. Retrieved March 5, 2022, from </a:t>
            </a:r>
            <a:r>
              <a:rPr lang="en-US" sz="1600" dirty="0">
                <a:latin typeface="Arial" panose="020B0604020202020204" pitchFamily="34" charset="0"/>
                <a:cs typeface="Arial" panose="020B0604020202020204" pitchFamily="34" charset="0"/>
                <a:hlinkClick r:id="rId3"/>
              </a:rPr>
              <a:t>https://</a:t>
            </a:r>
            <a:r>
              <a:rPr lang="en-US" sz="1600" dirty="0" smtClean="0">
                <a:latin typeface="Arial" panose="020B0604020202020204" pitchFamily="34" charset="0"/>
                <a:cs typeface="Arial" panose="020B0604020202020204" pitchFamily="34" charset="0"/>
                <a:hlinkClick r:id="rId3"/>
              </a:rPr>
              <a:t>medium.com/zenofai/creating-chatbot-using-python-flask-d6947d8ef805</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BANIK, R. O. U. N. A. K. (2018). Hands-on recommendation systems with Python: Start building powerful and personalized, ... recommendation engines with python. PACKT Publishing Limited. </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4" name="文本框 3"/>
          <p:cNvSpPr txBox="1"/>
          <p:nvPr/>
        </p:nvSpPr>
        <p:spPr>
          <a:xfrm>
            <a:off x="427562" y="3902834"/>
            <a:ext cx="10839450" cy="286232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Why recommender system is important?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reduce workload for inventory management and boost work effectiveness.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create comprehensive reports to support making the right decision for business direction.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Overall</a:t>
            </a:r>
            <a:r>
              <a:rPr lang="en-US"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43229" y="816040"/>
            <a:ext cx="8008116" cy="30867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1"/>
              </a:rPr>
              <a:t>https://nijianmo.github.io/amazon/index.html</a:t>
            </a:r>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endParaRPr lang="en-US" altLang="zh-CN" dirty="0">
              <a:solidFill>
                <a:schemeClr val="bg1"/>
              </a:solidFill>
              <a:latin typeface="Arial" panose="020B0604020202020204" pitchFamily="34" charset="0"/>
              <a:cs typeface="Arial" panose="020B0604020202020204" pitchFamily="34" charset="0"/>
            </a:endParaRP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endParaRPr lang="en-US" dirty="0">
              <a:latin typeface="Arial" panose="020B0604020202020204" pitchFamily="34" charset="0"/>
              <a:cs typeface="Arial" panose="020B0604020202020204" pitchFamily="34" charset="0"/>
            </a:endParaRP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endParaRPr lang="en-US" altLang="zh-CN"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features. </a:t>
            </a:r>
            <a:endParaRPr lang="zh-CN" altLang="en-US" dirty="0">
              <a:solidFill>
                <a:schemeClr val="bg1"/>
              </a:solidFill>
              <a:latin typeface="Arial" panose="020B0604020202020204" pitchFamily="34" charset="0"/>
              <a:ea typeface="Arial" panose="020B0604020202020204" pitchFamily="34" charset="0"/>
            </a:endParaRPr>
          </a:p>
        </p:txBody>
      </p:sp>
      <p:pic>
        <p:nvPicPr>
          <p:cNvPr id="1026" name="Picture 2" descr="156906115-ec2eaa39-9ca9-4541-8e30-2a634de36192.png (910×3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585" y="3125180"/>
            <a:ext cx="9508241" cy="3406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7523</Words>
  <Application>WPS Presentation</Application>
  <PresentationFormat>宽屏</PresentationFormat>
  <Paragraphs>243</Paragraphs>
  <Slides>35</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Kimffy X</cp:lastModifiedBy>
  <cp:revision>596</cp:revision>
  <dcterms:created xsi:type="dcterms:W3CDTF">2014-08-08T03:06:00Z</dcterms:created>
  <dcterms:modified xsi:type="dcterms:W3CDTF">2022-03-30T04:18:52Z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4436CBD9CE424225B0456056CE335283</vt:lpwstr>
  </property>
</Properties>
</file>