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49"/>
  </p:handoutMasterIdLst>
  <p:sldIdLst>
    <p:sldId id="422" r:id="rId3"/>
    <p:sldId id="407" r:id="rId4"/>
    <p:sldId id="415" r:id="rId5"/>
    <p:sldId id="435" r:id="rId7"/>
    <p:sldId id="429" r:id="rId8"/>
    <p:sldId id="436" r:id="rId9"/>
    <p:sldId id="430" r:id="rId10"/>
    <p:sldId id="437" r:id="rId11"/>
    <p:sldId id="439" r:id="rId12"/>
    <p:sldId id="438" r:id="rId13"/>
    <p:sldId id="431" r:id="rId14"/>
    <p:sldId id="337" r:id="rId15"/>
    <p:sldId id="328" r:id="rId16"/>
    <p:sldId id="432" r:id="rId17"/>
    <p:sldId id="441" r:id="rId18"/>
    <p:sldId id="442" r:id="rId19"/>
    <p:sldId id="443" r:id="rId20"/>
    <p:sldId id="455" r:id="rId21"/>
    <p:sldId id="444" r:id="rId22"/>
    <p:sldId id="445" r:id="rId23"/>
    <p:sldId id="446" r:id="rId24"/>
    <p:sldId id="447" r:id="rId25"/>
    <p:sldId id="448" r:id="rId26"/>
    <p:sldId id="449" r:id="rId27"/>
    <p:sldId id="450" r:id="rId28"/>
    <p:sldId id="473" r:id="rId29"/>
    <p:sldId id="458" r:id="rId30"/>
    <p:sldId id="433" r:id="rId31"/>
    <p:sldId id="484" r:id="rId32"/>
    <p:sldId id="485" r:id="rId33"/>
    <p:sldId id="486" r:id="rId34"/>
    <p:sldId id="487" r:id="rId35"/>
    <p:sldId id="496" r:id="rId36"/>
    <p:sldId id="497" r:id="rId37"/>
    <p:sldId id="498" r:id="rId38"/>
    <p:sldId id="499" r:id="rId39"/>
    <p:sldId id="452" r:id="rId40"/>
    <p:sldId id="508" r:id="rId41"/>
    <p:sldId id="507" r:id="rId42"/>
    <p:sldId id="454" r:id="rId43"/>
    <p:sldId id="456" r:id="rId44"/>
    <p:sldId id="434" r:id="rId45"/>
    <p:sldId id="342" r:id="rId46"/>
    <p:sldId id="440" r:id="rId47"/>
    <p:sldId id="387" r:id="rId4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p:restoredTop sz="77163" autoAdjust="0"/>
  </p:normalViewPr>
  <p:slideViewPr>
    <p:cSldViewPr snapToGrid="0" showGuides="1">
      <p:cViewPr varScale="1">
        <p:scale>
          <a:sx n="89" d="100"/>
          <a:sy n="89" d="100"/>
        </p:scale>
        <p:origin x="1662" y="96"/>
      </p:cViewPr>
      <p:guideLst>
        <p:guide orient="horz" pos="809"/>
        <p:guide pos="3967"/>
        <p:guide pos="1503"/>
        <p:guide orient="horz" pos="892"/>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endParaRPr lang="en-US" altLang="zh-CN" sz="120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Since </a:t>
            </a:r>
            <a:r>
              <a:rPr lang="en-US" altLang="zh-CN" sz="1200" dirty="0" smtClean="0">
                <a:solidFill>
                  <a:srgbClr val="262626"/>
                </a:solidFill>
                <a:latin typeface="Arial" panose="020B0604020202020204" pitchFamily="34" charset="0"/>
                <a:cs typeface="Arial" panose="020B0604020202020204" pitchFamily="34" charset="0"/>
              </a:rPr>
              <a:t>the majority of the </a:t>
            </a:r>
            <a:r>
              <a:rPr lang="en-US" altLang="zh-CN" sz="1200" dirty="0" err="1" smtClean="0">
                <a:solidFill>
                  <a:srgbClr val="262626"/>
                </a:solidFill>
                <a:latin typeface="Arial" panose="020B0604020202020204" pitchFamily="34" charset="0"/>
                <a:cs typeface="Arial" panose="020B0604020202020204" pitchFamily="34" charset="0"/>
              </a:rPr>
              <a:t>products’s</a:t>
            </a:r>
            <a:r>
              <a:rPr lang="en-US" altLang="zh-CN" sz="1200" dirty="0" smtClean="0">
                <a:solidFill>
                  <a:srgbClr val="262626"/>
                </a:solidFill>
                <a:latin typeface="Arial" panose="020B0604020202020204" pitchFamily="34" charset="0"/>
                <a:cs typeface="Arial" panose="020B0604020202020204" pitchFamily="34" charset="0"/>
              </a:rPr>
              <a:t> main category is the Tools &amp; Home Improvement,</a:t>
            </a:r>
            <a:r>
              <a:rPr lang="en-US" altLang="zh-CN" sz="1200" baseline="0" dirty="0" smtClean="0">
                <a:solidFill>
                  <a:srgbClr val="262626"/>
                </a:solidFill>
                <a:latin typeface="Arial" panose="020B0604020202020204" pitchFamily="34" charset="0"/>
                <a:cs typeface="Arial" panose="020B0604020202020204" pitchFamily="34" charset="0"/>
              </a:rPr>
              <a:t> so we are likely to get the similar result for the most reviewed main category distribution. Instead, we can create product sub category graphs to see more detail about the category of the reviewed products.</a:t>
            </a:r>
            <a:endParaRPr lang="en-US" altLang="zh-CN" sz="1200" baseline="0" dirty="0" smtClean="0">
              <a:solidFill>
                <a:srgbClr val="262626"/>
              </a:solidFill>
              <a:latin typeface="Arial" panose="020B0604020202020204" pitchFamily="34" charset="0"/>
              <a:cs typeface="Arial" panose="020B0604020202020204" pitchFamily="34" charset="0"/>
            </a:endParaRPr>
          </a:p>
          <a:p>
            <a:endParaRPr lang="en-US" sz="1200" baseline="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ea typeface="Arial" panose="020B0604020202020204" pitchFamily="34" charset="0"/>
              </a:rPr>
              <a:t>Most Reviewed Sub Category Distributions (top 10) graphs show that 37.9% of the reviews are in the Appliances Parts sub category, and the Accessories sub category also holds 17.1% in the dataset.</a:t>
            </a:r>
            <a:endParaRPr lang="zh-CN" altLang="en-US" sz="1200" dirty="0" smtClean="0">
              <a:solidFill>
                <a:schemeClr val="bg1"/>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First of all, we need a base model that can generate recommendations without the least input information. </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A base model can be a simple knowledge-based recommender that takes user inputs such as product category, brand, release year, and targeted price to search for matching products. It usually doesn't leverage machine learning to provide recommendations.</a:t>
            </a:r>
            <a:endParaRPr lang="en-US" altLang="zh-CN" dirty="0">
              <a:solidFill>
                <a:srgbClr val="262626"/>
              </a:solidFill>
              <a:latin typeface="Arial" panose="020B0604020202020204" pitchFamily="34" charset="0"/>
              <a:cs typeface="Arial" panose="020B0604020202020204" pitchFamily="34" charset="0"/>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For this project, we are not deploying a model that takes user inputs like mentioned the above. Instead, we sort the product lists by rating mean and review counts for a recommendation. This is the base model we would use if the users don't have a customer ID and product ID for our recommender system.</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idea of content-based filtering is to find the similarity products based on either metadata or product description. The most feasible approach is to apply the cosine similarity method against the textual data to find the most similar products. </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I have applied this approach against both product description and metadata, and their recommendation results are very convincing. However, this approach is not a good fit for Web API because the matrix size is too large for local RAM or web hosting service storage and RAM, so we have to try using another method for Web API deployment for the content-based filtering.</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topic modeling approach could be an alternative solution. Instead of computing the huge similarity matrix, leveraging a probabilistic topic model like LDA can cluster the entire product set into different topics or categories in our case. For creating recommendations, we can find the products that share the same topics among the product list and output the products with the highest probability scores. Although the output will be less precise than the cosine similarity models, it can be a good fit for Web API deployment.</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To find out how many topics exist in our product dataset, coherence values analysis is applied and the output shows that topic number 9 has the best coherence score, so we will use k=9 for the final LDA model.</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Final LDA model has a Coherence Score: 0.606, and the topic modeling recommender did a fairly good job. However, the cosine similarity models are performing better and generating more concise recommendations. Since it is just adding extra topic number and probability columns to the dataset, the data file size would be much smaller than the cosine similarity model. Thus, we use the LDA model output for Web API depoyment.</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E-commerce becomes more and more popular in recent years, especially by the impact of the COVID-19 pandemic, many retailers and companies are switching their business models to adapt to the trend. In addition, with the rapid growth of big data technology, the cost of storage capacity to store enormous amounts of data decreases gradually. No matter the tech giant or start-up, all companies can make use of the gathered data to boost their business success.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altLang="zh-CN" dirty="0" smtClean="0"/>
              <a:t>So why recommender system is important in the</a:t>
            </a:r>
            <a:r>
              <a:rPr lang="en-US" altLang="zh-CN" baseline="0" dirty="0" smtClean="0"/>
              <a:t> current era?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There are several benefits that businesses can achieve using product recommender systems.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objective of this project is to analyze the reason for a product to be recommended and explore different data science methods and algorithms to implement product recommender systems. It will provide business owners or start-up companies a better idea of how recommender systems work and the related advantages.</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a:solidFill>
                  <a:schemeClr val="bg1"/>
                </a:solidFill>
                <a:latin typeface="Arial" panose="020B0604020202020204" pitchFamily="34" charset="0"/>
                <a:cs typeface="Arial" panose="020B0604020202020204" pitchFamily="34" charset="0"/>
                <a:sym typeface="+mn-ea"/>
              </a:rPr>
              <a:t>The idea of Collaborative methods for recommender systems are methods based on past interactions recorded between users </a:t>
            </a:r>
            <a:endParaRPr lang="en-US" altLang="zh-CN">
              <a:solidFill>
                <a:schemeClr val="bg1"/>
              </a:solidFill>
              <a:latin typeface="Arial" panose="020B0604020202020204" pitchFamily="34" charset="0"/>
              <a:cs typeface="Arial" panose="020B0604020202020204" pitchFamily="34" charset="0"/>
            </a:endParaRPr>
          </a:p>
          <a:p>
            <a:pPr>
              <a:lnSpc>
                <a:spcPct val="150000"/>
              </a:lnSpc>
            </a:pPr>
            <a:r>
              <a:rPr lang="en-US" altLang="zh-CN">
                <a:solidFill>
                  <a:schemeClr val="bg1"/>
                </a:solidFill>
                <a:latin typeface="Arial" panose="020B0604020202020204" pitchFamily="34" charset="0"/>
                <a:cs typeface="Arial" panose="020B0604020202020204" pitchFamily="34" charset="0"/>
                <a:sym typeface="+mn-ea"/>
              </a:rPr>
              <a:t>and items to generate new recommendations.  The past user-item interactions represent the bases to detect similar users and/or similar items and to make predictions based on estimated proximities.</a:t>
            </a:r>
            <a:endParaRPr lang="en-US" altLang="zh-CN">
              <a:solidFill>
                <a:schemeClr val="bg1"/>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class of collaborative filtering algorithms is divided into two sub-categories called memory-based and model-based approaches. </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Memory-based approaches directly work with values of recorded interactions and based on nearest neighbors search or KNN (find the closest users from a referenced user and suggest the most popular items among these neighbors)</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Model-based approaches assume there is an underlying generative model that explains the user-item interactions and tries to identify it in order to make new predictions</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For training the collaborative filtering model, we only consider the customer with at least 3 reviews in our dataset. This will increase the recommendation output accuracy. </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latin typeface="Arial" panose="020B0604020202020204" pitchFamily="34" charset="0"/>
                <a:cs typeface="Arial" panose="020B0604020202020204" pitchFamily="34" charset="0"/>
              </a:rPr>
              <a:t>On the left-hand side, the graph shows the rating distribution for our selected training data. Since one of the objectives of this project is to find out if textual data can improve recommender systems' performance, I have also performed sentiment analysis against the review text and converted the sentiment polarity score into the same range as the review rating. The graph on the right shows that based on the sentiment of the review text, the rating distribution should not be that imbalanced.</a:t>
            </a:r>
            <a:endParaRPr lang="en-US" altLang="zh-CN" dirty="0">
              <a:latin typeface="Arial" panose="020B0604020202020204" pitchFamily="34" charset="0"/>
              <a:cs typeface="Arial" panose="020B0604020202020204" pitchFamily="34" charset="0"/>
            </a:endParaRPr>
          </a:p>
          <a:p>
            <a:pPr>
              <a:lnSpc>
                <a:spcPct val="150000"/>
              </a:lnSpc>
            </a:pPr>
            <a:endParaRPr lang="en-US" altLang="zh-CN" dirty="0">
              <a:latin typeface="Arial" panose="020B0604020202020204" pitchFamily="34" charset="0"/>
              <a:cs typeface="Arial" panose="020B0604020202020204" pitchFamily="34" charset="0"/>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Becasue of the sentiment data is tend to be more normally distributed, I choose to use it for the machine learning models instead of the original rating.</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Surprise is a good Python library to build collaborative recommendation system for both memory based and model based models.</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I have applied all the algorithms supported by Surprise and developed a deep neural network by TensorFlow and Keras to compare their performance results. The result table shows that SVDpp and SVD have a very close performance, but the training and testing time of SVDpp is longer than SVD. Thus, the SVD is our choice for the collaborative filtering recommendation model deployment.</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After the algorithm is picked, I have performed some parameter tuning using GridSearchCV to improve the performance as much as possible, and the final SVD model for deployment has a average 0.56 rmse testing score which is the best among all the collaborative filtering models.</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And the collaborative filtering model will take a reviewer ID as input to generate recommendation like this. Unlike content-based filtering, the results are personalized specifically for this customer.</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have built a hybrid recommender that combines Content-based Filtering and Collaborative Filtering to overcome the drawbacks and improve overall performance.</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Our Hybrid Model will take both reviewer ID and product ID as input, and first get 100 recommendation results from the content-based filtering model, then input the reviewer ID and the recommended product IDs from the Content-based filtering model to the Collaborative filtering model. This model will generate recommendations that meet product similarities and customer personality as much as possible.</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Of course, if either ID is missing from the input, our system can handle it by calling its "Child Models" to generate recommendations respectively. If no input IDs are entered, then it will use our base model for the recommendation.</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you can see, the recommendation result shows that the hybrid model is suggesting more products that are similar to the product ID B0001YH10C for customer ID A1CY6CQC5HPQGL because </a:t>
            </a:r>
            <a:r>
              <a:rPr lang="en-US" b="0" i="0" dirty="0" smtClean="0">
                <a:effectLst/>
                <a:ea typeface="Arial" panose="020B0604020202020204" pitchFamily="34" charset="0"/>
                <a:sym typeface="Arial" panose="020B0604020202020204" pitchFamily="34" charset="0"/>
              </a:rPr>
              <a:t>it takes individual advantage of content-based and collaborative filtering.</a:t>
            </a:r>
            <a:endParaRPr lang="en-US" b="0" i="0" dirty="0" smtClean="0">
              <a:effectLst/>
              <a:ea typeface="Arial" panose="020B0604020202020204" pitchFamily="34" charset="0"/>
              <a:sym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Finally</a:t>
            </a:r>
            <a:r>
              <a:rPr lang="en-US" smtClean="0"/>
              <a:t>, for </a:t>
            </a:r>
            <a:r>
              <a:rPr lang="en-US" dirty="0" smtClean="0"/>
              <a:t>recommendation system integration and deployment. I would like to develop a user interface for better using experience. I will develop a Flask website and use </a:t>
            </a:r>
            <a:r>
              <a:rPr lang="en-US" dirty="0" err="1" smtClean="0"/>
              <a:t>PythonAnywhere</a:t>
            </a:r>
            <a:r>
              <a:rPr lang="en-US" dirty="0" smtClean="0"/>
              <a:t> web hosting service to host our recommender system. Next, I will develop a Chabot using </a:t>
            </a:r>
            <a:r>
              <a:rPr lang="en-US" dirty="0" err="1" smtClean="0"/>
              <a:t>DialogFlow</a:t>
            </a:r>
            <a:r>
              <a:rPr lang="en-US" dirty="0" smtClean="0"/>
              <a:t> platform to assist users for product recommendation and integrate it with the Flask website.</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This</a:t>
            </a:r>
            <a:r>
              <a:rPr lang="en-US" baseline="0" dirty="0" smtClean="0"/>
              <a:t> is the flask web app prototype for the project. It contains a </a:t>
            </a:r>
            <a:r>
              <a:rPr lang="en-US" baseline="0" dirty="0" err="1" smtClean="0"/>
              <a:t>chatbot</a:t>
            </a:r>
            <a:r>
              <a:rPr lang="en-US" baseline="0" dirty="0" smtClean="0"/>
              <a:t> on the home page which developed by using the </a:t>
            </a:r>
            <a:r>
              <a:rPr lang="en-US" baseline="0" dirty="0" err="1" smtClean="0"/>
              <a:t>Dialogflow</a:t>
            </a:r>
            <a:r>
              <a:rPr lang="en-US" baseline="0" dirty="0" smtClean="0"/>
              <a:t> platform. The website is using Google API to send and receive message from </a:t>
            </a:r>
            <a:r>
              <a:rPr lang="en-US" baseline="0" dirty="0" err="1" smtClean="0"/>
              <a:t>Dialogflow</a:t>
            </a:r>
            <a:r>
              <a:rPr lang="en-US" baseline="0" dirty="0" smtClean="0"/>
              <a:t> and display on the </a:t>
            </a:r>
            <a:r>
              <a:rPr lang="en-US" baseline="0" dirty="0" err="1" smtClean="0"/>
              <a:t>chatbox</a:t>
            </a:r>
            <a:r>
              <a:rPr lang="en-US" baseline="0" dirty="0" smtClean="0"/>
              <a:t>. </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intend to achieve through this project is to develop product recommender systems/models that can accurately predict customers' preferences, identify the most useful characteristics to promote certain products to customers, understand the role of text data in recommender systems, </a:t>
            </a:r>
            <a:r>
              <a:rPr lang="en-US" sz="1200" dirty="0" smtClean="0">
                <a:latin typeface="Arial" panose="020B0604020202020204" pitchFamily="34" charset="0"/>
                <a:cs typeface="Arial" panose="020B0604020202020204" pitchFamily="34" charset="0"/>
              </a:rPr>
              <a:t>provide a website and </a:t>
            </a:r>
            <a:r>
              <a:rPr lang="en-US" sz="1200" dirty="0" err="1" smtClean="0">
                <a:latin typeface="Arial" panose="020B0604020202020204" pitchFamily="34" charset="0"/>
                <a:cs typeface="Arial" panose="020B0604020202020204" pitchFamily="34" charset="0"/>
              </a:rPr>
              <a:t>Chatbot</a:t>
            </a:r>
            <a:r>
              <a:rPr lang="en-US" sz="1200" dirty="0" smtClean="0">
                <a:latin typeface="Arial" panose="020B0604020202020204" pitchFamily="34" charset="0"/>
                <a:cs typeface="Arial" panose="020B0604020202020204" pitchFamily="34" charset="0"/>
              </a:rPr>
              <a:t> to assist amazon users to make purchase decisions,</a:t>
            </a:r>
            <a:r>
              <a:rPr lang="en-US" sz="1200" baseline="0" dirty="0" smtClean="0">
                <a:latin typeface="Arial" panose="020B0604020202020204" pitchFamily="34" charset="0"/>
                <a:cs typeface="Arial" panose="020B0604020202020204" pitchFamily="34" charset="0"/>
              </a:rPr>
              <a:t>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provide a comprehensive report of recommender systems for the business owners.</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The reason why I chose the Appliances subset for this project is that it has a moderate number of products and reviews, so it is a great representation of the entire dataset and shows how the recommender system works. Future </a:t>
            </a:r>
            <a:r>
              <a:rPr lang="en-US" dirty="0" smtClean="0"/>
              <a:t>studies can leverage my project to the different product categories in this dataset or even apply it to the entire dataset if they have sufficient computing resources.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200" dirty="0" smtClean="0">
              <a:solidFill>
                <a:srgbClr val="262626"/>
              </a:solidFill>
              <a:latin typeface="Arial" panose="020B0604020202020204" pitchFamily="34" charset="0"/>
              <a:cs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2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4.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4.xml"/><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image" Target="../media/image36.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image" Target="../media/image42.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4.xml"/><Relationship Id="rId2" Type="http://schemas.openxmlformats.org/officeDocument/2006/relationships/image" Target="../media/image43.png"/><Relationship Id="rId1" Type="http://schemas.openxmlformats.org/officeDocument/2006/relationships/hyperlink" Target="https://data606project.pythonanywhere.com/"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image" Target="../media/image44.jpe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hyperlink" Target="https://medium.com/zenofai/creating-chatbot-using-python-flask-d6947d8ef805" TargetMode="External"/><Relationship Id="rId2" Type="http://schemas.openxmlformats.org/officeDocument/2006/relationships/hyperlink" Target="https://towardsdatascience.com/brief-on-recommender-systems-b86a1068a4dd" TargetMode="External"/><Relationship Id="rId1" Type="http://schemas.openxmlformats.org/officeDocument/2006/relationships/hyperlink" Target="http://cseweb.ucsd.edu/~jmcauley/pdfs/emnlp19a.pdf"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hyperlink" Target="https://nijianmo.github.io/amazon/index.html"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endParaRPr lang="en-US" altLang="zh-CN" sz="4000" b="1" dirty="0" smtClean="0">
              <a:solidFill>
                <a:srgbClr val="262626"/>
              </a:solidFill>
              <a:latin typeface="Arial" panose="020B0604020202020204" pitchFamily="34" charset="0"/>
              <a:cs typeface="Arial" panose="020B0604020202020204" pitchFamily="34" charset="0"/>
            </a:endParaRP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4773367" y="4044950"/>
            <a:ext cx="2645276" cy="738664"/>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endPar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endParaRPr>
          </a:p>
          <a:p>
            <a:pPr algn="ctr">
              <a:lnSpc>
                <a:spcPct val="150000"/>
              </a:lnSpc>
            </a:pPr>
            <a:r>
              <a:rPr lang="en-US" altLang="zh-CN" sz="1400" dirty="0" smtClean="0">
                <a:solidFill>
                  <a:srgbClr val="262626"/>
                </a:solidFill>
                <a:latin typeface="Arial" panose="020B0604020202020204" pitchFamily="34" charset="0"/>
                <a:ea typeface="Arial" panose="020B0604020202020204" pitchFamily="34" charset="0"/>
              </a:rPr>
              <a:t>UMBC Data Science Capstone</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30,239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endParaRPr lang="en-US" altLang="zh-CN" sz="14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6303" y="1126131"/>
            <a:ext cx="11327737" cy="4371768"/>
          </a:xfrm>
          <a:prstGeom prst="rect">
            <a:avLst/>
          </a:prstGeom>
        </p:spPr>
      </p:pic>
      <p:grpSp>
        <p:nvGrpSpPr>
          <p:cNvPr id="4" name="组合 1"/>
          <p:cNvGrpSpPr/>
          <p:nvPr/>
        </p:nvGrpSpPr>
        <p:grpSpPr>
          <a:xfrm>
            <a:off x="1448693" y="5580181"/>
            <a:ext cx="8716761" cy="1035224"/>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5709368"/>
            <a:ext cx="7787084" cy="738664"/>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400" dirty="0">
              <a:solidFill>
                <a:srgbClr val="26262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1144" y="1151061"/>
            <a:ext cx="4429983" cy="54321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5803640" y="2127076"/>
            <a:ext cx="5416679"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086976" y="2578605"/>
            <a:ext cx="4850005" cy="1061829"/>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266303" y="1255698"/>
            <a:ext cx="7506063" cy="4846521"/>
          </a:xfrm>
          <a:prstGeom prst="rect">
            <a:avLst/>
          </a:prstGeom>
        </p:spPr>
      </p:pic>
      <p:grpSp>
        <p:nvGrpSpPr>
          <p:cNvPr id="6" name="组合 1"/>
          <p:cNvGrpSpPr/>
          <p:nvPr/>
        </p:nvGrpSpPr>
        <p:grpSpPr>
          <a:xfrm>
            <a:off x="7772366" y="2067461"/>
            <a:ext cx="3653616" cy="2803119"/>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8000107" y="2448026"/>
            <a:ext cx="3198133" cy="2031325"/>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266303" y="1234466"/>
            <a:ext cx="7226534" cy="4717172"/>
          </a:xfrm>
          <a:prstGeom prst="rect">
            <a:avLst/>
          </a:prstGeom>
        </p:spPr>
      </p:pic>
      <p:grpSp>
        <p:nvGrpSpPr>
          <p:cNvPr id="4" name="组合 8"/>
          <p:cNvGrpSpPr/>
          <p:nvPr/>
        </p:nvGrpSpPr>
        <p:grpSpPr>
          <a:xfrm>
            <a:off x="7492837" y="2268620"/>
            <a:ext cx="4122527" cy="261129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7726103" y="2577836"/>
            <a:ext cx="3590018" cy="203132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a:t>
            </a:r>
            <a:r>
              <a:rPr lang="en-US" altLang="zh-CN" sz="1400" dirty="0" smtClean="0">
                <a:solidFill>
                  <a:schemeClr val="bg1"/>
                </a:solidFill>
                <a:latin typeface="Arial" panose="020B0604020202020204" pitchFamily="34" charset="0"/>
                <a:cs typeface="Arial" panose="020B0604020202020204" pitchFamily="34" charset="0"/>
              </a:rPr>
              <a:t>he </a:t>
            </a:r>
            <a:r>
              <a:rPr lang="en-US" altLang="zh-CN" sz="14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052" name="Picture 4" descr="review_word_distrubutio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071" y="956573"/>
            <a:ext cx="7030155" cy="36609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4617523"/>
            <a:ext cx="6698059" cy="2066605"/>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826510"/>
            <a:ext cx="6152711"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cs typeface="Arial" panose="020B0604020202020204" pitchFamily="34" charset="0"/>
              </a:rPr>
              <a:t>The </a:t>
            </a:r>
            <a:r>
              <a:rPr lang="en-US" altLang="zh-CN" sz="14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400" dirty="0" smtClean="0">
                <a:solidFill>
                  <a:schemeClr val="bg1"/>
                </a:solidFill>
                <a:latin typeface="Arial" panose="020B0604020202020204" pitchFamily="34" charset="0"/>
                <a:cs typeface="Arial" panose="020B0604020202020204" pitchFamily="34" charset="0"/>
              </a:rPr>
              <a:t>similar</a:t>
            </a:r>
            <a:r>
              <a:rPr lang="en-US" altLang="zh-CN" sz="14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2"/>
          <a:stretch>
            <a:fillRect/>
          </a:stretch>
        </p:blipFill>
        <p:spPr>
          <a:xfrm>
            <a:off x="7344410" y="991870"/>
            <a:ext cx="4829175" cy="5781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1"/>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34048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2"/>
          <a:stretch>
            <a:fillRect/>
          </a:stretch>
        </p:blipFill>
        <p:spPr>
          <a:xfrm>
            <a:off x="6962774" y="933221"/>
            <a:ext cx="829041" cy="830265"/>
          </a:xfrm>
          <a:prstGeom prst="rect">
            <a:avLst/>
          </a:prstGeom>
          <a:noFill/>
          <a:ln w="9525">
            <a:noFill/>
          </a:ln>
        </p:spPr>
      </p:pic>
      <p:sp>
        <p:nvSpPr>
          <p:cNvPr id="9228" name="矩形 30"/>
          <p:cNvSpPr/>
          <p:nvPr/>
        </p:nvSpPr>
        <p:spPr>
          <a:xfrm>
            <a:off x="7174808" y="109285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55697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2"/>
          <a:stretch>
            <a:fillRect/>
          </a:stretch>
        </p:blipFill>
        <p:spPr>
          <a:xfrm>
            <a:off x="6962774" y="149707"/>
            <a:ext cx="829041" cy="830265"/>
          </a:xfrm>
          <a:prstGeom prst="rect">
            <a:avLst/>
          </a:prstGeom>
          <a:noFill/>
          <a:ln w="9525">
            <a:noFill/>
          </a:ln>
        </p:spPr>
      </p:pic>
      <p:sp>
        <p:nvSpPr>
          <p:cNvPr id="33" name="矩形 30"/>
          <p:cNvSpPr/>
          <p:nvPr/>
        </p:nvSpPr>
        <p:spPr>
          <a:xfrm>
            <a:off x="7179137" y="30934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12400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2"/>
          <a:stretch>
            <a:fillRect/>
          </a:stretch>
        </p:blipFill>
        <p:spPr>
          <a:xfrm>
            <a:off x="6962774" y="1716735"/>
            <a:ext cx="829041" cy="830265"/>
          </a:xfrm>
          <a:prstGeom prst="rect">
            <a:avLst/>
          </a:prstGeom>
          <a:noFill/>
          <a:ln w="9525">
            <a:noFill/>
          </a:ln>
        </p:spPr>
      </p:pic>
      <p:sp>
        <p:nvSpPr>
          <p:cNvPr id="36" name="矩形 30"/>
          <p:cNvSpPr/>
          <p:nvPr/>
        </p:nvSpPr>
        <p:spPr>
          <a:xfrm>
            <a:off x="7179137" y="187637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291974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2"/>
          <a:stretch>
            <a:fillRect/>
          </a:stretch>
        </p:blipFill>
        <p:spPr>
          <a:xfrm>
            <a:off x="6962774" y="2512478"/>
            <a:ext cx="829041" cy="830265"/>
          </a:xfrm>
          <a:prstGeom prst="rect">
            <a:avLst/>
          </a:prstGeom>
          <a:noFill/>
          <a:ln w="9525">
            <a:noFill/>
          </a:ln>
        </p:spPr>
      </p:pic>
      <p:sp>
        <p:nvSpPr>
          <p:cNvPr id="39" name="矩形 30"/>
          <p:cNvSpPr/>
          <p:nvPr/>
        </p:nvSpPr>
        <p:spPr>
          <a:xfrm>
            <a:off x="7179137" y="267211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72714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2"/>
          <a:stretch>
            <a:fillRect/>
          </a:stretch>
        </p:blipFill>
        <p:spPr>
          <a:xfrm>
            <a:off x="6962774" y="3319875"/>
            <a:ext cx="829041" cy="830265"/>
          </a:xfrm>
          <a:prstGeom prst="rect">
            <a:avLst/>
          </a:prstGeom>
          <a:noFill/>
          <a:ln w="9525">
            <a:noFill/>
          </a:ln>
        </p:spPr>
      </p:pic>
      <p:sp>
        <p:nvSpPr>
          <p:cNvPr id="42" name="矩形 30"/>
          <p:cNvSpPr/>
          <p:nvPr/>
        </p:nvSpPr>
        <p:spPr>
          <a:xfrm>
            <a:off x="7179137" y="347951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54954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2"/>
          <a:stretch>
            <a:fillRect/>
          </a:stretch>
        </p:blipFill>
        <p:spPr>
          <a:xfrm>
            <a:off x="6962774" y="4142275"/>
            <a:ext cx="829041" cy="830265"/>
          </a:xfrm>
          <a:prstGeom prst="rect">
            <a:avLst/>
          </a:prstGeom>
          <a:noFill/>
          <a:ln w="9525">
            <a:noFill/>
          </a:ln>
        </p:spPr>
      </p:pic>
      <p:sp>
        <p:nvSpPr>
          <p:cNvPr id="48" name="矩形 30"/>
          <p:cNvSpPr/>
          <p:nvPr/>
        </p:nvSpPr>
        <p:spPr>
          <a:xfrm>
            <a:off x="7179137" y="430191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40693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System Integration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2"/>
          <a:stretch>
            <a:fillRect/>
          </a:stretch>
        </p:blipFill>
        <p:spPr>
          <a:xfrm>
            <a:off x="6962774" y="4999669"/>
            <a:ext cx="829041" cy="830265"/>
          </a:xfrm>
          <a:prstGeom prst="rect">
            <a:avLst/>
          </a:prstGeom>
          <a:noFill/>
          <a:ln w="9525">
            <a:noFill/>
          </a:ln>
        </p:spPr>
      </p:pic>
      <p:sp>
        <p:nvSpPr>
          <p:cNvPr id="51" name="矩形 30"/>
          <p:cNvSpPr/>
          <p:nvPr/>
        </p:nvSpPr>
        <p:spPr>
          <a:xfrm>
            <a:off x="7179137" y="515930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2" name="文本框 31"/>
          <p:cNvSpPr txBox="1"/>
          <p:nvPr/>
        </p:nvSpPr>
        <p:spPr>
          <a:xfrm flipH="1">
            <a:off x="7394643" y="6251487"/>
            <a:ext cx="3530600" cy="376246"/>
          </a:xfrm>
          <a:prstGeom prst="rect">
            <a:avLst/>
          </a:prstGeom>
          <a:solidFill>
            <a:srgbClr val="262626"/>
          </a:solidFill>
          <a:ln w="9525">
            <a:noFill/>
          </a:ln>
        </p:spPr>
        <p:txBody>
          <a:bodyPr lIns="180000" anchor="ctr" anchorCtr="0"/>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Outcomes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 name="图片 32"/>
          <p:cNvPicPr>
            <a:picLocks noChangeAspect="1"/>
          </p:cNvPicPr>
          <p:nvPr/>
        </p:nvPicPr>
        <p:blipFill>
          <a:blip r:embed="rId2"/>
          <a:stretch>
            <a:fillRect/>
          </a:stretch>
        </p:blipFill>
        <p:spPr>
          <a:xfrm>
            <a:off x="6962774" y="5844219"/>
            <a:ext cx="829041" cy="830265"/>
          </a:xfrm>
          <a:prstGeom prst="rect">
            <a:avLst/>
          </a:prstGeom>
          <a:noFill/>
          <a:ln w="9525">
            <a:noFill/>
          </a:ln>
        </p:spPr>
      </p:pic>
      <p:sp>
        <p:nvSpPr>
          <p:cNvPr id="4" name="矩形 30"/>
          <p:cNvSpPr/>
          <p:nvPr/>
        </p:nvSpPr>
        <p:spPr>
          <a:xfrm>
            <a:off x="7181476" y="6003856"/>
            <a:ext cx="380365" cy="521970"/>
          </a:xfrm>
          <a:prstGeom prst="rect">
            <a:avLst/>
          </a:prstGeom>
          <a:noFill/>
          <a:ln w="9525">
            <a:noFill/>
          </a:ln>
        </p:spPr>
        <p:txBody>
          <a:bodyPr wrap="none" anchor="t" anchorCtr="0">
            <a:spAutoFit/>
          </a:bodyPr>
          <a:p>
            <a:pPr algn="ctr"/>
            <a:r>
              <a:rPr lang="en-US" altLang="zh-CN" sz="2800" dirty="0">
                <a:solidFill>
                  <a:srgbClr val="262626"/>
                </a:solidFill>
                <a:latin typeface="Arial" panose="020B0604020202020204" pitchFamily="34" charset="0"/>
                <a:ea typeface="Arial" panose="020B0604020202020204" pitchFamily="34" charset="0"/>
              </a:rPr>
              <a:t>8</a:t>
            </a:r>
            <a:endParaRPr lang="en-US" altLang="zh-CN"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1"/>
          <a:stretch>
            <a:fillRect/>
          </a:stretch>
        </p:blipFill>
        <p:spPr>
          <a:xfrm>
            <a:off x="7240759" y="991870"/>
            <a:ext cx="3861173" cy="3688961"/>
          </a:xfrm>
          <a:prstGeom prst="rect">
            <a:avLst/>
          </a:prstGeom>
        </p:spPr>
      </p:pic>
      <p:grpSp>
        <p:nvGrpSpPr>
          <p:cNvPr id="5" name="组合 1"/>
          <p:cNvGrpSpPr/>
          <p:nvPr/>
        </p:nvGrpSpPr>
        <p:grpSpPr>
          <a:xfrm>
            <a:off x="6609119" y="4680831"/>
            <a:ext cx="5286376" cy="201696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609119" y="4857451"/>
            <a:ext cx="5092835"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 majority </a:t>
            </a:r>
            <a:r>
              <a:rPr lang="en-US" altLang="zh-CN" sz="1400" dirty="0">
                <a:solidFill>
                  <a:srgbClr val="262626"/>
                </a:solidFill>
                <a:latin typeface="Arial" panose="020B0604020202020204" pitchFamily="34" charset="0"/>
                <a:cs typeface="Arial" panose="020B0604020202020204" pitchFamily="34" charset="0"/>
              </a:rPr>
              <a:t>of the products (</a:t>
            </a:r>
            <a:r>
              <a:rPr lang="en-US" altLang="zh-CN" sz="1400" dirty="0" smtClean="0">
                <a:solidFill>
                  <a:srgbClr val="262626"/>
                </a:solidFill>
                <a:latin typeface="Arial" panose="020B0604020202020204" pitchFamily="34" charset="0"/>
                <a:cs typeface="Arial" panose="020B0604020202020204" pitchFamily="34" charset="0"/>
              </a:rPr>
              <a:t>64.7%) </a:t>
            </a:r>
            <a:r>
              <a:rPr lang="en-US" altLang="zh-CN" sz="1400" dirty="0">
                <a:solidFill>
                  <a:srgbClr val="262626"/>
                </a:solidFill>
                <a:latin typeface="Arial" panose="020B0604020202020204" pitchFamily="34" charset="0"/>
                <a:cs typeface="Arial" panose="020B0604020202020204" pitchFamily="34" charset="0"/>
              </a:rPr>
              <a:t>are in the Tools &amp; Home Improvement category, and the Appliances category also holds </a:t>
            </a:r>
            <a:r>
              <a:rPr lang="en-US" altLang="zh-CN" sz="1400" dirty="0" smtClean="0">
                <a:solidFill>
                  <a:srgbClr val="262626"/>
                </a:solidFill>
                <a:latin typeface="Arial" panose="020B0604020202020204" pitchFamily="34" charset="0"/>
                <a:cs typeface="Arial" panose="020B0604020202020204" pitchFamily="34" charset="0"/>
              </a:rPr>
              <a:t>21.5%.</a:t>
            </a:r>
            <a:endParaRPr lang="en-US" altLang="zh-CN" sz="1400" dirty="0" smtClean="0">
              <a:solidFill>
                <a:srgbClr val="262626"/>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There </a:t>
            </a:r>
            <a:r>
              <a:rPr lang="en-US" altLang="zh-CN" sz="14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400" dirty="0">
              <a:solidFill>
                <a:srgbClr val="262626"/>
              </a:solidFill>
              <a:latin typeface="Arial" panose="020B0604020202020204" pitchFamily="34" charset="0"/>
              <a:ea typeface="Arial" panose="020B0604020202020204" pitchFamily="34" charset="0"/>
            </a:endParaRPr>
          </a:p>
        </p:txBody>
      </p:sp>
      <p:pic>
        <p:nvPicPr>
          <p:cNvPr id="9" name="图片 8"/>
          <p:cNvPicPr>
            <a:picLocks noChangeAspect="1"/>
          </p:cNvPicPr>
          <p:nvPr/>
        </p:nvPicPr>
        <p:blipFill>
          <a:blip r:embed="rId2"/>
          <a:stretch>
            <a:fillRect/>
          </a:stretch>
        </p:blipFill>
        <p:spPr>
          <a:xfrm>
            <a:off x="129691" y="991870"/>
            <a:ext cx="6479428" cy="45218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074" name="Picture 2" descr="https://github.com/JinHuiXu1991/Jin_DATA606/raw/07e65b0c76686b1e612ef3aa0f26c56e47026c69/images/product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4063" y="896483"/>
            <a:ext cx="2893877" cy="39244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843418" y="1219728"/>
            <a:ext cx="7386558" cy="1411212"/>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4146359" y="1375802"/>
            <a:ext cx="6714473" cy="1061829"/>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a:t>
            </a:r>
            <a:r>
              <a:rPr lang="en-US" altLang="zh-CN" sz="14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30,239 Appliances products, there are 30,252 products were reviewed. So there are some products are not included in the product dataset.</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771744"/>
            <a:ext cx="6138068" cy="1821985"/>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915147"/>
            <a:ext cx="5838824"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122" name="Picture 2" descr="https://github.com/JinHuiXu1991/Jin_DATA606/raw/9b4cb651e7e430486faa681c4e48af5d358d6fc6/images/product_tex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654" y="1122172"/>
            <a:ext cx="6840478" cy="353501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448072" y="4748152"/>
            <a:ext cx="6698059" cy="1736624"/>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49487" y="4827598"/>
            <a:ext cx="6152711"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400" dirty="0" smtClean="0">
                <a:solidFill>
                  <a:schemeClr val="bg1"/>
                </a:solidFill>
                <a:latin typeface="Arial" panose="020B0604020202020204" pitchFamily="34" charset="0"/>
                <a:cs typeface="Arial" panose="020B0604020202020204" pitchFamily="34" charset="0"/>
              </a:rPr>
              <a:t>consider a </a:t>
            </a:r>
            <a:r>
              <a:rPr lang="en-US" altLang="zh-CN" sz="1400" dirty="0">
                <a:solidFill>
                  <a:schemeClr val="bg1"/>
                </a:solidFill>
                <a:latin typeface="Arial" panose="020B0604020202020204" pitchFamily="34" charset="0"/>
                <a:cs typeface="Arial" panose="020B0604020202020204" pitchFamily="34" charset="0"/>
              </a:rPr>
              <a:t>smaller number instead.</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2"/>
          <a:stretch>
            <a:fillRect/>
          </a:stretch>
        </p:blipFill>
        <p:spPr>
          <a:xfrm>
            <a:off x="7266305" y="991870"/>
            <a:ext cx="4819650" cy="5648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1474094" y="5787941"/>
            <a:ext cx="8716761" cy="80665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15496" y="5824490"/>
            <a:ext cx="778708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The </a:t>
            </a:r>
            <a:r>
              <a:rPr lang="en-US" altLang="zh-CN" sz="14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6037" y="991870"/>
            <a:ext cx="9472874" cy="474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6335395" y="2196465"/>
            <a:ext cx="5014595" cy="2844165"/>
            <a:chOff x="0" y="6227622"/>
            <a:chExt cx="12192000" cy="488988"/>
          </a:xfrm>
        </p:grpSpPr>
        <p:sp>
          <p:nvSpPr>
            <p:cNvPr id="5" name="矩形 4"/>
            <p:cNvSpPr/>
            <p:nvPr/>
          </p:nvSpPr>
          <p:spPr>
            <a:xfrm>
              <a:off x="0" y="6256185"/>
              <a:ext cx="12192000" cy="4604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335395" y="2453640"/>
            <a:ext cx="4824730" cy="235331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4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ea typeface="Arial" panose="020B0604020202020204" pitchFamily="34" charset="0"/>
              </a:rPr>
              <a:t>There </a:t>
            </a:r>
            <a:r>
              <a:rPr lang="en-US" altLang="zh-CN" sz="14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400" dirty="0" smtClean="0">
                <a:solidFill>
                  <a:schemeClr val="bg1"/>
                </a:solidFill>
                <a:latin typeface="Arial" panose="020B0604020202020204" pitchFamily="34" charset="0"/>
                <a:ea typeface="Arial" panose="020B0604020202020204" pitchFamily="34" charset="0"/>
              </a:rPr>
              <a:t>sales and </a:t>
            </a:r>
            <a:r>
              <a:rPr lang="en-US" altLang="zh-CN" sz="1400" dirty="0">
                <a:solidFill>
                  <a:schemeClr val="bg1"/>
                </a:solidFill>
                <a:latin typeface="Arial" panose="020B0604020202020204" pitchFamily="34" charset="0"/>
                <a:ea typeface="Arial" panose="020B0604020202020204" pitchFamily="34" charset="0"/>
              </a:rPr>
              <a:t>revenue.</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1"/>
          <a:stretch>
            <a:fillRect/>
          </a:stretch>
        </p:blipFill>
        <p:spPr>
          <a:xfrm>
            <a:off x="862330" y="1198880"/>
            <a:ext cx="5222875" cy="5189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6944" y="1490901"/>
            <a:ext cx="4580044" cy="460614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739509"/>
            <a:ext cx="4179887" cy="112831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00437" y="1955759"/>
            <a:ext cx="357822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table </a:t>
            </a:r>
            <a:r>
              <a:rPr lang="en-US" altLang="zh-CN" sz="14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423579"/>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061829"/>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result show that brand </a:t>
            </a:r>
            <a:r>
              <a:rPr lang="en-US" altLang="zh-CN" sz="1400" dirty="0" err="1">
                <a:solidFill>
                  <a:schemeClr val="bg1"/>
                </a:solidFill>
                <a:latin typeface="Arial" panose="020B0604020202020204" pitchFamily="34" charset="0"/>
                <a:cs typeface="Arial" panose="020B0604020202020204" pitchFamily="34" charset="0"/>
              </a:rPr>
              <a:t>LintEater</a:t>
            </a:r>
            <a:r>
              <a:rPr lang="en-US" altLang="zh-CN" sz="14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400" dirty="0" smtClean="0">
                <a:solidFill>
                  <a:schemeClr val="bg1"/>
                </a:solidFill>
                <a:latin typeface="Arial" panose="020B0604020202020204" pitchFamily="34" charset="0"/>
                <a:cs typeface="Arial" panose="020B0604020202020204" pitchFamily="34" charset="0"/>
              </a:rPr>
              <a:t>list.</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1537970" y="5489575"/>
            <a:ext cx="9116695" cy="1128395"/>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670685" y="5523230"/>
            <a:ext cx="8341995" cy="1060450"/>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graph shows</a:t>
            </a:r>
            <a:r>
              <a:rPr lang="en-US" altLang="zh-CN" sz="1400" dirty="0">
                <a:solidFill>
                  <a:srgbClr val="262626"/>
                </a:solidFill>
                <a:latin typeface="Arial" panose="020B0604020202020204" pitchFamily="34" charset="0"/>
                <a:cs typeface="Arial" panose="020B0604020202020204" pitchFamily="34" charset="0"/>
              </a:rPr>
              <a:t> that LintEater has the best review per product ratio in the dataset. And most of the brands are not in the top ranking of the number of products, which again proves that offering more products doesn't imply more sales and revenue.</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2383790" y="1049655"/>
            <a:ext cx="6915150" cy="4381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6593840" y="2604135"/>
            <a:ext cx="5076825" cy="2305050"/>
            <a:chOff x="0" y="6227622"/>
            <a:chExt cx="12192000" cy="388602"/>
          </a:xfrm>
        </p:grpSpPr>
        <p:sp>
          <p:nvSpPr>
            <p:cNvPr id="5" name="矩形 4"/>
            <p:cNvSpPr/>
            <p:nvPr/>
          </p:nvSpPr>
          <p:spPr>
            <a:xfrm>
              <a:off x="0" y="6256185"/>
              <a:ext cx="12192000" cy="3600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809105" y="3036570"/>
            <a:ext cx="4645660" cy="1383665"/>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a:t>
            </a:r>
            <a:r>
              <a:rPr lang="en-US" altLang="zh-CN" sz="1400" dirty="0" smtClean="0">
                <a:solidFill>
                  <a:schemeClr val="bg1"/>
                </a:solidFill>
                <a:latin typeface="Arial" panose="020B0604020202020204" pitchFamily="34" charset="0"/>
                <a:ea typeface="Arial" panose="020B0604020202020204" pitchFamily="34" charset="0"/>
              </a:rPr>
              <a:t>Sub Category Distributions </a:t>
            </a:r>
            <a:r>
              <a:rPr lang="en-US" altLang="zh-CN" sz="1400" dirty="0">
                <a:solidFill>
                  <a:schemeClr val="bg1"/>
                </a:solidFill>
                <a:latin typeface="Arial" panose="020B0604020202020204" pitchFamily="34" charset="0"/>
                <a:ea typeface="Arial" panose="020B0604020202020204" pitchFamily="34" charset="0"/>
              </a:rPr>
              <a:t>(top 10) graphs show that </a:t>
            </a:r>
            <a:r>
              <a:rPr lang="en-US" altLang="zh-CN" sz="1400" dirty="0" smtClean="0">
                <a:solidFill>
                  <a:schemeClr val="bg1"/>
                </a:solidFill>
                <a:latin typeface="Arial" panose="020B0604020202020204" pitchFamily="34" charset="0"/>
                <a:ea typeface="Arial" panose="020B0604020202020204" pitchFamily="34" charset="0"/>
              </a:rPr>
              <a:t>37.9% </a:t>
            </a:r>
            <a:r>
              <a:rPr lang="en-US" altLang="zh-CN" sz="1400" dirty="0">
                <a:solidFill>
                  <a:schemeClr val="bg1"/>
                </a:solidFill>
                <a:latin typeface="Arial" panose="020B0604020202020204" pitchFamily="34" charset="0"/>
                <a:ea typeface="Arial" panose="020B0604020202020204" pitchFamily="34" charset="0"/>
              </a:rPr>
              <a:t>of the reviews are in the Appliances Parts sub category, and the Accessories sub category also holds 17.1% in the dataset.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8" name="Picture 7"/>
          <p:cNvPicPr>
            <a:picLocks noChangeAspect="1"/>
          </p:cNvPicPr>
          <p:nvPr/>
        </p:nvPicPr>
        <p:blipFill>
          <a:blip r:embed="rId1"/>
          <a:stretch>
            <a:fillRect/>
          </a:stretch>
        </p:blipFill>
        <p:spPr>
          <a:xfrm>
            <a:off x="266065" y="1440180"/>
            <a:ext cx="6327775" cy="5043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Base Model</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0" name="Picture 99"/>
          <p:cNvPicPr/>
          <p:nvPr/>
        </p:nvPicPr>
        <p:blipFill>
          <a:blip r:embed="rId1"/>
          <a:stretch>
            <a:fillRect/>
          </a:stretch>
        </p:blipFill>
        <p:spPr>
          <a:xfrm>
            <a:off x="2032000" y="991870"/>
            <a:ext cx="8128000" cy="4483100"/>
          </a:xfrm>
          <a:prstGeom prst="rect">
            <a:avLst/>
          </a:prstGeom>
          <a:noFill/>
          <a:ln w="9525">
            <a:noFill/>
          </a:ln>
        </p:spPr>
      </p:pic>
      <p:grpSp>
        <p:nvGrpSpPr>
          <p:cNvPr id="3" name="组合 1"/>
          <p:cNvGrpSpPr/>
          <p:nvPr/>
        </p:nvGrpSpPr>
        <p:grpSpPr>
          <a:xfrm>
            <a:off x="1537970" y="5489575"/>
            <a:ext cx="9116695" cy="1128395"/>
            <a:chOff x="0" y="6227623"/>
            <a:chExt cx="12192000" cy="630377"/>
          </a:xfrm>
        </p:grpSpPr>
        <p:sp>
          <p:nvSpPr>
            <p:cNvPr id="6"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7"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8" name="TextBox 15"/>
          <p:cNvSpPr txBox="1"/>
          <p:nvPr/>
        </p:nvSpPr>
        <p:spPr>
          <a:xfrm>
            <a:off x="1670685" y="5523230"/>
            <a:ext cx="8341995" cy="1706880"/>
          </a:xfrm>
          <a:prstGeom prst="rect">
            <a:avLst/>
          </a:prstGeom>
          <a:noFill/>
          <a:ln w="9525">
            <a:noFill/>
          </a:ln>
        </p:spPr>
        <p:txBody>
          <a:bodyPr wrap="square" anchor="t" anchorCtr="0">
            <a:spAutoFit/>
          </a:bodyPr>
          <a:p>
            <a:pPr>
              <a:lnSpc>
                <a:spcPct val="150000"/>
              </a:lnSpc>
            </a:pPr>
            <a:r>
              <a:rPr lang="en-US" altLang="zh-CN" sz="1400" dirty="0">
                <a:solidFill>
                  <a:srgbClr val="262626"/>
                </a:solidFill>
                <a:latin typeface="Arial" panose="020B0604020202020204" pitchFamily="34" charset="0"/>
                <a:cs typeface="Arial" panose="020B0604020202020204" pitchFamily="34" charset="0"/>
              </a:rPr>
              <a:t>A base model is a simple knowledge-based recommender that takes user inputs such as product category, brand, release year, and targeted price to search for matching products. It usually doesn't leverage machine learning to provide recommendations.</a:t>
            </a:r>
            <a:endParaRPr lang="en-US" altLang="zh-CN" sz="1400" dirty="0">
              <a:solidFill>
                <a:srgbClr val="262626"/>
              </a:solidFill>
              <a:latin typeface="Arial" panose="020B0604020202020204" pitchFamily="34" charset="0"/>
              <a:cs typeface="Arial" panose="020B0604020202020204" pitchFamily="34" charset="0"/>
            </a:endParaRPr>
          </a:p>
          <a:p>
            <a:pPr>
              <a:lnSpc>
                <a:spcPct val="150000"/>
              </a:lnSpc>
            </a:pPr>
            <a:endParaRPr lang="en-US" altLang="zh-CN" sz="1400" dirty="0">
              <a:solidFill>
                <a:srgbClr val="262626"/>
              </a:solidFill>
              <a:latin typeface="Arial" panose="020B0604020202020204" pitchFamily="34" charset="0"/>
              <a:cs typeface="Arial" panose="020B0604020202020204" pitchFamily="34" charset="0"/>
            </a:endParaRPr>
          </a:p>
          <a:p>
            <a:pPr>
              <a:lnSpc>
                <a:spcPct val="150000"/>
              </a:lnSpc>
            </a:pPr>
            <a:endParaRPr lang="en-US" altLang="zh-CN" sz="1400" dirty="0">
              <a:solidFill>
                <a:srgbClr val="26262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Content-Based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863600" y="1266825"/>
            <a:ext cx="4495165" cy="5234940"/>
          </a:xfrm>
          <a:prstGeom prst="rect">
            <a:avLst/>
          </a:prstGeom>
        </p:spPr>
      </p:pic>
      <p:grpSp>
        <p:nvGrpSpPr>
          <p:cNvPr id="5" name="组合 8"/>
          <p:cNvGrpSpPr/>
          <p:nvPr/>
        </p:nvGrpSpPr>
        <p:grpSpPr>
          <a:xfrm>
            <a:off x="5358765" y="2571115"/>
            <a:ext cx="6097270" cy="1920240"/>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11" name="TextBox 15"/>
          <p:cNvSpPr txBox="1"/>
          <p:nvPr/>
        </p:nvSpPr>
        <p:spPr>
          <a:xfrm>
            <a:off x="5617211" y="2782526"/>
            <a:ext cx="5838824" cy="1383665"/>
          </a:xfrm>
          <a:prstGeom prst="rect">
            <a:avLst/>
          </a:prstGeom>
          <a:noFill/>
          <a:ln w="9525">
            <a:noFill/>
          </a:ln>
        </p:spPr>
        <p:txBody>
          <a:bodyPr wrap="square" anchor="t" anchorCtr="0">
            <a:spAutoFit/>
          </a:bodyPr>
          <a:p>
            <a:pPr>
              <a:lnSpc>
                <a:spcPct val="150000"/>
              </a:lnSpc>
            </a:pPr>
            <a:r>
              <a:rPr lang="en-US" altLang="zh-CN" sz="1400">
                <a:solidFill>
                  <a:schemeClr val="bg1"/>
                </a:solidFill>
                <a:latin typeface="Arial" panose="020B0604020202020204" pitchFamily="34" charset="0"/>
                <a:cs typeface="Arial" panose="020B0604020202020204" pitchFamily="34" charset="0"/>
              </a:rPr>
              <a:t>The idea of content-based filtering is to find the similarity products based on either metadata or product description. The most feasible approach is to apply the cosine similarity method against the textual data to find the most similar products.</a:t>
            </a:r>
            <a:endParaRPr lang="en-US" altLang="zh-CN" sz="140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Content-Based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1042670" y="1845310"/>
            <a:ext cx="8620125" cy="1943100"/>
          </a:xfrm>
          <a:prstGeom prst="rect">
            <a:avLst/>
          </a:prstGeom>
        </p:spPr>
      </p:pic>
      <p:pic>
        <p:nvPicPr>
          <p:cNvPr id="6" name="Picture 5"/>
          <p:cNvPicPr>
            <a:picLocks noChangeAspect="1"/>
          </p:cNvPicPr>
          <p:nvPr/>
        </p:nvPicPr>
        <p:blipFill>
          <a:blip r:embed="rId2"/>
          <a:stretch>
            <a:fillRect/>
          </a:stretch>
        </p:blipFill>
        <p:spPr>
          <a:xfrm>
            <a:off x="1042670" y="4643120"/>
            <a:ext cx="10106025" cy="1809750"/>
          </a:xfrm>
          <a:prstGeom prst="rect">
            <a:avLst/>
          </a:prstGeom>
        </p:spPr>
      </p:pic>
      <p:sp>
        <p:nvSpPr>
          <p:cNvPr id="7" name="任意多边形 3"/>
          <p:cNvSpPr/>
          <p:nvPr/>
        </p:nvSpPr>
        <p:spPr>
          <a:xfrm>
            <a:off x="1042670" y="1256665"/>
            <a:ext cx="3770630" cy="530860"/>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8" name="任意多边形 4"/>
          <p:cNvSpPr/>
          <p:nvPr/>
        </p:nvSpPr>
        <p:spPr>
          <a:xfrm>
            <a:off x="1042670" y="4075430"/>
            <a:ext cx="3770630" cy="513715"/>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22" name="TextBox 15"/>
          <p:cNvSpPr txBox="1"/>
          <p:nvPr/>
        </p:nvSpPr>
        <p:spPr>
          <a:xfrm>
            <a:off x="1173480" y="4075430"/>
            <a:ext cx="4069715" cy="414020"/>
          </a:xfrm>
          <a:prstGeom prst="rect">
            <a:avLst/>
          </a:prstGeom>
          <a:noFill/>
          <a:ln w="9525">
            <a:noFill/>
          </a:ln>
        </p:spPr>
        <p:txBody>
          <a:bodyPr wrap="square" anchor="t" anchorCtr="0">
            <a:spAutoFit/>
          </a:bodyPr>
          <a:p>
            <a:pPr>
              <a:lnSpc>
                <a:spcPct val="150000"/>
              </a:lnSpc>
            </a:pPr>
            <a:r>
              <a:rPr lang="en-US" altLang="zh-CN" sz="1400" dirty="0">
                <a:solidFill>
                  <a:schemeClr val="bg1"/>
                </a:solidFill>
                <a:latin typeface="Arial" panose="020B0604020202020204" pitchFamily="34" charset="0"/>
                <a:ea typeface="Arial" panose="020B0604020202020204" pitchFamily="34" charset="0"/>
              </a:rPr>
              <a:t>Product Metadata Cosine Similarity Model</a:t>
            </a:r>
            <a:endParaRPr lang="en-US" altLang="zh-CN" sz="14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173480" y="1315085"/>
            <a:ext cx="3764280" cy="414020"/>
          </a:xfrm>
          <a:prstGeom prst="rect">
            <a:avLst/>
          </a:prstGeom>
          <a:noFill/>
          <a:ln w="9525">
            <a:noFill/>
          </a:ln>
        </p:spPr>
        <p:txBody>
          <a:bodyPr wrap="square" anchor="t" anchorCtr="0">
            <a:spAutoFit/>
          </a:bodyPr>
          <a:p>
            <a:pPr>
              <a:lnSpc>
                <a:spcPct val="150000"/>
              </a:lnSpc>
            </a:pPr>
            <a:r>
              <a:rPr lang="en-US" altLang="zh-CN" sz="1400" dirty="0">
                <a:latin typeface="Arial" panose="020B0604020202020204" pitchFamily="34" charset="0"/>
                <a:ea typeface="Arial" panose="020B0604020202020204" pitchFamily="34" charset="0"/>
              </a:rPr>
              <a:t>Product Description Cosine Similarity Model </a:t>
            </a:r>
            <a:endParaRPr lang="en-US" altLang="zh-CN" sz="1400" dirty="0">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Content-Based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1" name="Picture 100"/>
          <p:cNvPicPr/>
          <p:nvPr/>
        </p:nvPicPr>
        <p:blipFill>
          <a:blip r:embed="rId1"/>
          <a:stretch>
            <a:fillRect/>
          </a:stretch>
        </p:blipFill>
        <p:spPr>
          <a:xfrm>
            <a:off x="266065" y="1148715"/>
            <a:ext cx="5521960" cy="3521075"/>
          </a:xfrm>
          <a:prstGeom prst="rect">
            <a:avLst/>
          </a:prstGeom>
          <a:noFill/>
          <a:ln w="9525">
            <a:noFill/>
          </a:ln>
        </p:spPr>
      </p:pic>
      <p:pic>
        <p:nvPicPr>
          <p:cNvPr id="3" name="Picture 2"/>
          <p:cNvPicPr>
            <a:picLocks noChangeAspect="1"/>
          </p:cNvPicPr>
          <p:nvPr/>
        </p:nvPicPr>
        <p:blipFill>
          <a:blip r:embed="rId2"/>
          <a:stretch>
            <a:fillRect/>
          </a:stretch>
        </p:blipFill>
        <p:spPr>
          <a:xfrm>
            <a:off x="5095875" y="1056005"/>
            <a:ext cx="7096125" cy="3714750"/>
          </a:xfrm>
          <a:prstGeom prst="rect">
            <a:avLst/>
          </a:prstGeom>
        </p:spPr>
      </p:pic>
      <p:pic>
        <p:nvPicPr>
          <p:cNvPr id="6" name="Picture 5"/>
          <p:cNvPicPr>
            <a:picLocks noChangeAspect="1"/>
          </p:cNvPicPr>
          <p:nvPr/>
        </p:nvPicPr>
        <p:blipFill>
          <a:blip r:embed="rId3"/>
          <a:stretch>
            <a:fillRect/>
          </a:stretch>
        </p:blipFill>
        <p:spPr>
          <a:xfrm>
            <a:off x="78105" y="4770755"/>
            <a:ext cx="12035790" cy="1914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grpSp>
        <p:nvGrpSpPr>
          <p:cNvPr id="5" name="组合 8"/>
          <p:cNvGrpSpPr/>
          <p:nvPr/>
        </p:nvGrpSpPr>
        <p:grpSpPr>
          <a:xfrm>
            <a:off x="5358765" y="2571115"/>
            <a:ext cx="6097270" cy="2188845"/>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11" name="TextBox 15"/>
          <p:cNvSpPr txBox="1"/>
          <p:nvPr/>
        </p:nvSpPr>
        <p:spPr>
          <a:xfrm>
            <a:off x="5617211" y="2782526"/>
            <a:ext cx="5838824" cy="1706880"/>
          </a:xfrm>
          <a:prstGeom prst="rect">
            <a:avLst/>
          </a:prstGeom>
          <a:noFill/>
          <a:ln w="9525">
            <a:noFill/>
          </a:ln>
        </p:spPr>
        <p:txBody>
          <a:bodyPr wrap="square" anchor="t" anchorCtr="0">
            <a:spAutoFit/>
          </a:bodyPr>
          <a:p>
            <a:pPr>
              <a:lnSpc>
                <a:spcPct val="150000"/>
              </a:lnSpc>
            </a:pPr>
            <a:r>
              <a:rPr lang="en-US" altLang="zh-CN" sz="1400">
                <a:solidFill>
                  <a:schemeClr val="bg1"/>
                </a:solidFill>
                <a:latin typeface="Arial" panose="020B0604020202020204" pitchFamily="34" charset="0"/>
                <a:cs typeface="Arial" panose="020B0604020202020204" pitchFamily="34" charset="0"/>
              </a:rPr>
              <a:t>The idea of collaborative filtering for recommender systems are methods based on past interactions recorded between users </a:t>
            </a:r>
            <a:endParaRPr lang="en-US" altLang="zh-CN" sz="1400">
              <a:solidFill>
                <a:schemeClr val="bg1"/>
              </a:solidFill>
              <a:latin typeface="Arial" panose="020B0604020202020204" pitchFamily="34" charset="0"/>
              <a:cs typeface="Arial" panose="020B0604020202020204" pitchFamily="34" charset="0"/>
            </a:endParaRPr>
          </a:p>
          <a:p>
            <a:pPr>
              <a:lnSpc>
                <a:spcPct val="150000"/>
              </a:lnSpc>
            </a:pPr>
            <a:r>
              <a:rPr lang="en-US" altLang="zh-CN" sz="1400">
                <a:solidFill>
                  <a:schemeClr val="bg1"/>
                </a:solidFill>
                <a:latin typeface="Arial" panose="020B0604020202020204" pitchFamily="34" charset="0"/>
                <a:cs typeface="Arial" panose="020B0604020202020204" pitchFamily="34" charset="0"/>
              </a:rPr>
              <a:t>and items to generate new recommendations.  The past user-item interactions represent the bases to detect similar users and/or similar items and to make predictions based on estimated proximities</a:t>
            </a:r>
            <a:endParaRPr lang="en-US" altLang="zh-CN" sz="140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775335" y="1205865"/>
            <a:ext cx="4344035" cy="5509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671195" y="1989455"/>
            <a:ext cx="5259705" cy="3295650"/>
          </a:xfrm>
          <a:prstGeom prst="rect">
            <a:avLst/>
          </a:prstGeom>
        </p:spPr>
      </p:pic>
      <p:pic>
        <p:nvPicPr>
          <p:cNvPr id="6" name="Picture 5"/>
          <p:cNvPicPr>
            <a:picLocks noChangeAspect="1"/>
          </p:cNvPicPr>
          <p:nvPr/>
        </p:nvPicPr>
        <p:blipFill>
          <a:blip r:embed="rId2"/>
          <a:stretch>
            <a:fillRect/>
          </a:stretch>
        </p:blipFill>
        <p:spPr>
          <a:xfrm>
            <a:off x="6050280" y="1995170"/>
            <a:ext cx="5116195" cy="3217545"/>
          </a:xfrm>
          <a:prstGeom prst="rect">
            <a:avLst/>
          </a:prstGeom>
        </p:spPr>
      </p:pic>
      <p:sp>
        <p:nvSpPr>
          <p:cNvPr id="23" name="TextBox 15"/>
          <p:cNvSpPr txBox="1"/>
          <p:nvPr/>
        </p:nvSpPr>
        <p:spPr>
          <a:xfrm>
            <a:off x="2166620" y="5212715"/>
            <a:ext cx="2268855" cy="414020"/>
          </a:xfrm>
          <a:prstGeom prst="rect">
            <a:avLst/>
          </a:prstGeom>
          <a:noFill/>
          <a:ln w="9525">
            <a:noFill/>
          </a:ln>
        </p:spPr>
        <p:txBody>
          <a:bodyPr wrap="square" anchor="t" anchorCtr="0">
            <a:spAutoFit/>
          </a:bodyPr>
          <a:p>
            <a:pPr>
              <a:lnSpc>
                <a:spcPct val="150000"/>
              </a:lnSpc>
            </a:pPr>
            <a:r>
              <a:rPr lang="en-US" altLang="zh-CN" sz="1400" dirty="0">
                <a:latin typeface="Arial" panose="020B0604020202020204" pitchFamily="34" charset="0"/>
                <a:ea typeface="Arial" panose="020B0604020202020204" pitchFamily="34" charset="0"/>
              </a:rPr>
              <a:t>Review Rating Distribution</a:t>
            </a:r>
            <a:endParaRPr lang="en-US" altLang="zh-CN" sz="1400" dirty="0">
              <a:latin typeface="Arial" panose="020B0604020202020204" pitchFamily="34" charset="0"/>
              <a:ea typeface="Arial" panose="020B0604020202020204" pitchFamily="34" charset="0"/>
            </a:endParaRPr>
          </a:p>
        </p:txBody>
      </p:sp>
      <p:sp>
        <p:nvSpPr>
          <p:cNvPr id="8" name="TextBox 15"/>
          <p:cNvSpPr txBox="1"/>
          <p:nvPr/>
        </p:nvSpPr>
        <p:spPr>
          <a:xfrm>
            <a:off x="7066280" y="5212715"/>
            <a:ext cx="3084195" cy="414020"/>
          </a:xfrm>
          <a:prstGeom prst="rect">
            <a:avLst/>
          </a:prstGeom>
          <a:noFill/>
          <a:ln w="9525">
            <a:noFill/>
          </a:ln>
        </p:spPr>
        <p:txBody>
          <a:bodyPr wrap="square" anchor="t" anchorCtr="0">
            <a:spAutoFit/>
          </a:bodyPr>
          <a:p>
            <a:pPr>
              <a:lnSpc>
                <a:spcPct val="150000"/>
              </a:lnSpc>
            </a:pPr>
            <a:r>
              <a:rPr lang="en-US" altLang="zh-CN" sz="1400" dirty="0">
                <a:latin typeface="Arial" panose="020B0604020202020204" pitchFamily="34" charset="0"/>
                <a:ea typeface="Arial" panose="020B0604020202020204" pitchFamily="34" charset="0"/>
              </a:rPr>
              <a:t>Review Sentiment Score Distribution</a:t>
            </a:r>
            <a:endParaRPr lang="en-US" altLang="zh-CN" sz="1400" dirty="0">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6492875" y="1259205"/>
            <a:ext cx="4487545" cy="5311775"/>
          </a:xfrm>
          <a:prstGeom prst="rect">
            <a:avLst/>
          </a:prstGeom>
        </p:spPr>
      </p:pic>
      <p:pic>
        <p:nvPicPr>
          <p:cNvPr id="100" name="Picture 99"/>
          <p:cNvPicPr/>
          <p:nvPr/>
        </p:nvPicPr>
        <p:blipFill>
          <a:blip r:embed="rId2"/>
          <a:stretch>
            <a:fillRect/>
          </a:stretch>
        </p:blipFill>
        <p:spPr>
          <a:xfrm>
            <a:off x="1490980" y="1461135"/>
            <a:ext cx="3415030" cy="2226310"/>
          </a:xfrm>
          <a:prstGeom prst="rect">
            <a:avLst/>
          </a:prstGeom>
          <a:noFill/>
          <a:ln w="9525">
            <a:noFill/>
          </a:ln>
        </p:spPr>
      </p:pic>
      <p:pic>
        <p:nvPicPr>
          <p:cNvPr id="101" name="Picture 100"/>
          <p:cNvPicPr/>
          <p:nvPr/>
        </p:nvPicPr>
        <p:blipFill>
          <a:blip r:embed="rId3"/>
          <a:stretch>
            <a:fillRect/>
          </a:stretch>
        </p:blipFill>
        <p:spPr>
          <a:xfrm>
            <a:off x="1293495" y="3823335"/>
            <a:ext cx="3810000" cy="2857500"/>
          </a:xfrm>
          <a:prstGeom prst="rect">
            <a:avLst/>
          </a:prstGeom>
          <a:noFill/>
          <a:ln w="9525">
            <a:noFill/>
          </a:ln>
        </p:spPr>
      </p:pic>
      <p:sp>
        <p:nvSpPr>
          <p:cNvPr id="7" name="Right Arrow 6"/>
          <p:cNvSpPr/>
          <p:nvPr/>
        </p:nvSpPr>
        <p:spPr>
          <a:xfrm>
            <a:off x="5131435" y="2240915"/>
            <a:ext cx="1136650" cy="667385"/>
          </a:xfrm>
          <a:prstGeom prst="rightArrow">
            <a:avLst/>
          </a:prstGeom>
          <a:solidFill>
            <a:srgbClr val="F5A61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ight Arrow 8"/>
          <p:cNvSpPr/>
          <p:nvPr/>
        </p:nvSpPr>
        <p:spPr>
          <a:xfrm>
            <a:off x="5106670" y="4772660"/>
            <a:ext cx="1136650" cy="667385"/>
          </a:xfrm>
          <a:prstGeom prst="rightArrow">
            <a:avLst/>
          </a:prstGeom>
          <a:solidFill>
            <a:srgbClr val="F5A61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320040" y="1599565"/>
            <a:ext cx="11552555" cy="1394460"/>
          </a:xfrm>
          <a:prstGeom prst="rect">
            <a:avLst/>
          </a:prstGeom>
        </p:spPr>
      </p:pic>
      <p:pic>
        <p:nvPicPr>
          <p:cNvPr id="5" name="Picture 4"/>
          <p:cNvPicPr>
            <a:picLocks noChangeAspect="1"/>
          </p:cNvPicPr>
          <p:nvPr/>
        </p:nvPicPr>
        <p:blipFill>
          <a:blip r:embed="rId2"/>
          <a:stretch>
            <a:fillRect/>
          </a:stretch>
        </p:blipFill>
        <p:spPr>
          <a:xfrm>
            <a:off x="320040" y="3602990"/>
            <a:ext cx="11598910" cy="2364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Hybrid Model</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Hybrid Model</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1"/>
          <a:stretch>
            <a:fillRect/>
          </a:stretch>
        </p:blipFill>
        <p:spPr>
          <a:xfrm>
            <a:off x="578485" y="4563110"/>
            <a:ext cx="11437620" cy="2091055"/>
          </a:xfrm>
          <a:prstGeom prst="rect">
            <a:avLst/>
          </a:prstGeom>
        </p:spPr>
      </p:pic>
      <p:grpSp>
        <p:nvGrpSpPr>
          <p:cNvPr id="18" name="组合 1"/>
          <p:cNvGrpSpPr/>
          <p:nvPr/>
        </p:nvGrpSpPr>
        <p:grpSpPr>
          <a:xfrm>
            <a:off x="445135" y="1149350"/>
            <a:ext cx="11082655" cy="771525"/>
            <a:chOff x="0" y="6227623"/>
            <a:chExt cx="12192000" cy="630377"/>
          </a:xfrm>
        </p:grpSpPr>
        <p:sp>
          <p:nvSpPr>
            <p:cNvPr id="19"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20"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21" name="TextBox 15"/>
          <p:cNvSpPr txBox="1"/>
          <p:nvPr/>
        </p:nvSpPr>
        <p:spPr>
          <a:xfrm>
            <a:off x="577850" y="1183005"/>
            <a:ext cx="10141585" cy="737235"/>
          </a:xfrm>
          <a:prstGeom prst="rect">
            <a:avLst/>
          </a:prstGeom>
          <a:noFill/>
          <a:ln w="9525">
            <a:noFill/>
          </a:ln>
        </p:spPr>
        <p:txBody>
          <a:bodyPr wrap="square" anchor="t" anchorCtr="0">
            <a:spAutoFit/>
          </a:bodyPr>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recommendation result shows that the hybrid model is suggesting more products that are similar to the product ID B0001YH10C for customer ID A1CY6CQC5HPQGL</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22" name="Picture 21"/>
          <p:cNvPicPr>
            <a:picLocks noChangeAspect="1"/>
          </p:cNvPicPr>
          <p:nvPr/>
        </p:nvPicPr>
        <p:blipFill>
          <a:blip r:embed="rId2"/>
          <a:stretch>
            <a:fillRect/>
          </a:stretch>
        </p:blipFill>
        <p:spPr>
          <a:xfrm>
            <a:off x="444500" y="2148840"/>
            <a:ext cx="11420475" cy="2328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00604" y="4916488"/>
            <a:ext cx="5211445" cy="768350"/>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System Integration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4" name="文本框 3"/>
          <p:cNvSpPr txBox="1"/>
          <p:nvPr/>
        </p:nvSpPr>
        <p:spPr>
          <a:xfrm>
            <a:off x="427562" y="3902834"/>
            <a:ext cx="10839450" cy="286232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Why recommender system is important?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reduce workload for inventory management and boost work effectiveness.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create comprehensive reports to support making the right decision for business direction.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Overall</a:t>
            </a:r>
            <a:r>
              <a:rPr lang="en-US"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43229" y="816040"/>
            <a:ext cx="8008116" cy="30867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System Integration</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1"/>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
          <p:cNvGrpSpPr/>
          <p:nvPr/>
        </p:nvGrpSpPr>
        <p:grpSpPr>
          <a:xfrm>
            <a:off x="899235" y="1284437"/>
            <a:ext cx="10058399" cy="619667"/>
            <a:chOff x="0" y="6227623"/>
            <a:chExt cx="12192000" cy="630377"/>
          </a:xfrm>
        </p:grpSpPr>
        <p:sp>
          <p:nvSpPr>
            <p:cNvPr id="15" name="矩形 1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矩形 1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7" name="TextBox 15"/>
          <p:cNvSpPr txBox="1"/>
          <p:nvPr/>
        </p:nvSpPr>
        <p:spPr>
          <a:xfrm>
            <a:off x="1204033" y="1370811"/>
            <a:ext cx="9564371" cy="369332"/>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flask app prototype is </a:t>
            </a:r>
            <a:r>
              <a:rPr lang="en-US" dirty="0" smtClean="0">
                <a:latin typeface="Arial" panose="020B0604020202020204" pitchFamily="34" charset="0"/>
                <a:cs typeface="Arial" panose="020B0604020202020204" pitchFamily="34" charset="0"/>
              </a:rPr>
              <a:t>hosted at </a:t>
            </a:r>
            <a:r>
              <a:rPr lang="en-US" dirty="0">
                <a:latin typeface="Arial" panose="020B0604020202020204" pitchFamily="34" charset="0"/>
                <a:cs typeface="Arial" panose="020B0604020202020204" pitchFamily="34" charset="0"/>
              </a:rPr>
              <a:t>the url: </a:t>
            </a:r>
            <a:r>
              <a:rPr lang="en-US" dirty="0">
                <a:latin typeface="Arial" panose="020B0604020202020204" pitchFamily="34" charset="0"/>
                <a:cs typeface="Arial" panose="020B0604020202020204" pitchFamily="34" charset="0"/>
                <a:hlinkClick r:id="rId1"/>
              </a:rPr>
              <a:t>https://data606project.pythonanywhere.com</a:t>
            </a:r>
            <a:r>
              <a:rPr lang="en-US" dirty="0" smtClean="0">
                <a:latin typeface="Arial" panose="020B0604020202020204" pitchFamily="34" charset="0"/>
                <a:cs typeface="Arial" panose="020B0604020202020204" pitchFamily="34" charset="0"/>
                <a:hlinkClick r:id="rId1"/>
              </a:rPr>
              <a:t>/</a:t>
            </a:r>
            <a:endParaRPr lang="en-US" dirty="0" smtClean="0">
              <a:latin typeface="Arial" panose="020B0604020202020204" pitchFamily="34" charset="0"/>
              <a:cs typeface="Arial" panose="020B0604020202020204" pitchFamily="34" charset="0"/>
            </a:endParaRPr>
          </a:p>
        </p:txBody>
      </p:sp>
      <p:pic>
        <p:nvPicPr>
          <p:cNvPr id="18" name="图片 17"/>
          <p:cNvPicPr>
            <a:picLocks noChangeAspect="1"/>
          </p:cNvPicPr>
          <p:nvPr/>
        </p:nvPicPr>
        <p:blipFill>
          <a:blip r:embed="rId2"/>
          <a:stretch>
            <a:fillRect/>
          </a:stretch>
        </p:blipFill>
        <p:spPr>
          <a:xfrm>
            <a:off x="1204033" y="1962401"/>
            <a:ext cx="9417407" cy="4760285"/>
          </a:xfrm>
          <a:prstGeom prst="rect">
            <a:avLst/>
          </a:prstGeom>
        </p:spPr>
      </p:pic>
      <p:sp>
        <p:nvSpPr>
          <p:cNvPr id="4"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System Integration</a:t>
            </a:r>
            <a:endParaRPr lang="en-US" altLang="zh-CN" sz="4000" dirty="0" smtClean="0">
              <a:solidFill>
                <a:srgbClr val="141214"/>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4649001" y="4916488"/>
            <a:ext cx="2914650" cy="768350"/>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Outcomes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301933" y="869950"/>
            <a:ext cx="1588135" cy="31534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Arial" panose="020B0604020202020204" pitchFamily="34" charset="0"/>
              </a:rPr>
              <a:t>8</a:t>
            </a:r>
            <a:endParaRPr lang="en-US" altLang="zh-CN"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27950" y="1919288"/>
            <a:ext cx="3778250" cy="738664"/>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 </a:t>
            </a:r>
            <a:r>
              <a:rPr lang="en-US" altLang="zh-CN" sz="1400" dirty="0">
                <a:latin typeface="Arial" panose="020B0604020202020204" pitchFamily="34" charset="0"/>
                <a:cs typeface="Arial" panose="020B0604020202020204" pitchFamily="34" charset="0"/>
                <a:sym typeface="Calibri" panose="020F0502020204030204" charset="0"/>
              </a:rPr>
              <a:t>product recommender systems/models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Expected 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27950" y="2724150"/>
            <a:ext cx="3778250" cy="523220"/>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Identify </a:t>
            </a: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523220"/>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Understand </a:t>
            </a:r>
            <a:r>
              <a:rPr lang="en-US" sz="1400" dirty="0">
                <a:latin typeface="Arial" panose="020B0604020202020204" pitchFamily="34" charset="0"/>
                <a:cs typeface="Arial" panose="020B0604020202020204" pitchFamily="34" charset="0"/>
              </a:rPr>
              <a:t>the role of text data in recommender systems</a:t>
            </a:r>
            <a:endParaRPr lang="en-US" sz="1400" dirty="0">
              <a:latin typeface="Arial" panose="020B0604020202020204" pitchFamily="34" charset="0"/>
              <a:cs typeface="Arial" panose="020B0604020202020204" pitchFamily="34" charset="0"/>
            </a:endParaRPr>
          </a:p>
        </p:txBody>
      </p:sp>
      <p:sp>
        <p:nvSpPr>
          <p:cNvPr id="26" name="矩形 25"/>
          <p:cNvSpPr/>
          <p:nvPr/>
        </p:nvSpPr>
        <p:spPr>
          <a:xfrm>
            <a:off x="7793037" y="4356660"/>
            <a:ext cx="3713163"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website and </a:t>
            </a:r>
            <a:r>
              <a:rPr lang="en-US" sz="1400" dirty="0" err="1" smtClean="0">
                <a:latin typeface="Arial" panose="020B0604020202020204" pitchFamily="34" charset="0"/>
                <a:cs typeface="Arial" panose="020B0604020202020204" pitchFamily="34" charset="0"/>
              </a:rPr>
              <a:t>Chatbot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assist amazon users to make purchase decisions.</a:t>
            </a:r>
            <a:endParaRPr lang="en-US" sz="1400" dirty="0">
              <a:latin typeface="Arial" panose="020B0604020202020204" pitchFamily="34" charset="0"/>
              <a:cs typeface="Arial" panose="020B0604020202020204" pitchFamily="34" charset="0"/>
            </a:endParaRPr>
          </a:p>
        </p:txBody>
      </p:sp>
      <p:pic>
        <p:nvPicPr>
          <p:cNvPr id="3074" name="Picture 2" descr="Build a Recommendation Engine With Collaborative Filtering – Real Python"/>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comprehensive report of recommender systems for the business owners.</a:t>
            </a:r>
            <a:endParaRPr lang="en-US" sz="1400" dirty="0">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文本框 2"/>
          <p:cNvSpPr txBox="1"/>
          <p:nvPr/>
        </p:nvSpPr>
        <p:spPr>
          <a:xfrm>
            <a:off x="600075" y="1362075"/>
            <a:ext cx="10963275" cy="38779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Jianmo Ni, </a:t>
            </a:r>
            <a:r>
              <a:rPr lang="en-US" sz="1600" dirty="0" err="1">
                <a:latin typeface="Arial" panose="020B0604020202020204" pitchFamily="34" charset="0"/>
                <a:cs typeface="Arial" panose="020B0604020202020204" pitchFamily="34" charset="0"/>
              </a:rPr>
              <a:t>Jiacheng</a:t>
            </a:r>
            <a:r>
              <a:rPr lang="en-US" sz="1600" dirty="0">
                <a:latin typeface="Arial" panose="020B0604020202020204" pitchFamily="34" charset="0"/>
                <a:cs typeface="Arial" panose="020B0604020202020204" pitchFamily="34" charset="0"/>
              </a:rPr>
              <a:t> Li, Julian </a:t>
            </a:r>
            <a:r>
              <a:rPr lang="en-US" sz="1600" dirty="0" err="1">
                <a:latin typeface="Arial" panose="020B0604020202020204" pitchFamily="34" charset="0"/>
                <a:cs typeface="Arial" panose="020B0604020202020204" pitchFamily="34" charset="0"/>
              </a:rPr>
              <a:t>McAuley</a:t>
            </a:r>
            <a:r>
              <a:rPr lang="en-US" sz="1600" dirty="0">
                <a:latin typeface="Arial" panose="020B0604020202020204" pitchFamily="34" charset="0"/>
                <a:cs typeface="Arial" panose="020B0604020202020204" pitchFamily="34" charset="0"/>
              </a:rPr>
              <a:t> Empirical Methods in Natural Language Processing (EMNLP), 2019 </a:t>
            </a:r>
            <a:r>
              <a:rPr lang="en-US" sz="1600" dirty="0">
                <a:latin typeface="Arial" panose="020B0604020202020204" pitchFamily="34" charset="0"/>
                <a:cs typeface="Arial" panose="020B0604020202020204" pitchFamily="34" charset="0"/>
                <a:hlinkClick r:id="rId1"/>
              </a:rPr>
              <a:t>http://cseweb.ucsd.edu/~jmcauley/pdfs/emnlp19a.pdf</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Doshi</a:t>
            </a:r>
            <a:r>
              <a:rPr lang="en-US" sz="1600" dirty="0">
                <a:latin typeface="Arial" panose="020B0604020202020204" pitchFamily="34" charset="0"/>
                <a:cs typeface="Arial" panose="020B0604020202020204" pitchFamily="34" charset="0"/>
              </a:rPr>
              <a:t>, S. (2019, February 20). Brief on Recommender Systems. Medium. Retrieved February 13, 2022, from </a:t>
            </a:r>
            <a:r>
              <a:rPr lang="en-US" sz="1600" dirty="0">
                <a:latin typeface="Arial" panose="020B0604020202020204" pitchFamily="34" charset="0"/>
                <a:cs typeface="Arial" panose="020B0604020202020204" pitchFamily="34" charset="0"/>
                <a:hlinkClick r:id="rId2"/>
              </a:rPr>
              <a:t>https://</a:t>
            </a:r>
            <a:r>
              <a:rPr lang="en-US" sz="1600" dirty="0" smtClean="0">
                <a:latin typeface="Arial" panose="020B0604020202020204" pitchFamily="34" charset="0"/>
                <a:cs typeface="Arial" panose="020B0604020202020204" pitchFamily="34" charset="0"/>
                <a:hlinkClick r:id="rId2"/>
              </a:rPr>
              <a:t>towardsdatascience.com/brief-on-recommender-systems-b86a1068a4dd</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Engineering@ZenOfAI</a:t>
            </a:r>
            <a:r>
              <a:rPr lang="en-US" sz="1600" dirty="0">
                <a:latin typeface="Arial" panose="020B0604020202020204" pitchFamily="34" charset="0"/>
                <a:cs typeface="Arial" panose="020B0604020202020204" pitchFamily="34" charset="0"/>
              </a:rPr>
              <a:t>. (2019, August 7). Creating </a:t>
            </a:r>
            <a:r>
              <a:rPr lang="en-US" sz="1600" dirty="0" err="1">
                <a:latin typeface="Arial" panose="020B0604020202020204" pitchFamily="34" charset="0"/>
                <a:cs typeface="Arial" panose="020B0604020202020204" pitchFamily="34" charset="0"/>
              </a:rPr>
              <a:t>chatbot</a:t>
            </a:r>
            <a:r>
              <a:rPr lang="en-US" sz="1600" dirty="0">
                <a:latin typeface="Arial" panose="020B0604020202020204" pitchFamily="34" charset="0"/>
                <a:cs typeface="Arial" panose="020B0604020202020204" pitchFamily="34" charset="0"/>
              </a:rPr>
              <a:t> with </a:t>
            </a:r>
            <a:r>
              <a:rPr lang="en-US" sz="1600" dirty="0" err="1">
                <a:latin typeface="Arial" panose="020B0604020202020204" pitchFamily="34" charset="0"/>
                <a:cs typeface="Arial" panose="020B0604020202020204" pitchFamily="34" charset="0"/>
              </a:rPr>
              <a:t>Webhooks</a:t>
            </a:r>
            <a:r>
              <a:rPr lang="en-US" sz="1600" dirty="0">
                <a:latin typeface="Arial" panose="020B0604020202020204" pitchFamily="34" charset="0"/>
                <a:cs typeface="Arial" panose="020B0604020202020204" pitchFamily="34" charset="0"/>
              </a:rPr>
              <a:t> using python (FLASK) and </a:t>
            </a:r>
            <a:r>
              <a:rPr lang="en-US" sz="1600" dirty="0" err="1">
                <a:latin typeface="Arial" panose="020B0604020202020204" pitchFamily="34" charset="0"/>
                <a:cs typeface="Arial" panose="020B0604020202020204" pitchFamily="34" charset="0"/>
              </a:rPr>
              <a:t>dialogflow</a:t>
            </a:r>
            <a:r>
              <a:rPr lang="en-US" sz="1600" dirty="0">
                <a:latin typeface="Arial" panose="020B0604020202020204" pitchFamily="34" charset="0"/>
                <a:cs typeface="Arial" panose="020B0604020202020204" pitchFamily="34" charset="0"/>
              </a:rPr>
              <a:t>. Medium. Retrieved March 5, 2022, from </a:t>
            </a:r>
            <a:r>
              <a:rPr lang="en-US" sz="1600" dirty="0">
                <a:latin typeface="Arial" panose="020B0604020202020204" pitchFamily="34" charset="0"/>
                <a:cs typeface="Arial" panose="020B0604020202020204" pitchFamily="34" charset="0"/>
                <a:hlinkClick r:id="rId3"/>
              </a:rPr>
              <a:t>https://</a:t>
            </a:r>
            <a:r>
              <a:rPr lang="en-US" sz="1600" dirty="0" smtClean="0">
                <a:latin typeface="Arial" panose="020B0604020202020204" pitchFamily="34" charset="0"/>
                <a:cs typeface="Arial" panose="020B0604020202020204" pitchFamily="34" charset="0"/>
                <a:hlinkClick r:id="rId3"/>
              </a:rPr>
              <a:t>medium.com/zenofai/creating-chatbot-using-python-flask-d6947d8ef805</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BANIK, R. O. U. N. A. K. (2018). Hands-on recommendation systems with Python: Start building powerful and personalized, ... recommendation engines with python. PACKT Publishing Limited. </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1"/>
              </a:rPr>
              <a:t>https://nijianmo.github.io/amazon/index.html</a:t>
            </a:r>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endParaRPr lang="en-US" altLang="zh-CN" dirty="0">
              <a:solidFill>
                <a:schemeClr val="bg1"/>
              </a:solidFill>
              <a:latin typeface="Arial" panose="020B0604020202020204" pitchFamily="34" charset="0"/>
              <a:cs typeface="Arial" panose="020B0604020202020204" pitchFamily="34" charset="0"/>
            </a:endParaRP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endParaRPr lang="en-US" dirty="0">
              <a:latin typeface="Arial" panose="020B0604020202020204" pitchFamily="34" charset="0"/>
              <a:cs typeface="Arial" panose="020B0604020202020204" pitchFamily="34" charset="0"/>
            </a:endParaRP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endParaRPr lang="en-US" altLang="zh-CN"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features. </a:t>
            </a:r>
            <a:endParaRPr lang="zh-CN" altLang="en-US" dirty="0">
              <a:solidFill>
                <a:schemeClr val="bg1"/>
              </a:solidFill>
              <a:latin typeface="Arial" panose="020B0604020202020204" pitchFamily="34" charset="0"/>
              <a:ea typeface="Arial" panose="020B0604020202020204" pitchFamily="34" charset="0"/>
            </a:endParaRPr>
          </a:p>
        </p:txBody>
      </p:sp>
      <p:pic>
        <p:nvPicPr>
          <p:cNvPr id="1026" name="Picture 2" descr="156906115-ec2eaa39-9ca9-4541-8e30-2a634de36192.png (910×3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585" y="3125180"/>
            <a:ext cx="9508241" cy="3406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8725</Words>
  <Application>WPS Presentation</Application>
  <PresentationFormat>宽屏</PresentationFormat>
  <Paragraphs>286</Paragraphs>
  <Slides>45</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Kimffy X</cp:lastModifiedBy>
  <cp:revision>612</cp:revision>
  <dcterms:created xsi:type="dcterms:W3CDTF">2014-08-08T03:06:00Z</dcterms:created>
  <dcterms:modified xsi:type="dcterms:W3CDTF">2022-04-24T04:10:34Z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1033-11.2.0.11074</vt:lpwstr>
  </property>
  <property fmtid="{D5CDD505-2E9C-101B-9397-08002B2CF9AE}" pid="3" name="ICV">
    <vt:lpwstr>4436CBD9CE424225B0456056CE335283</vt:lpwstr>
  </property>
</Properties>
</file>