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handoutMasterIdLst>
    <p:handoutMasterId r:id="rId38"/>
  </p:handoutMasterIdLst>
  <p:sldIdLst>
    <p:sldId id="422" r:id="rId2"/>
    <p:sldId id="407" r:id="rId3"/>
    <p:sldId id="415" r:id="rId4"/>
    <p:sldId id="435" r:id="rId5"/>
    <p:sldId id="429" r:id="rId6"/>
    <p:sldId id="436" r:id="rId7"/>
    <p:sldId id="430" r:id="rId8"/>
    <p:sldId id="437" r:id="rId9"/>
    <p:sldId id="439" r:id="rId10"/>
    <p:sldId id="438" r:id="rId11"/>
    <p:sldId id="431" r:id="rId12"/>
    <p:sldId id="337" r:id="rId13"/>
    <p:sldId id="328" r:id="rId14"/>
    <p:sldId id="432" r:id="rId15"/>
    <p:sldId id="441" r:id="rId16"/>
    <p:sldId id="442" r:id="rId17"/>
    <p:sldId id="443" r:id="rId18"/>
    <p:sldId id="455" r:id="rId19"/>
    <p:sldId id="444" r:id="rId20"/>
    <p:sldId id="445" r:id="rId21"/>
    <p:sldId id="446" r:id="rId22"/>
    <p:sldId id="447" r:id="rId23"/>
    <p:sldId id="448" r:id="rId24"/>
    <p:sldId id="449" r:id="rId25"/>
    <p:sldId id="450" r:id="rId26"/>
    <p:sldId id="458" r:id="rId27"/>
    <p:sldId id="433" r:id="rId28"/>
    <p:sldId id="451" r:id="rId29"/>
    <p:sldId id="452" r:id="rId30"/>
    <p:sldId id="454" r:id="rId31"/>
    <p:sldId id="456" r:id="rId32"/>
    <p:sldId id="434" r:id="rId33"/>
    <p:sldId id="342" r:id="rId34"/>
    <p:sldId id="440" r:id="rId35"/>
    <p:sldId id="387" r:id="rId36"/>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22">
          <p15:clr>
            <a:srgbClr val="A4A3A4"/>
          </p15:clr>
        </p15:guide>
        <p15:guide id="2" pos="3886">
          <p15:clr>
            <a:srgbClr val="A4A3A4"/>
          </p15:clr>
        </p15:guide>
        <p15:guide id="3" pos="1479">
          <p15:clr>
            <a:srgbClr val="A4A3A4"/>
          </p15:clr>
        </p15:guide>
        <p15:guide id="4" orient="horz" pos="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95"/>
    <p:restoredTop sz="77163" autoAdjust="0"/>
  </p:normalViewPr>
  <p:slideViewPr>
    <p:cSldViewPr snapToGrid="0" showGuides="1">
      <p:cViewPr varScale="1">
        <p:scale>
          <a:sx n="89" d="100"/>
          <a:sy n="89" d="100"/>
        </p:scale>
        <p:origin x="1662" y="96"/>
      </p:cViewPr>
      <p:guideLst>
        <p:guide orient="horz" pos="822"/>
        <p:guide pos="3886"/>
        <p:guide pos="1479"/>
        <p:guide orient="horz" pos="92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t>2022/3/20</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2690152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t>2022/3/20</a:t>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t>‹#›</a:t>
            </a:fld>
            <a:endParaRPr lang="zh-CN" altLang="en-US" strike="noStrike" noProof="1"/>
          </a:p>
        </p:txBody>
      </p:sp>
    </p:spTree>
    <p:extLst>
      <p:ext uri="{BB962C8B-B14F-4D97-AF65-F5344CB8AC3E}">
        <p14:creationId xmlns:p14="http://schemas.microsoft.com/office/powerpoint/2010/main" val="27480542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346590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extLst>
      <p:ext uri="{BB962C8B-B14F-4D97-AF65-F5344CB8AC3E}">
        <p14:creationId xmlns:p14="http://schemas.microsoft.com/office/powerpoint/2010/main" val="2718684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00575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Since </a:t>
            </a:r>
            <a:r>
              <a:rPr lang="en-US" altLang="zh-CN" sz="1200" dirty="0" smtClean="0">
                <a:solidFill>
                  <a:srgbClr val="262626"/>
                </a:solidFill>
                <a:latin typeface="Arial" panose="020B0604020202020204" pitchFamily="34" charset="0"/>
                <a:cs typeface="Arial" panose="020B0604020202020204" pitchFamily="34" charset="0"/>
              </a:rPr>
              <a:t>the majority of the </a:t>
            </a:r>
            <a:r>
              <a:rPr lang="en-US" altLang="zh-CN" sz="1200" dirty="0" err="1" smtClean="0">
                <a:solidFill>
                  <a:srgbClr val="262626"/>
                </a:solidFill>
                <a:latin typeface="Arial" panose="020B0604020202020204" pitchFamily="34" charset="0"/>
                <a:cs typeface="Arial" panose="020B0604020202020204" pitchFamily="34" charset="0"/>
              </a:rPr>
              <a:t>products’s</a:t>
            </a:r>
            <a:r>
              <a:rPr lang="en-US" altLang="zh-CN" sz="1200" dirty="0" smtClean="0">
                <a:solidFill>
                  <a:srgbClr val="262626"/>
                </a:solidFill>
                <a:latin typeface="Arial" panose="020B0604020202020204" pitchFamily="34" charset="0"/>
                <a:cs typeface="Arial" panose="020B0604020202020204" pitchFamily="34" charset="0"/>
              </a:rPr>
              <a:t> main category is the Tools &amp; Home Improvement,</a:t>
            </a:r>
            <a:r>
              <a:rPr lang="en-US" altLang="zh-CN" sz="1200" baseline="0" dirty="0" smtClean="0">
                <a:solidFill>
                  <a:srgbClr val="262626"/>
                </a:solidFill>
                <a:latin typeface="Arial" panose="020B0604020202020204" pitchFamily="34" charset="0"/>
                <a:cs typeface="Arial" panose="020B0604020202020204" pitchFamily="34" charset="0"/>
              </a:rPr>
              <a:t> so we are likely to get the similar result for the most reviewed main category distribution. Instead, we can create product sub category graphs to see more detail about the category of the reviewed products.</a:t>
            </a:r>
          </a:p>
          <a:p>
            <a:endParaRPr lang="en-US" sz="1200" baseline="0" dirty="0" smtClean="0">
              <a:solidFill>
                <a:srgbClr val="262626"/>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ea typeface="Arial" panose="020B0604020202020204" pitchFamily="34" charset="0"/>
              </a:rPr>
              <a:t>Most Reviewed Sub Category Distributions (top 10) graphs show that </a:t>
            </a:r>
            <a:r>
              <a:rPr lang="en-US" altLang="zh-CN" sz="1200" dirty="0" smtClean="0">
                <a:solidFill>
                  <a:schemeClr val="bg1"/>
                </a:solidFill>
                <a:latin typeface="Arial" panose="020B0604020202020204" pitchFamily="34" charset="0"/>
                <a:ea typeface="Arial" panose="020B0604020202020204" pitchFamily="34" charset="0"/>
              </a:rPr>
              <a:t>37.9% </a:t>
            </a:r>
            <a:r>
              <a:rPr lang="en-US" altLang="zh-CN" sz="1200" dirty="0" smtClean="0">
                <a:solidFill>
                  <a:schemeClr val="bg1"/>
                </a:solidFill>
                <a:latin typeface="Arial" panose="020B0604020202020204" pitchFamily="34" charset="0"/>
                <a:ea typeface="Arial" panose="020B0604020202020204" pitchFamily="34" charset="0"/>
              </a:rPr>
              <a:t>of the reviews are in the Appliances Parts sub category, and the Accessories sub category also holds 17.1% in the dataset.</a:t>
            </a:r>
            <a:endParaRPr lang="zh-CN" altLang="en-US" sz="1200" dirty="0" smtClean="0">
              <a:solidFill>
                <a:schemeClr val="bg1"/>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216907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27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79516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p>
          <a:p>
            <a:endParaRPr lang="en-US" dirty="0"/>
          </a:p>
        </p:txBody>
      </p:sp>
    </p:spTree>
    <p:extLst>
      <p:ext uri="{BB962C8B-B14F-4D97-AF65-F5344CB8AC3E}">
        <p14:creationId xmlns:p14="http://schemas.microsoft.com/office/powerpoint/2010/main" val="981174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extLst>
      <p:ext uri="{BB962C8B-B14F-4D97-AF65-F5344CB8AC3E}">
        <p14:creationId xmlns:p14="http://schemas.microsoft.com/office/powerpoint/2010/main" val="1521752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extLst>
      <p:ext uri="{BB962C8B-B14F-4D97-AF65-F5344CB8AC3E}">
        <p14:creationId xmlns:p14="http://schemas.microsoft.com/office/powerpoint/2010/main" val="2987799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This</a:t>
            </a:r>
            <a:r>
              <a:rPr lang="en-US" baseline="0" dirty="0" smtClean="0"/>
              <a:t> is the flask web app prototype for the project. It contains a </a:t>
            </a:r>
            <a:r>
              <a:rPr lang="en-US" baseline="0" dirty="0" err="1" smtClean="0"/>
              <a:t>chatbot</a:t>
            </a:r>
            <a:r>
              <a:rPr lang="en-US" baseline="0" dirty="0" smtClean="0"/>
              <a:t> on the home page which developed by using the </a:t>
            </a:r>
            <a:r>
              <a:rPr lang="en-US" baseline="0" dirty="0" err="1" smtClean="0"/>
              <a:t>Dialogflow</a:t>
            </a:r>
            <a:r>
              <a:rPr lang="en-US" baseline="0" dirty="0" smtClean="0"/>
              <a:t> platform. The website is using Google API to send and receive message from </a:t>
            </a:r>
            <a:r>
              <a:rPr lang="en-US" baseline="0" dirty="0" err="1" smtClean="0"/>
              <a:t>Dialogflow</a:t>
            </a:r>
            <a:r>
              <a:rPr lang="en-US" baseline="0" dirty="0" smtClean="0"/>
              <a:t> and display on the </a:t>
            </a:r>
            <a:r>
              <a:rPr lang="en-US" baseline="0" dirty="0" err="1" smtClean="0"/>
              <a:t>chatbox</a:t>
            </a:r>
            <a:r>
              <a:rPr lang="en-US" baseline="0" dirty="0" smtClean="0"/>
              <a:t>. Since our ML models are not developed yet, the </a:t>
            </a:r>
            <a:r>
              <a:rPr lang="en-US" baseline="0" dirty="0" err="1" smtClean="0"/>
              <a:t>chatbot</a:t>
            </a:r>
            <a:r>
              <a:rPr lang="en-US" baseline="0" dirty="0" smtClean="0"/>
              <a:t> now can only handle some simple conversation and couldn’t provide any product recommendations.</a:t>
            </a:r>
            <a:endParaRPr lang="en-US" dirty="0"/>
          </a:p>
        </p:txBody>
      </p:sp>
    </p:spTree>
    <p:extLst>
      <p:ext uri="{BB962C8B-B14F-4D97-AF65-F5344CB8AC3E}">
        <p14:creationId xmlns:p14="http://schemas.microsoft.com/office/powerpoint/2010/main" val="19071016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32</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2968576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extLst>
      <p:ext uri="{BB962C8B-B14F-4D97-AF65-F5344CB8AC3E}">
        <p14:creationId xmlns:p14="http://schemas.microsoft.com/office/powerpoint/2010/main" val="2193615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from customers and visitors on the E-commerce sites decreases gradually. No matter the tech giant or start-up, all companies can make use of the gathered data to boost their business success to the next level.</a:t>
            </a: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extLst>
      <p:ext uri="{BB962C8B-B14F-4D97-AF65-F5344CB8AC3E}">
        <p14:creationId xmlns:p14="http://schemas.microsoft.com/office/powerpoint/2010/main" val="41166166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9769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918271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261230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extLst>
      <p:ext uri="{BB962C8B-B14F-4D97-AF65-F5344CB8AC3E}">
        <p14:creationId xmlns:p14="http://schemas.microsoft.com/office/powerpoint/2010/main" val="319601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11</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420932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67974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p>
          <a:p>
            <a:endParaRPr lang="en-US" dirty="0"/>
          </a:p>
        </p:txBody>
      </p:sp>
    </p:spTree>
    <p:extLst>
      <p:ext uri="{BB962C8B-B14F-4D97-AF65-F5344CB8AC3E}">
        <p14:creationId xmlns:p14="http://schemas.microsoft.com/office/powerpoint/2010/main" val="317885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extLst>
      <p:ext uri="{BB962C8B-B14F-4D97-AF65-F5344CB8AC3E}">
        <p14:creationId xmlns:p14="http://schemas.microsoft.com/office/powerpoint/2010/main" val="4252803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data606project.pythonanywhere.com/"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s://towardsdatascience.com/brief-on-recommender-systems-b86a1068a4dd" TargetMode="External"/><Relationship Id="rId2" Type="http://schemas.openxmlformats.org/officeDocument/2006/relationships/hyperlink" Target="http://cseweb.ucsd.edu/~jmcauley/pdfs/emnlp19a.pdf" TargetMode="External"/><Relationship Id="rId1" Type="http://schemas.openxmlformats.org/officeDocument/2006/relationships/slideLayout" Target="../slideLayouts/slideLayout4.xml"/><Relationship Id="rId4" Type="http://schemas.openxmlformats.org/officeDocument/2006/relationships/hyperlink" Target="https://medium.com/zenofai/creating-chatbot-using-python-flask-d6947d8ef805"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nijianmo.github.io/amazon/index.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4773367" y="4044950"/>
            <a:ext cx="2645276" cy="738664"/>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p>
          <a:p>
            <a:pPr algn="ctr">
              <a:lnSpc>
                <a:spcPct val="150000"/>
              </a:lnSpc>
            </a:pPr>
            <a:r>
              <a:rPr lang="en-US" altLang="zh-CN" sz="1400" dirty="0" smtClean="0">
                <a:solidFill>
                  <a:srgbClr val="262626"/>
                </a:solidFill>
                <a:latin typeface="Arial" panose="020B0604020202020204" pitchFamily="34" charset="0"/>
                <a:ea typeface="Arial" panose="020B0604020202020204" pitchFamily="34" charset="0"/>
              </a:rPr>
              <a:t>UMBC Data Science Capstone</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30,239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3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p:txBody>
      </p:sp>
    </p:spTree>
    <p:extLst>
      <p:ext uri="{BB962C8B-B14F-4D97-AF65-F5344CB8AC3E}">
        <p14:creationId xmlns:p14="http://schemas.microsoft.com/office/powerpoint/2010/main" val="194682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469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 name="图片 1"/>
          <p:cNvPicPr>
            <a:picLocks noChangeAspect="1"/>
          </p:cNvPicPr>
          <p:nvPr/>
        </p:nvPicPr>
        <p:blipFill>
          <a:blip r:embed="rId2"/>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9782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3" name="图片 2"/>
          <p:cNvPicPr>
            <a:picLocks noChangeAspect="1"/>
          </p:cNvPicPr>
          <p:nvPr/>
        </p:nvPicPr>
        <p:blipFill>
          <a:blip r:embed="rId2"/>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154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052" name="Picture 4" descr="review_word_distru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view_text_length_by_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153" y="904875"/>
            <a:ext cx="4323976" cy="51447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1045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2"/>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3"/>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3"/>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3"/>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3"/>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3"/>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3"/>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3"/>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 name="图片 2"/>
          <p:cNvPicPr>
            <a:picLocks noChangeAspect="1"/>
          </p:cNvPicPr>
          <p:nvPr/>
        </p:nvPicPr>
        <p:blipFill>
          <a:blip r:embed="rId2"/>
          <a:stretch>
            <a:fillRect/>
          </a:stretch>
        </p:blipFill>
        <p:spPr>
          <a:xfrm>
            <a:off x="216958" y="991870"/>
            <a:ext cx="6149275" cy="4511246"/>
          </a:xfrm>
          <a:prstGeom prst="rect">
            <a:avLst/>
          </a:prstGeom>
        </p:spPr>
      </p:pic>
      <p:pic>
        <p:nvPicPr>
          <p:cNvPr id="4" name="图片 3"/>
          <p:cNvPicPr>
            <a:picLocks noChangeAspect="1"/>
          </p:cNvPicPr>
          <p:nvPr/>
        </p:nvPicPr>
        <p:blipFill>
          <a:blip r:embed="rId3"/>
          <a:stretch>
            <a:fillRect/>
          </a:stretch>
        </p:blipFill>
        <p:spPr>
          <a:xfrm>
            <a:off x="7240759" y="991870"/>
            <a:ext cx="3861173" cy="3688961"/>
          </a:xfrm>
          <a:prstGeom prst="rect">
            <a:avLst/>
          </a:prstGeom>
        </p:spPr>
      </p:pic>
      <p:grpSp>
        <p:nvGrpSpPr>
          <p:cNvPr id="5" name="组合 1"/>
          <p:cNvGrpSpPr/>
          <p:nvPr/>
        </p:nvGrpSpPr>
        <p:grpSpPr>
          <a:xfrm>
            <a:off x="6447195" y="4680831"/>
            <a:ext cx="5448300"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(64.6%) 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794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074" name="Picture 2" descr="https://github.com/JinHuiXu1991/Jin_DATA606/raw/07e65b0c76686b1e612ef3aa0f26c56e47026c69/images/product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411212"/>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1061829"/>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30,239 Appliances products, there are 30,252 products were reviewed. So there are some products are not included in the product dataset.</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75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5122" name="Picture 2" descr="https://github.com/JinHuiXu1991/Jin_DATA606/raw/9b4cb651e7e430486faa681c4e48af5d358d6fc6/images/product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inHuiXu1991/Jin_DATA606/raw/9b4cb651e7e430486faa681c4e48af5d358d6fc6/images/product_text_box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900" y="991870"/>
            <a:ext cx="4549821" cy="534225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92667" y="495713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8904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6146" name="Picture 2" descr="https://github.com/JinHuiXu1991/Jin_DATA606/raw/9b4cb651e7e430486faa681c4e48af5d358d6fc6/images/product_word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668" y="1119822"/>
            <a:ext cx="9195612" cy="457671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p>
        </p:txBody>
      </p:sp>
    </p:spTree>
    <p:extLst>
      <p:ext uri="{BB962C8B-B14F-4D97-AF65-F5344CB8AC3E}">
        <p14:creationId xmlns:p14="http://schemas.microsoft.com/office/powerpoint/2010/main" val="338235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7170" name="Picture 2" descr="most_reviewed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89" y="1036816"/>
            <a:ext cx="10556282" cy="415532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8"/>
          <p:cNvGrpSpPr/>
          <p:nvPr/>
        </p:nvGrpSpPr>
        <p:grpSpPr>
          <a:xfrm>
            <a:off x="1552178" y="5086340"/>
            <a:ext cx="8544322" cy="156638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771398" y="5222782"/>
            <a:ext cx="7863285" cy="138499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620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7223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grpSp>
        <p:nvGrpSpPr>
          <p:cNvPr id="4" name="组合 8"/>
          <p:cNvGrpSpPr/>
          <p:nvPr/>
        </p:nvGrpSpPr>
        <p:grpSpPr>
          <a:xfrm>
            <a:off x="1552178" y="5455758"/>
            <a:ext cx="8544322" cy="1244817"/>
            <a:chOff x="0" y="6227622"/>
            <a:chExt cx="12192000" cy="388602"/>
          </a:xfrm>
        </p:grpSpPr>
        <p:sp>
          <p:nvSpPr>
            <p:cNvPr id="5" name="矩形 4"/>
            <p:cNvSpPr/>
            <p:nvPr/>
          </p:nvSpPr>
          <p:spPr>
            <a:xfrm>
              <a:off x="0" y="6256185"/>
              <a:ext cx="12192000" cy="36003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76425" y="5547243"/>
            <a:ext cx="7863285" cy="1061829"/>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a:t>
            </a:r>
            <a:r>
              <a:rPr lang="en-US" altLang="zh-CN" sz="1400" dirty="0" smtClean="0">
                <a:solidFill>
                  <a:schemeClr val="bg1"/>
                </a:solidFill>
                <a:latin typeface="Arial" panose="020B0604020202020204" pitchFamily="34" charset="0"/>
                <a:ea typeface="Arial" panose="020B0604020202020204" pitchFamily="34" charset="0"/>
              </a:rPr>
              <a:t>Sub Category Distributions </a:t>
            </a:r>
            <a:r>
              <a:rPr lang="en-US" altLang="zh-CN" sz="1400" dirty="0">
                <a:solidFill>
                  <a:schemeClr val="bg1"/>
                </a:solidFill>
                <a:latin typeface="Arial" panose="020B0604020202020204" pitchFamily="34" charset="0"/>
                <a:ea typeface="Arial" panose="020B0604020202020204" pitchFamily="34" charset="0"/>
              </a:rPr>
              <a:t>(top 10) graphs show that </a:t>
            </a:r>
            <a:r>
              <a:rPr lang="en-US" altLang="zh-CN" sz="1400" dirty="0" smtClean="0">
                <a:solidFill>
                  <a:schemeClr val="bg1"/>
                </a:solidFill>
                <a:latin typeface="Arial" panose="020B0604020202020204" pitchFamily="34" charset="0"/>
                <a:ea typeface="Arial" panose="020B0604020202020204" pitchFamily="34" charset="0"/>
              </a:rPr>
              <a:t>37.9% </a:t>
            </a:r>
            <a:r>
              <a:rPr lang="en-US" altLang="zh-CN" sz="1400" dirty="0">
                <a:solidFill>
                  <a:schemeClr val="bg1"/>
                </a:solidFill>
                <a:latin typeface="Arial" panose="020B0604020202020204" pitchFamily="34" charset="0"/>
                <a:ea typeface="Arial" panose="020B0604020202020204" pitchFamily="34" charset="0"/>
              </a:rPr>
              <a:t>of the reviews are in the Appliances Parts sub category, and the Accessories sub category also holds 17.1% in the dataset.</a:t>
            </a:r>
            <a:endParaRPr lang="zh-CN" altLang="en-US" sz="1400" dirty="0">
              <a:solidFill>
                <a:schemeClr val="bg1"/>
              </a:solidFill>
              <a:latin typeface="Arial" panose="020B0604020202020204" pitchFamily="34" charset="0"/>
              <a:ea typeface="Arial" panose="020B0604020202020204" pitchFamily="34"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36816"/>
            <a:ext cx="12192000" cy="4418934"/>
          </a:xfrm>
          <a:prstGeom prst="rect">
            <a:avLst/>
          </a:prstGeom>
        </p:spPr>
      </p:pic>
    </p:spTree>
    <p:extLst>
      <p:ext uri="{BB962C8B-B14F-4D97-AF65-F5344CB8AC3E}">
        <p14:creationId xmlns:p14="http://schemas.microsoft.com/office/powerpoint/2010/main" val="162417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1032048" y="4095750"/>
            <a:ext cx="4673360" cy="24939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latin typeface="Arial" panose="020B0604020202020204" pitchFamily="34" charset="0"/>
                <a:cs typeface="Arial" panose="020B0604020202020204" pitchFamily="34" charset="0"/>
              </a:rPr>
              <a:t>Use matrix </a:t>
            </a:r>
            <a:r>
              <a:rPr lang="en-US" dirty="0">
                <a:latin typeface="Arial" panose="020B0604020202020204" pitchFamily="34" charset="0"/>
                <a:cs typeface="Arial" panose="020B0604020202020204" pitchFamily="34" charset="0"/>
              </a:rPr>
              <a:t>factorization </a:t>
            </a:r>
            <a:r>
              <a:rPr lang="en-US" dirty="0" smtClean="0">
                <a:latin typeface="Arial" panose="020B0604020202020204" pitchFamily="34" charset="0"/>
                <a:cs typeface="Arial" panose="020B0604020202020204" pitchFamily="34" charset="0"/>
              </a:rPr>
              <a:t>method against the review data, then apply </a:t>
            </a:r>
            <a:r>
              <a:rPr lang="en-US" dirty="0"/>
              <a:t>KNN and Singular value decomposition (SVD</a:t>
            </a:r>
            <a:r>
              <a:rPr lang="en-US" dirty="0" smtClean="0"/>
              <a:t>) </a:t>
            </a:r>
            <a:r>
              <a:rPr lang="en-US" dirty="0"/>
              <a:t>to </a:t>
            </a:r>
            <a:r>
              <a:rPr lang="en-US" dirty="0" smtClean="0"/>
              <a:t>create clusters for </a:t>
            </a:r>
            <a:r>
              <a:rPr lang="en-US" dirty="0"/>
              <a:t>product recommendation.</a:t>
            </a:r>
            <a:endParaRPr lang="zh-CN" altLang="en-US" strike="noStrike" noProof="1">
              <a:latin typeface="Arial" panose="020B0604020202020204" pitchFamily="34" charset="0"/>
              <a:cs typeface="Arial" panose="020B0604020202020204" pitchFamily="34" charset="0"/>
            </a:endParaRPr>
          </a:p>
        </p:txBody>
      </p:sp>
      <p:sp>
        <p:nvSpPr>
          <p:cNvPr id="5" name="椭圆 4"/>
          <p:cNvSpPr/>
          <p:nvPr/>
        </p:nvSpPr>
        <p:spPr>
          <a:xfrm>
            <a:off x="6237169" y="4095750"/>
            <a:ext cx="4673360" cy="2493963"/>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solidFill>
                  <a:schemeClr val="tx1">
                    <a:lumMod val="75000"/>
                    <a:lumOff val="25000"/>
                  </a:schemeClr>
                </a:solidFill>
                <a:latin typeface="Arial" panose="020B0604020202020204" pitchFamily="34" charset="0"/>
                <a:cs typeface="Arial" panose="020B0604020202020204" pitchFamily="34" charset="0"/>
              </a:rPr>
              <a:t>Use cosine </a:t>
            </a:r>
            <a:r>
              <a:rPr lang="en-US" dirty="0">
                <a:solidFill>
                  <a:schemeClr val="tx1">
                    <a:lumMod val="75000"/>
                    <a:lumOff val="25000"/>
                  </a:schemeClr>
                </a:solidFill>
                <a:latin typeface="Arial" panose="020B0604020202020204" pitchFamily="34" charset="0"/>
                <a:cs typeface="Arial" panose="020B0604020202020204" pitchFamily="34" charset="0"/>
              </a:rPr>
              <a:t>similarity method against the product metadata to identify the similar products for the given </a:t>
            </a:r>
            <a:r>
              <a:rPr lang="en-US" dirty="0" smtClean="0">
                <a:solidFill>
                  <a:schemeClr val="tx1">
                    <a:lumMod val="75000"/>
                    <a:lumOff val="25000"/>
                  </a:schemeClr>
                </a:solidFill>
                <a:latin typeface="Arial" panose="020B0604020202020204" pitchFamily="34" charset="0"/>
                <a:cs typeface="Arial" panose="020B0604020202020204" pitchFamily="34" charset="0"/>
              </a:rPr>
              <a:t>one. Apply NLP models TF-IDF and LSTM to product descriptions to output </a:t>
            </a:r>
            <a:r>
              <a:rPr lang="en-US" dirty="0">
                <a:solidFill>
                  <a:schemeClr val="tx1">
                    <a:lumMod val="75000"/>
                    <a:lumOff val="25000"/>
                  </a:schemeClr>
                </a:solidFill>
                <a:latin typeface="Arial" panose="020B0604020202020204" pitchFamily="34" charset="0"/>
                <a:cs typeface="Arial" panose="020B0604020202020204" pitchFamily="34" charset="0"/>
              </a:rPr>
              <a:t>similarity </a:t>
            </a:r>
            <a:r>
              <a:rPr lang="en-US" dirty="0" smtClean="0">
                <a:solidFill>
                  <a:schemeClr val="tx1">
                    <a:lumMod val="75000"/>
                    <a:lumOff val="25000"/>
                  </a:schemeClr>
                </a:solidFill>
                <a:latin typeface="Arial" panose="020B0604020202020204" pitchFamily="34" charset="0"/>
                <a:cs typeface="Arial" panose="020B0604020202020204" pitchFamily="34" charset="0"/>
              </a:rPr>
              <a:t>scores.</a:t>
            </a:r>
            <a:endParaRPr lang="zh-CN" altLang="en-US" strike="noStrike" noProof="1">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7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2376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3"/>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13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a:t>
            </a:r>
            <a:r>
              <a:rPr lang="en-US" altLang="zh-CN" sz="4000" dirty="0">
                <a:solidFill>
                  <a:srgbClr val="141214"/>
                </a:solidFill>
                <a:latin typeface="Arial" panose="020B0604020202020204" pitchFamily="34" charset="0"/>
                <a:cs typeface="Arial" panose="020B0604020202020204" pitchFamily="34" charset="0"/>
              </a:rPr>
              <a:t>Models </a:t>
            </a:r>
            <a:r>
              <a:rPr lang="en-US" altLang="zh-CN" sz="4000" dirty="0" smtClean="0">
                <a:solidFill>
                  <a:srgbClr val="141214"/>
                </a:solidFill>
                <a:latin typeface="Arial" panose="020B0604020202020204" pitchFamily="34" charset="0"/>
                <a:cs typeface="Arial" panose="020B0604020202020204" pitchFamily="34" charset="0"/>
              </a:rPr>
              <a:t>– Web </a:t>
            </a:r>
            <a:r>
              <a:rPr lang="en-US" altLang="zh-CN" sz="4000" dirty="0">
                <a:solidFill>
                  <a:srgbClr val="141214"/>
                </a:solidFill>
                <a:latin typeface="Arial" panose="020B0604020202020204" pitchFamily="34" charset="0"/>
                <a:cs typeface="Arial" panose="020B0604020202020204" pitchFamily="34" charset="0"/>
              </a:rPr>
              <a:t>App </a:t>
            </a:r>
            <a:r>
              <a:rPr lang="en-US" altLang="zh-CN" sz="4000" dirty="0" smtClean="0">
                <a:solidFill>
                  <a:srgbClr val="141214"/>
                </a:solidFill>
                <a:latin typeface="Arial" panose="020B0604020202020204" pitchFamily="34" charset="0"/>
                <a:cs typeface="Arial" panose="020B0604020202020204" pitchFamily="34" charset="0"/>
              </a:rPr>
              <a:t>Prototype</a:t>
            </a:r>
            <a:endParaRPr lang="en-US" altLang="zh-CN" sz="4000" dirty="0">
              <a:solidFill>
                <a:srgbClr val="141214"/>
              </a:solidFill>
              <a:latin typeface="Arial" panose="020B0604020202020204" pitchFamily="34" charset="0"/>
              <a:cs typeface="Arial" panose="020B0604020202020204" pitchFamily="34" charset="0"/>
            </a:endParaRPr>
          </a:p>
        </p:txBody>
      </p:sp>
      <p:grpSp>
        <p:nvGrpSpPr>
          <p:cNvPr id="14" name="组合 1"/>
          <p:cNvGrpSpPr/>
          <p:nvPr/>
        </p:nvGrpSpPr>
        <p:grpSpPr>
          <a:xfrm>
            <a:off x="899235" y="1284437"/>
            <a:ext cx="10058399" cy="619667"/>
            <a:chOff x="0" y="6227623"/>
            <a:chExt cx="12192000" cy="630377"/>
          </a:xfrm>
        </p:grpSpPr>
        <p:sp>
          <p:nvSpPr>
            <p:cNvPr id="15" name="矩形 1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6" name="矩形 1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7" name="TextBox 15"/>
          <p:cNvSpPr txBox="1"/>
          <p:nvPr/>
        </p:nvSpPr>
        <p:spPr>
          <a:xfrm>
            <a:off x="1204033" y="1370811"/>
            <a:ext cx="9564371" cy="369332"/>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flask app prototype is </a:t>
            </a:r>
            <a:r>
              <a:rPr lang="en-US" dirty="0" smtClean="0">
                <a:latin typeface="Arial" panose="020B0604020202020204" pitchFamily="34" charset="0"/>
                <a:cs typeface="Arial" panose="020B0604020202020204" pitchFamily="34" charset="0"/>
              </a:rPr>
              <a:t>hosted at </a:t>
            </a:r>
            <a:r>
              <a:rPr lang="en-US" dirty="0">
                <a:latin typeface="Arial" panose="020B0604020202020204" pitchFamily="34" charset="0"/>
                <a:cs typeface="Arial" panose="020B0604020202020204" pitchFamily="34" charset="0"/>
              </a:rPr>
              <a:t>the url: </a:t>
            </a:r>
            <a:r>
              <a:rPr lang="en-US" dirty="0">
                <a:latin typeface="Arial" panose="020B0604020202020204" pitchFamily="34" charset="0"/>
                <a:cs typeface="Arial" panose="020B0604020202020204" pitchFamily="34" charset="0"/>
                <a:hlinkClick r:id="rId3"/>
              </a:rPr>
              <a:t>https://data606project.pythonanywhere.com</a:t>
            </a:r>
            <a:r>
              <a:rPr lang="en-US" dirty="0" smtClean="0">
                <a:latin typeface="Arial" panose="020B0604020202020204" pitchFamily="34" charset="0"/>
                <a:cs typeface="Arial" panose="020B0604020202020204" pitchFamily="34" charset="0"/>
                <a:hlinkClick r:id="rId3"/>
              </a:rPr>
              <a:t>/</a:t>
            </a:r>
            <a:endParaRPr lang="en-US" dirty="0" smtClean="0">
              <a:latin typeface="Arial" panose="020B0604020202020204" pitchFamily="34" charset="0"/>
              <a:cs typeface="Arial" panose="020B0604020202020204" pitchFamily="34" charset="0"/>
            </a:endParaRPr>
          </a:p>
        </p:txBody>
      </p:sp>
      <p:pic>
        <p:nvPicPr>
          <p:cNvPr id="18" name="图片 17"/>
          <p:cNvPicPr>
            <a:picLocks noChangeAspect="1"/>
          </p:cNvPicPr>
          <p:nvPr/>
        </p:nvPicPr>
        <p:blipFill>
          <a:blip r:embed="rId4"/>
          <a:stretch>
            <a:fillRect/>
          </a:stretch>
        </p:blipFill>
        <p:spPr>
          <a:xfrm>
            <a:off x="1204033" y="1962401"/>
            <a:ext cx="9417407" cy="4760285"/>
          </a:xfrm>
          <a:prstGeom prst="rect">
            <a:avLst/>
          </a:prstGeom>
        </p:spPr>
      </p:pic>
    </p:spTree>
    <p:extLst>
      <p:ext uri="{BB962C8B-B14F-4D97-AF65-F5344CB8AC3E}">
        <p14:creationId xmlns:p14="http://schemas.microsoft.com/office/powerpoint/2010/main" val="267804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p>
        </p:txBody>
      </p:sp>
      <p:pic>
        <p:nvPicPr>
          <p:cNvPr id="3074" name="Picture 2" descr="Build a Recommendation Engine With Collaborative Filtering – Real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p>
        </p:txBody>
      </p:sp>
      <p:sp>
        <p:nvSpPr>
          <p:cNvPr id="3" name="文本框 2"/>
          <p:cNvSpPr txBox="1"/>
          <p:nvPr/>
        </p:nvSpPr>
        <p:spPr>
          <a:xfrm>
            <a:off x="600075" y="1362075"/>
            <a:ext cx="10963275" cy="387798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Jianmo Ni, </a:t>
            </a:r>
            <a:r>
              <a:rPr lang="en-US" sz="1600" dirty="0" err="1">
                <a:latin typeface="Arial" panose="020B0604020202020204" pitchFamily="34" charset="0"/>
                <a:cs typeface="Arial" panose="020B0604020202020204" pitchFamily="34" charset="0"/>
              </a:rPr>
              <a:t>Jiacheng</a:t>
            </a:r>
            <a:r>
              <a:rPr lang="en-US" sz="1600" dirty="0">
                <a:latin typeface="Arial" panose="020B0604020202020204" pitchFamily="34" charset="0"/>
                <a:cs typeface="Arial" panose="020B0604020202020204" pitchFamily="34" charset="0"/>
              </a:rPr>
              <a:t> Li, Julian </a:t>
            </a:r>
            <a:r>
              <a:rPr lang="en-US" sz="1600" dirty="0" err="1">
                <a:latin typeface="Arial" panose="020B0604020202020204" pitchFamily="34" charset="0"/>
                <a:cs typeface="Arial" panose="020B0604020202020204" pitchFamily="34" charset="0"/>
              </a:rPr>
              <a:t>McAuley</a:t>
            </a:r>
            <a:r>
              <a:rPr lang="en-US" sz="1600" dirty="0">
                <a:latin typeface="Arial" panose="020B0604020202020204" pitchFamily="34" charset="0"/>
                <a:cs typeface="Arial" panose="020B0604020202020204" pitchFamily="34" charset="0"/>
              </a:rPr>
              <a:t> Empirical Methods in Natural Language Processing (EMNLP), 2019 </a:t>
            </a:r>
            <a:r>
              <a:rPr lang="en-US" sz="1600" dirty="0">
                <a:latin typeface="Arial" panose="020B0604020202020204" pitchFamily="34" charset="0"/>
                <a:cs typeface="Arial" panose="020B0604020202020204" pitchFamily="34" charset="0"/>
                <a:hlinkClick r:id="rId2"/>
              </a:rPr>
              <a:t>http://cseweb.ucsd.edu/~jmcauley/pdfs/emnlp19a.pdf</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Doshi</a:t>
            </a:r>
            <a:r>
              <a:rPr lang="en-US" sz="1600" dirty="0">
                <a:latin typeface="Arial" panose="020B0604020202020204" pitchFamily="34" charset="0"/>
                <a:cs typeface="Arial" panose="020B0604020202020204" pitchFamily="34" charset="0"/>
              </a:rPr>
              <a:t>, S. (2019, February 20). Brief on Recommender Systems. Medium. Retrieved February 13, 2022, from </a:t>
            </a:r>
            <a:r>
              <a:rPr lang="en-US" sz="1600" dirty="0">
                <a:latin typeface="Arial" panose="020B0604020202020204" pitchFamily="34" charset="0"/>
                <a:cs typeface="Arial" panose="020B0604020202020204" pitchFamily="34" charset="0"/>
                <a:hlinkClick r:id="rId3"/>
              </a:rPr>
              <a:t>https://</a:t>
            </a:r>
            <a:r>
              <a:rPr lang="en-US" sz="1600" dirty="0" smtClean="0">
                <a:latin typeface="Arial" panose="020B0604020202020204" pitchFamily="34" charset="0"/>
                <a:cs typeface="Arial" panose="020B0604020202020204" pitchFamily="34" charset="0"/>
                <a:hlinkClick r:id="rId3"/>
              </a:rPr>
              <a:t>towardsdatascience.com/brief-on-recommender-systems-b86a1068a4dd</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err="1">
                <a:latin typeface="Arial" panose="020B0604020202020204" pitchFamily="34" charset="0"/>
                <a:cs typeface="Arial" panose="020B0604020202020204" pitchFamily="34" charset="0"/>
              </a:rPr>
              <a:t>Engineering@ZenOfAI</a:t>
            </a:r>
            <a:r>
              <a:rPr lang="en-US" sz="1600" dirty="0">
                <a:latin typeface="Arial" panose="020B0604020202020204" pitchFamily="34" charset="0"/>
                <a:cs typeface="Arial" panose="020B0604020202020204" pitchFamily="34" charset="0"/>
              </a:rPr>
              <a:t>. (2019, August 7). Creating </a:t>
            </a:r>
            <a:r>
              <a:rPr lang="en-US" sz="1600" dirty="0" err="1">
                <a:latin typeface="Arial" panose="020B0604020202020204" pitchFamily="34" charset="0"/>
                <a:cs typeface="Arial" panose="020B0604020202020204" pitchFamily="34" charset="0"/>
              </a:rPr>
              <a:t>chatbot</a:t>
            </a:r>
            <a:r>
              <a:rPr lang="en-US" sz="1600" dirty="0">
                <a:latin typeface="Arial" panose="020B0604020202020204" pitchFamily="34" charset="0"/>
                <a:cs typeface="Arial" panose="020B0604020202020204" pitchFamily="34" charset="0"/>
              </a:rPr>
              <a:t> with </a:t>
            </a:r>
            <a:r>
              <a:rPr lang="en-US" sz="1600" dirty="0" err="1">
                <a:latin typeface="Arial" panose="020B0604020202020204" pitchFamily="34" charset="0"/>
                <a:cs typeface="Arial" panose="020B0604020202020204" pitchFamily="34" charset="0"/>
              </a:rPr>
              <a:t>Webhooks</a:t>
            </a:r>
            <a:r>
              <a:rPr lang="en-US" sz="1600" dirty="0">
                <a:latin typeface="Arial" panose="020B0604020202020204" pitchFamily="34" charset="0"/>
                <a:cs typeface="Arial" panose="020B0604020202020204" pitchFamily="34" charset="0"/>
              </a:rPr>
              <a:t> using python (FLASK) and </a:t>
            </a:r>
            <a:r>
              <a:rPr lang="en-US" sz="1600" dirty="0" err="1">
                <a:latin typeface="Arial" panose="020B0604020202020204" pitchFamily="34" charset="0"/>
                <a:cs typeface="Arial" panose="020B0604020202020204" pitchFamily="34" charset="0"/>
              </a:rPr>
              <a:t>dialogflow</a:t>
            </a:r>
            <a:r>
              <a:rPr lang="en-US" sz="1600" dirty="0">
                <a:latin typeface="Arial" panose="020B0604020202020204" pitchFamily="34" charset="0"/>
                <a:cs typeface="Arial" panose="020B0604020202020204" pitchFamily="34" charset="0"/>
              </a:rPr>
              <a:t>. Medium. Retrieved March 5, 2022, from </a:t>
            </a:r>
            <a:r>
              <a:rPr lang="en-US" sz="1600" dirty="0">
                <a:latin typeface="Arial" panose="020B0604020202020204" pitchFamily="34" charset="0"/>
                <a:cs typeface="Arial" panose="020B0604020202020204" pitchFamily="34" charset="0"/>
                <a:hlinkClick r:id="rId4"/>
              </a:rPr>
              <a:t>https://</a:t>
            </a:r>
            <a:r>
              <a:rPr lang="en-US" sz="1600" dirty="0" smtClean="0">
                <a:latin typeface="Arial" panose="020B0604020202020204" pitchFamily="34" charset="0"/>
                <a:cs typeface="Arial" panose="020B0604020202020204" pitchFamily="34" charset="0"/>
                <a:hlinkClick r:id="rId4"/>
              </a:rPr>
              <a:t>medium.com/zenofai/creating-chatbot-using-python-flask-d6947d8ef805</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BANIK, R. O. U. N. A. K. (2018). Hands-on recommendation systems with Python: Start building powerful and personalized, ... recommendation engines with python. PACKT Publishing Limited. </a:t>
            </a:r>
            <a:endParaRPr lang="en-US" sz="1600" dirty="0" smtClean="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68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1869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3"/>
              </a:rPr>
              <a:t>https://nijianmo.github.io/amazon/index.html</a:t>
            </a:r>
            <a:r>
              <a:rPr lang="en-US" dirty="0">
                <a:latin typeface="Arial" panose="020B0604020202020204" pitchFamily="34" charset="0"/>
                <a:cs typeface="Arial" panose="020B0604020202020204" pitchFamily="34" charset="0"/>
              </a:rPr>
              <a:t>). </a:t>
            </a: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p>
        </p:txBody>
      </p:sp>
    </p:spTree>
    <p:extLst>
      <p:ext uri="{BB962C8B-B14F-4D97-AF65-F5344CB8AC3E}">
        <p14:creationId xmlns:p14="http://schemas.microsoft.com/office/powerpoint/2010/main" val="6207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39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2456</Words>
  <Application>Microsoft Office PowerPoint</Application>
  <PresentationFormat>宽屏</PresentationFormat>
  <Paragraphs>164</Paragraphs>
  <Slides>35</Slides>
  <Notes>20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35</vt:i4>
      </vt:variant>
    </vt:vector>
  </HeadingPairs>
  <TitlesOfParts>
    <vt:vector size="40"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Windows User</cp:lastModifiedBy>
  <cp:revision>589</cp:revision>
  <dcterms:created xsi:type="dcterms:W3CDTF">2014-08-08T03:06:00Z</dcterms:created>
  <dcterms:modified xsi:type="dcterms:W3CDTF">2022-03-20T05:46:38Z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4436CBD9CE424225B0456056CE335283</vt:lpwstr>
  </property>
</Properties>
</file>