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3"/>
  </p:handoutMasterIdLst>
  <p:sldIdLst>
    <p:sldId id="422" r:id="rId3"/>
    <p:sldId id="407" r:id="rId5"/>
    <p:sldId id="415" r:id="rId6"/>
    <p:sldId id="435" r:id="rId7"/>
    <p:sldId id="429" r:id="rId8"/>
    <p:sldId id="436" r:id="rId9"/>
    <p:sldId id="430" r:id="rId10"/>
    <p:sldId id="437" r:id="rId11"/>
    <p:sldId id="439" r:id="rId12"/>
    <p:sldId id="438" r:id="rId13"/>
    <p:sldId id="431" r:id="rId14"/>
    <p:sldId id="337" r:id="rId15"/>
    <p:sldId id="328" r:id="rId16"/>
    <p:sldId id="432" r:id="rId17"/>
    <p:sldId id="441" r:id="rId18"/>
    <p:sldId id="442" r:id="rId19"/>
    <p:sldId id="443" r:id="rId20"/>
    <p:sldId id="455" r:id="rId21"/>
    <p:sldId id="444" r:id="rId22"/>
    <p:sldId id="445" r:id="rId23"/>
    <p:sldId id="446" r:id="rId24"/>
    <p:sldId id="447" r:id="rId25"/>
    <p:sldId id="448" r:id="rId26"/>
    <p:sldId id="449" r:id="rId27"/>
    <p:sldId id="450" r:id="rId28"/>
    <p:sldId id="473" r:id="rId29"/>
    <p:sldId id="458" r:id="rId30"/>
    <p:sldId id="433" r:id="rId31"/>
    <p:sldId id="484" r:id="rId32"/>
    <p:sldId id="485" r:id="rId33"/>
    <p:sldId id="486" r:id="rId34"/>
    <p:sldId id="487" r:id="rId35"/>
    <p:sldId id="496" r:id="rId36"/>
    <p:sldId id="497" r:id="rId37"/>
    <p:sldId id="498" r:id="rId38"/>
    <p:sldId id="499" r:id="rId39"/>
    <p:sldId id="452" r:id="rId40"/>
    <p:sldId id="508" r:id="rId41"/>
    <p:sldId id="507" r:id="rId42"/>
    <p:sldId id="454" r:id="rId43"/>
    <p:sldId id="518" r:id="rId44"/>
    <p:sldId id="517" r:id="rId45"/>
    <p:sldId id="456" r:id="rId46"/>
    <p:sldId id="434" r:id="rId47"/>
    <p:sldId id="342" r:id="rId48"/>
    <p:sldId id="525" r:id="rId49"/>
    <p:sldId id="526" r:id="rId50"/>
    <p:sldId id="440" r:id="rId51"/>
    <p:sldId id="387" r:id="rId52"/>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61C"/>
    <a:srgbClr val="00783E"/>
    <a:srgbClr val="3EA835"/>
    <a:srgbClr val="E8451A"/>
    <a:srgbClr val="0B7090"/>
    <a:srgbClr val="ED1A47"/>
    <a:srgbClr val="141214"/>
    <a:srgbClr val="EC1A47"/>
    <a:srgbClr val="E6E3DE"/>
    <a:srgbClr val="E95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95"/>
    <p:restoredTop sz="77163" autoAdjust="0"/>
  </p:normalViewPr>
  <p:slideViewPr>
    <p:cSldViewPr snapToGrid="0" showGuides="1">
      <p:cViewPr varScale="1">
        <p:scale>
          <a:sx n="89" d="100"/>
          <a:sy n="89" d="100"/>
        </p:scale>
        <p:origin x="1662" y="96"/>
      </p:cViewPr>
      <p:guideLst>
        <p:guide orient="horz" pos="798"/>
        <p:guide pos="3980"/>
        <p:guide pos="1503"/>
        <p:guide orient="horz" pos="858"/>
      </p:guideLst>
    </p:cSldViewPr>
  </p:slideViewPr>
  <p:outlineViewPr>
    <p:cViewPr>
      <p:scale>
        <a:sx n="33" d="100"/>
        <a:sy n="33" d="100"/>
      </p:scale>
      <p:origin x="0" y="0"/>
    </p:cViewPr>
  </p:outlineViewPr>
  <p:notesTextViewPr>
    <p:cViewPr>
      <p:scale>
        <a:sx n="1" d="1"/>
        <a:sy n="1" d="1"/>
      </p:scale>
      <p:origin x="0" y="0"/>
    </p:cViewPr>
  </p:notesTextViewPr>
  <p:sorterViewPr>
    <p:cViewPr>
      <p:scale>
        <a:sx n="65" d="100"/>
        <a:sy n="65" d="100"/>
      </p:scale>
      <p:origin x="0" y="0"/>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auto"/>
            <a:fld id="{45247C8E-FAE5-43D1-82C0-196E816DC300}" type="datetimeFigureOut">
              <a:rPr lang="zh-CN" altLang="en-US" strike="noStrike" noProof="1" smtClean="0">
                <a:latin typeface="+mn-lt"/>
                <a:ea typeface="Arial" panose="020B0604020202020204" pitchFamily="34" charset="0"/>
                <a:cs typeface="+mn-cs"/>
              </a:rPr>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auto"/>
            <a:fld id="{C072AF99-A73B-44C9-96FA-736798B6D18B}" type="slidenum">
              <a:rPr lang="zh-CN" altLang="en-US" strike="noStrike" noProof="1" smtClean="0">
                <a:latin typeface="+mn-lt"/>
                <a:ea typeface="Arial" panose="020B0604020202020204" pitchFamily="34" charset="0"/>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1pPr>
    <a:lvl2pPr marL="4572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2pPr>
    <a:lvl3pPr marL="9144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3pPr>
    <a:lvl4pPr marL="13716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4pPr>
    <a:lvl5pPr marL="18288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Hello everyone, in this presentation I will go over the second phase of my data science capstone project about the Amazon Product Recommender System.</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In addition, let's recap what the research process for this project, my goal is to develop a recommender system and also provide a friend user interface. We have covered collect data and EDA sections, so now I will demonstrate the models development and system integration process.</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endParaRPr lang="en-US" altLang="zh-CN" sz="1200" dirty="0" smtClean="0">
              <a:solidFill>
                <a:srgbClr val="262626"/>
              </a:solidFill>
              <a:latin typeface="Arial" panose="020B0604020202020204" pitchFamily="34" charset="0"/>
              <a:cs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Thus, in the following model development, we need to keep in mind that the accuracy metric may not be useful for evaluating the machine learning models; instead, precision, recall, and F1 score values could be suitable for model evaluation.</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of the reviews contain less than 100 words. The word counts distributions for each star rating review are similar, but if we look in to the detail of the box plot graph, we could see that negative or low star rating reviews have more texts entered. The box plot shows that the 5 stars rating reviews have the lowest interquartile range (IQR) compared to the other 4 ratings, which implies that it has average the shortest review text.</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To find out more insights within this dataset, we can merge the cleaned review and product datasets.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Reviewed Brands Distributions (top 10) graphs show that Whirlpool products have the rank 1 position of amount of reviews. However, there are some other brands in the list that are not in the list of top 10 product numbers, which means offering more products doesn't imply more purchasing and revenue.</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rgbClr val="262626"/>
                </a:solidFill>
                <a:latin typeface="Arial" panose="020B0604020202020204" pitchFamily="34" charset="0"/>
                <a:cs typeface="Arial" panose="020B0604020202020204" pitchFamily="34" charset="0"/>
              </a:rPr>
              <a:t>This table shows the top 10 average rating brand (reviews &gt; 5000) in the dataset. There are many brand only have a few reviews, and their average rating will definitely be higher than other brands with more reviews, so we only consider the brands with at least 5,000 reviews for this analysis.</a:t>
            </a:r>
            <a:endParaRPr lang="en-US" altLang="zh-CN" sz="1200" dirty="0" smtClean="0">
              <a:solidFill>
                <a:srgbClr val="262626"/>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smtClean="0">
              <a:solidFill>
                <a:srgbClr val="262626"/>
              </a:solidFill>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bg1"/>
                </a:solidFill>
                <a:latin typeface="Arial" panose="020B0604020202020204" pitchFamily="34" charset="0"/>
                <a:cs typeface="Arial" panose="020B0604020202020204" pitchFamily="34" charset="0"/>
              </a:rPr>
              <a:t>The result show that brand </a:t>
            </a:r>
            <a:r>
              <a:rPr lang="en-US" altLang="zh-CN" sz="1200" dirty="0" err="1" smtClean="0">
                <a:solidFill>
                  <a:schemeClr val="bg1"/>
                </a:solidFill>
                <a:latin typeface="Arial" panose="020B0604020202020204" pitchFamily="34" charset="0"/>
                <a:cs typeface="Arial" panose="020B0604020202020204" pitchFamily="34" charset="0"/>
              </a:rPr>
              <a:t>LintEater</a:t>
            </a:r>
            <a:r>
              <a:rPr lang="en-US" altLang="zh-CN" sz="1200" dirty="0" smtClean="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list</a:t>
            </a:r>
            <a:r>
              <a:rPr lang="en-US" altLang="zh-CN" sz="1200" dirty="0" smtClean="0">
                <a:solidFill>
                  <a:schemeClr val="bg1"/>
                </a:solidFill>
                <a:latin typeface="Arial" panose="020B0604020202020204" pitchFamily="34" charset="0"/>
                <a:cs typeface="+mn-cs"/>
              </a:rPr>
              <a:t>,</a:t>
            </a:r>
            <a:r>
              <a:rPr lang="en-US" altLang="zh-CN" sz="1200" baseline="0" dirty="0" smtClean="0">
                <a:solidFill>
                  <a:schemeClr val="bg1"/>
                </a:solidFill>
                <a:latin typeface="Arial" panose="020B0604020202020204" pitchFamily="34" charset="0"/>
                <a:cs typeface="+mn-cs"/>
              </a:rPr>
              <a:t> however; </a:t>
            </a:r>
            <a:r>
              <a:rPr lang="en-US" altLang="zh-CN" sz="1200" dirty="0" smtClean="0">
                <a:solidFill>
                  <a:schemeClr val="bg1"/>
                </a:solidFill>
                <a:latin typeface="Arial" panose="020B0604020202020204" pitchFamily="34" charset="0"/>
                <a:cs typeface="Arial" panose="020B0604020202020204" pitchFamily="34" charset="0"/>
              </a:rPr>
              <a:t>it also has the most review number and most products offered in the Appliance category. It means Whirlpool is doing great in offering both overall product quality and quantity.</a:t>
            </a:r>
            <a:endParaRPr lang="zh-CN" altLang="en-US" sz="1200" dirty="0" smtClean="0">
              <a:solidFill>
                <a:schemeClr val="bg1"/>
              </a:solidFill>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1200" dirty="0" smtClean="0">
              <a:solidFill>
                <a:srgbClr val="262626"/>
              </a:solidFill>
              <a:latin typeface="Arial" panose="020B0604020202020204" pitchFamily="34" charset="0"/>
              <a:ea typeface="Arial" panose="020B0604020202020204" pitchFamily="34" charset="0"/>
            </a:endParaRPr>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Since </a:t>
            </a:r>
            <a:r>
              <a:rPr lang="en-US" altLang="zh-CN" sz="1200" dirty="0" smtClean="0">
                <a:solidFill>
                  <a:srgbClr val="262626"/>
                </a:solidFill>
                <a:latin typeface="Arial" panose="020B0604020202020204" pitchFamily="34" charset="0"/>
                <a:cs typeface="Arial" panose="020B0604020202020204" pitchFamily="34" charset="0"/>
              </a:rPr>
              <a:t>the majority of the </a:t>
            </a:r>
            <a:r>
              <a:rPr lang="en-US" altLang="zh-CN" sz="1200" dirty="0" err="1" smtClean="0">
                <a:solidFill>
                  <a:srgbClr val="262626"/>
                </a:solidFill>
                <a:latin typeface="Arial" panose="020B0604020202020204" pitchFamily="34" charset="0"/>
                <a:cs typeface="Arial" panose="020B0604020202020204" pitchFamily="34" charset="0"/>
              </a:rPr>
              <a:t>products’s</a:t>
            </a:r>
            <a:r>
              <a:rPr lang="en-US" altLang="zh-CN" sz="1200" dirty="0" smtClean="0">
                <a:solidFill>
                  <a:srgbClr val="262626"/>
                </a:solidFill>
                <a:latin typeface="Arial" panose="020B0604020202020204" pitchFamily="34" charset="0"/>
                <a:cs typeface="Arial" panose="020B0604020202020204" pitchFamily="34" charset="0"/>
              </a:rPr>
              <a:t> main category is the Tools &amp; Home Improvement,</a:t>
            </a:r>
            <a:r>
              <a:rPr lang="en-US" altLang="zh-CN" sz="1200" baseline="0" dirty="0" smtClean="0">
                <a:solidFill>
                  <a:srgbClr val="262626"/>
                </a:solidFill>
                <a:latin typeface="Arial" panose="020B0604020202020204" pitchFamily="34" charset="0"/>
                <a:cs typeface="Arial" panose="020B0604020202020204" pitchFamily="34" charset="0"/>
              </a:rPr>
              <a:t> so we are likely to get the similar result for the most reviewed main category distribution. Instead, we can create product sub category graphs to see more detail about the category of the reviewed products.</a:t>
            </a:r>
            <a:endParaRPr lang="en-US" altLang="zh-CN" sz="1200" baseline="0" dirty="0" smtClean="0">
              <a:solidFill>
                <a:srgbClr val="262626"/>
              </a:solidFill>
              <a:latin typeface="Arial" panose="020B0604020202020204" pitchFamily="34" charset="0"/>
              <a:cs typeface="Arial" panose="020B0604020202020204" pitchFamily="34" charset="0"/>
            </a:endParaRPr>
          </a:p>
          <a:p>
            <a:endParaRPr lang="en-US" sz="1200" baseline="0" dirty="0" smtClean="0">
              <a:solidFill>
                <a:srgbClr val="262626"/>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smtClean="0">
                <a:solidFill>
                  <a:schemeClr val="bg1"/>
                </a:solidFill>
                <a:latin typeface="Arial" panose="020B0604020202020204" pitchFamily="34" charset="0"/>
                <a:ea typeface="Arial" panose="020B0604020202020204" pitchFamily="34" charset="0"/>
              </a:rPr>
              <a:t>Most Reviewed Sub Category Distributions (top 10) graphs show that 37.9% of the reviews are in the Appliances Parts sub category, and the Accessories sub category also holds 17.1% in the dataset.</a:t>
            </a:r>
            <a:endParaRPr lang="zh-CN" altLang="en-US" sz="1200" dirty="0" smtClean="0">
              <a:solidFill>
                <a:schemeClr val="bg1"/>
              </a:solidFill>
              <a:latin typeface="Arial" panose="020B0604020202020204" pitchFamily="34" charset="0"/>
              <a:ea typeface="Arial" panose="020B0604020202020204" pitchFamily="34" charset="0"/>
            </a:endParaRPr>
          </a:p>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a:p>
            <a:r>
              <a:rPr lang="en-US"/>
              <a:t>Since we have already gone through the detail of sections one to five in the previous presentation, in this one, I will mainly focus on sections 6 to 8 which are Machine learning models, System Integration, and conclusion of the project.</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First of all, we need a base model that can generate recommendations with the least input information. </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A base model can be a simple knowledge-based recommender that takes user inputs such as product category, brand, release year, and targeted price to search for matching products. It usually doesn't leverage machine learning to provide recommendations.</a:t>
            </a:r>
            <a:endParaRPr lang="en-US" altLang="zh-CN" dirty="0">
              <a:solidFill>
                <a:srgbClr val="262626"/>
              </a:solidFill>
              <a:latin typeface="Arial" panose="020B0604020202020204" pitchFamily="34" charset="0"/>
              <a:cs typeface="Arial" panose="020B0604020202020204" pitchFamily="34" charset="0"/>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For this project, we are not deploying a model that takes user inputs like mentioned. Instead, we sort the product lists by the rating mean and the review counts for generating a recommendation. This is the base model we would use if the users don't have a customer ID and product ID for the system.</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The next model would be the </a:t>
            </a:r>
            <a:r>
              <a:rPr lang="en-US" altLang="zh-CN" dirty="0">
                <a:solidFill>
                  <a:srgbClr val="262626"/>
                </a:solidFill>
                <a:latin typeface="Arial" panose="020B0604020202020204" pitchFamily="34" charset="0"/>
                <a:cs typeface="Arial" panose="020B0604020202020204" pitchFamily="34" charset="0"/>
                <a:sym typeface="+mn-ea"/>
              </a:rPr>
              <a:t>content-based filtering. </a:t>
            </a:r>
            <a:r>
              <a:rPr lang="en-US" altLang="zh-CN" dirty="0">
                <a:solidFill>
                  <a:srgbClr val="262626"/>
                </a:solidFill>
                <a:latin typeface="Arial" panose="020B0604020202020204" pitchFamily="34" charset="0"/>
                <a:cs typeface="Arial" panose="020B0604020202020204" pitchFamily="34" charset="0"/>
                <a:sym typeface="+mn-ea"/>
              </a:rPr>
              <a:t>The idea of content-based filtering is to find the similarity of products based on either metadata or product description. The most feasible approach is to apply the cosine similarity method against the textual or categorical data to find the most similar products. </a:t>
            </a: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I have applied this approach against both product description and metadata, and their recommendation results are very convincing. As you can see, the results from both model are returning similar product for the input mini refrigerator. However, this approach is not a good fit for Web API because the matrix size is too large for web hosting service storage and RAM, so we have to try using another method for Web API deployment for the content-based filtering.</a:t>
            </a: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After some research, I found that the topic modeling approach could be an alternative solution. Instead of computing the huge similarity matrix, leveraging a probabilistic topic model like LDA can divide the entire product set into different topics or categories in our case. For creating recommendations, we can find the products that share the same topics among the product list and output the products with the highest probability scores. Although the output will be less precise than the cosine similarity models, it can be a good fit for Web API deployment.</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To find out how many topics exist in our product dataset, coherence values analysis is applied and the output shows that topic number 9 has the best coherence score, so we will use 9 topics for the final LDA model.</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The Final LDA model has a Coherence Score: 0.606, and the topic modeling recommender did a fairly good job. Compare to the cosine similarity models, it is generating less precise recommendations, but the data file size would be much smaller because </a:t>
            </a:r>
            <a:r>
              <a:rPr lang="en-US" altLang="zh-CN" dirty="0">
                <a:solidFill>
                  <a:srgbClr val="262626"/>
                </a:solidFill>
                <a:latin typeface="Arial" panose="020B0604020202020204" pitchFamily="34" charset="0"/>
                <a:cs typeface="Arial" panose="020B0604020202020204" pitchFamily="34" charset="0"/>
                <a:sym typeface="+mn-ea"/>
              </a:rPr>
              <a:t>it is just adding extra topic number and probability columns to the dataset</a:t>
            </a:r>
            <a:r>
              <a:rPr lang="en-US" altLang="zh-CN" dirty="0">
                <a:solidFill>
                  <a:srgbClr val="262626"/>
                </a:solidFill>
                <a:latin typeface="Arial" panose="020B0604020202020204" pitchFamily="34" charset="0"/>
                <a:cs typeface="Arial" panose="020B0604020202020204" pitchFamily="34" charset="0"/>
                <a:sym typeface="+mn-ea"/>
              </a:rPr>
              <a:t>. Thus, we use the LDA model output for Web API depoyment.</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The next model would be the </a:t>
            </a:r>
            <a:r>
              <a:rPr lang="en-US" altLang="zh-CN">
                <a:solidFill>
                  <a:schemeClr val="bg1"/>
                </a:solidFill>
                <a:latin typeface="Arial" panose="020B0604020202020204" pitchFamily="34" charset="0"/>
                <a:cs typeface="Arial" panose="020B0604020202020204" pitchFamily="34" charset="0"/>
                <a:sym typeface="+mn-ea"/>
              </a:rPr>
              <a:t>Collaborative</a:t>
            </a:r>
            <a:r>
              <a:rPr lang="en-US" altLang="zh-CN" dirty="0">
                <a:solidFill>
                  <a:srgbClr val="262626"/>
                </a:solidFill>
                <a:latin typeface="Arial" panose="020B0604020202020204" pitchFamily="34" charset="0"/>
                <a:cs typeface="Arial" panose="020B0604020202020204" pitchFamily="34" charset="0"/>
                <a:sym typeface="+mn-ea"/>
              </a:rPr>
              <a:t> filtering. </a:t>
            </a:r>
            <a:r>
              <a:rPr lang="en-US" altLang="zh-CN">
                <a:solidFill>
                  <a:schemeClr val="bg1"/>
                </a:solidFill>
                <a:latin typeface="Arial" panose="020B0604020202020204" pitchFamily="34" charset="0"/>
                <a:cs typeface="Arial" panose="020B0604020202020204" pitchFamily="34" charset="0"/>
                <a:sym typeface="+mn-ea"/>
              </a:rPr>
              <a:t>The idea of Collaborative methods for recommender systems are based on past interactions recorded between users and items to generate new recommendations.  The past user-item interactions represent the bases to detect similar users and/or similar items and to make predictions based on estimated proximities.</a:t>
            </a:r>
            <a:endParaRPr lang="en-US" altLang="zh-CN">
              <a:solidFill>
                <a:schemeClr val="bg1"/>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The class of collaborative filtering algorithms is divided into two sub-categories called memory-based and model-based. </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Memory-based approaches directly work with values of recorded interactions and based on nearest neighbors search or KNN (find the closest users from a referenced user and suggest the most popular items among these neighbors)</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Model-based approaches assume there is an underlying generative model that explains the user-item interactions and tries to identify it in order to make new predictions</a:t>
            </a: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For training the collaborative filtering model, the most useful feature is review rating score in the review dataset. For this project, we only consider the customer with at least 3 review records in our dataset. This will increase the recommendation output accuracy. </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latin typeface="Arial" panose="020B0604020202020204" pitchFamily="34" charset="0"/>
                <a:cs typeface="Arial" panose="020B0604020202020204" pitchFamily="34" charset="0"/>
              </a:rPr>
              <a:t>On the left-hand side, the graph shows the rating distribution for our selected training data. Since one of the objectives of this project is to find out if textual data can improve recommender systems' performance, I have also performed sentiment analysis against the review text and converted the sentiment polarity score into the same range as the review rating. The graph on the right shows that based on the sentiment of the review text, the rating distribution should not be that imbalanced.</a:t>
            </a:r>
            <a:endParaRPr lang="en-US" altLang="zh-CN" dirty="0">
              <a:latin typeface="Arial" panose="020B0604020202020204" pitchFamily="34" charset="0"/>
              <a:cs typeface="Arial" panose="020B0604020202020204" pitchFamily="34" charset="0"/>
            </a:endParaRPr>
          </a:p>
          <a:p>
            <a:pPr>
              <a:lnSpc>
                <a:spcPct val="150000"/>
              </a:lnSpc>
            </a:pPr>
            <a:endParaRPr lang="en-US" altLang="zh-CN" dirty="0">
              <a:latin typeface="Arial" panose="020B0604020202020204" pitchFamily="34" charset="0"/>
              <a:cs typeface="Arial" panose="020B0604020202020204" pitchFamily="34" charset="0"/>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Becasue of the sentiment data is tend to be more normally distributed, I choose to use it for the machine learning models instead of the original rating.</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Surprise is a good Python library to build collaborative recommendation system for both memory based and model based models.</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I have applied all the algorithms supported by Surprise and developed a deep neural network by TensorFlow and Keras to compare their performance results. The result table shows that SVDpp and SVD have a very close performance, but the training and testing time of SVDpp is longer than SVD. Thus, the SVD is our choice for the collaborative filtering recommendation model deployment.</a:t>
            </a: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After the algorithm is picked, I have performed some parameter tuning using GridSearchCV to improve the performance as much as possible, and the final SVD model for deployment has a average 0.56 rmse testing score which is the best among all the collaborative filtering models.</a:t>
            </a: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endParaRPr lang="en-US" altLang="zh-CN" dirty="0">
              <a:solidFill>
                <a:srgbClr val="262626"/>
              </a:solidFill>
              <a:latin typeface="Arial" panose="020B0604020202020204" pitchFamily="34" charset="0"/>
              <a:cs typeface="Arial" panose="020B0604020202020204" pitchFamily="34" charset="0"/>
              <a:sym typeface="+mn-ea"/>
            </a:endParaRPr>
          </a:p>
          <a:p>
            <a:pPr>
              <a:lnSpc>
                <a:spcPct val="150000"/>
              </a:lnSpc>
            </a:pPr>
            <a:r>
              <a:rPr lang="en-US" altLang="zh-CN" dirty="0">
                <a:solidFill>
                  <a:srgbClr val="262626"/>
                </a:solidFill>
                <a:latin typeface="Arial" panose="020B0604020202020204" pitchFamily="34" charset="0"/>
                <a:cs typeface="Arial" panose="020B0604020202020204" pitchFamily="34" charset="0"/>
                <a:sym typeface="+mn-ea"/>
              </a:rPr>
              <a:t>And the collaborative filtering model will take a reviewer ID as input to generate recommendation like this. Unlike content-based filtering, the results are personalized specifically for this customer.</a:t>
            </a:r>
            <a:endParaRPr lang="en-US" altLang="zh-CN" dirty="0">
              <a:solidFill>
                <a:srgbClr val="262626"/>
              </a:solidFill>
              <a:latin typeface="Arial" panose="020B0604020202020204" pitchFamily="34" charset="0"/>
              <a:cs typeface="Arial" panose="020B0604020202020204" pitchFamily="34" charset="0"/>
              <a:sym typeface="+mn-e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above two types of filtering have their own drawbacks such as the novelty problem of Content-based Filtering and the cold start problem of Collaborative Filtering, so in reality, more robust recommender systems like hybrid recommenders are often used. I have built a hybrid recommender that combines Content-based Filtering and Collaborative Filtering to overcome the drawbacks and improve overall performance.</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Our Hybrid Model will take both reviewer ID and product ID as input, and first get 100 recommendation results from the content-based filtering model, then input the reviewer ID and the recommended product IDs from the Content-based filtering model to the Collaborative filtering model. This model will generate recommendations that meet product similarities and customer personality as much as possible.</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Of course, if either ID is missing from the input, our system can handle it by calling its "Child Models" to generate recommendations respectively. If no input IDs are entered, then it will use our base model for the recommendation.</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As you can see, the recommendation result shows that the hybrid model is suggesting more products that are similar to the input product ID mini refrigerator for the input customer ID because </a:t>
            </a:r>
            <a:r>
              <a:rPr lang="en-US" b="0" i="0" dirty="0" smtClean="0">
                <a:effectLst/>
                <a:ea typeface="Arial" panose="020B0604020202020204" pitchFamily="34" charset="0"/>
                <a:sym typeface="Arial" panose="020B0604020202020204" pitchFamily="34" charset="0"/>
              </a:rPr>
              <a:t>this model takes individual advantage of content-based and collaborative filtering.</a:t>
            </a:r>
            <a:endParaRPr lang="en-US" b="0" i="0" dirty="0" smtClean="0">
              <a:effectLst/>
              <a:ea typeface="Arial" panose="020B0604020202020204" pitchFamily="34" charset="0"/>
              <a:sym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126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r>
              <a:rPr lang="en-US" dirty="0" smtClean="0">
                <a:sym typeface="+mn-ea"/>
              </a:rPr>
              <a:t>For recommendation system deployment, a user interface was developed by integrating with multiple platforms and servers. This section will illustrate the system integration details and provide a live recommendation website at the end.</a:t>
            </a:r>
            <a:endParaRPr lang="en-US" dirty="0" smtClean="0"/>
          </a:p>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sym typeface="+mn-ea"/>
              </a:rPr>
              <a:t>First of all, let’s introduce some key components of the system. </a:t>
            </a:r>
            <a:endParaRPr lang="en-US" dirty="0" smtClean="0"/>
          </a:p>
          <a:p>
            <a:endParaRPr lang="en-US" dirty="0" smtClean="0"/>
          </a:p>
          <a:p>
            <a:r>
              <a:rPr lang="en-US" dirty="0" smtClean="0">
                <a:sym typeface="+mn-ea"/>
              </a:rPr>
              <a:t>The first one is the web hosting service that runs our web application and recommendation models. I chose PythonAnywhere because it is free and it provides the ability to run and execute Python codes within the environment from any machine, any location. The only drawback is the free version has limited computing and storage power.</a:t>
            </a:r>
            <a:endParaRPr lang="en-US" dirty="0" smtClean="0"/>
          </a:p>
          <a:p>
            <a:endParaRPr lang="en-US" dirty="0" smtClean="0"/>
          </a:p>
          <a:p>
            <a:r>
              <a:rPr lang="en-US" dirty="0" smtClean="0">
                <a:sym typeface="+mn-ea"/>
              </a:rPr>
              <a:t>The second tool is the chatbot development platform that connect user input with </a:t>
            </a:r>
            <a:r>
              <a:rPr lang="en-US" dirty="0" smtClean="0">
                <a:sym typeface="+mn-ea"/>
              </a:rPr>
              <a:t>recommendation models. I chose DialogFlow because it is powered by Google’s machine learning, easy to use, and supports fulfillment request.</a:t>
            </a:r>
            <a:endParaRPr lang="en-US" dirty="0" smtClean="0">
              <a:sym typeface="+mn-ea"/>
            </a:endParaRPr>
          </a:p>
          <a:p>
            <a:endParaRPr lang="en-US" dirty="0" smtClean="0"/>
          </a:p>
          <a:p>
            <a:r>
              <a:rPr lang="en-US" dirty="0" smtClean="0"/>
              <a:t>So now we have our machine learning model, web application, web hosting service, and chatbot ready, let’s integrate them into a functioning system</a:t>
            </a:r>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This is a system architecture diagram for this project, it shows the interaction flow between each component and their roles in this integrated system.</a:t>
            </a:r>
            <a:endParaRPr lang="en-US" dirty="0"/>
          </a:p>
          <a:p>
            <a:endParaRPr lang="en-US" dirty="0"/>
          </a:p>
          <a:p>
            <a:r>
              <a:rPr lang="en-US" dirty="0"/>
              <a:t>Let’s start with the backend where our core components reside on. We have two web servers, one is hosting our web application, which handles message transmission with Dialogflow. another one is hosting our webhook API for handling recommendation model-related responses. Then we have a chatbot in the middle to connect these two web servers. The chatbot utilizes Google Cloud Platform for external use and it handles conversation and collects user inputs. Normally, the standalone chatbot can handle the regular conversation, but if any chat responses require machine learning results, it will send a request with user input IDs to our web API. Then our web API will run the pretrained model and send back the result.</a:t>
            </a:r>
            <a:endParaRPr lang="en-US" dirty="0"/>
          </a:p>
          <a:p>
            <a:endParaRPr lang="en-US" dirty="0"/>
          </a:p>
          <a:p>
            <a:r>
              <a:rPr lang="en-US" dirty="0"/>
              <a:t>Finally, all chat responses will go through our first web server and to be displayed on the frontend to the user. </a:t>
            </a:r>
            <a:endParaRPr lang="en-US" dirty="0"/>
          </a:p>
          <a:p>
            <a:endParaRPr lang="en-US" dirty="0"/>
          </a:p>
          <a:p>
            <a:r>
              <a:rPr lang="en-US" dirty="0"/>
              <a:t>The architecture is pretty straightforward, but our chatbot doesn’t know when to call our web API unless we tell it to do so, so the next step is to design our chatbot conversation flow to set conditions for collecting the necessary input from the users for calling our recommendation models.</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sym typeface="+mn-ea"/>
              </a:rPr>
              <a:t>This is the chatbot conversation flow chart for the project, it bascially illustrate how the chatbot help us to collect information through the conversation. </a:t>
            </a:r>
            <a:endParaRPr lang="en-US" dirty="0">
              <a:sym typeface="+mn-ea"/>
            </a:endParaRPr>
          </a:p>
          <a:p>
            <a:endParaRPr lang="en-US" dirty="0"/>
          </a:p>
          <a:p>
            <a:r>
              <a:rPr lang="en-US" dirty="0"/>
              <a:t>In this chart, the orange color represents users and the black color represents the chatbot agent. If users ask for recommendations, the agent will ask if they have a customer ID, if they respond yes, then the agent will take the left path and vice versa. With the subsequent similar conversations, the agent will collect the necessary customer ID and product ID and store them as parameters.</a:t>
            </a:r>
            <a:endParaRPr lang="en-US" dirty="0"/>
          </a:p>
          <a:p>
            <a:endParaRPr lang="en-US" dirty="0"/>
          </a:p>
          <a:p>
            <a:r>
              <a:rPr lang="en-US" dirty="0"/>
              <a:t>After the information is collected, the chatbot will send those parameters to our machine learning models Web API, and the API will generate recommendations using the appropriate model based on the input data.</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Now we understand the system infrastructure and chatbot conversation flow, let’s see the integrated system in action.</a:t>
            </a:r>
            <a:endParaRPr lang="en-US"/>
          </a:p>
          <a:p>
            <a:endParaRPr lang="en-US"/>
          </a:p>
          <a:p>
            <a:r>
              <a:rPr lang="en-US"/>
              <a:t>The live recommender system website is hosted at this address. It contains a chatbot on the home page, and in the navigation bar, it has a product and customer tab that will redirect users to the ID lookup tables, so we can use these tables for testing the chatbot.</a:t>
            </a:r>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Through the research process for this project, I have developed a comprehensive product recommender system that can accurately predict customer’s preferences.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dirty="0"/>
              <a:t>By the EDA and machine learning model development, we can conclude that there is no optimal recommendation algorithm/method, all algorithms are practical but also come with their own drawback. That’s why in real-world scenarios, a hybrid model is more likely to be used. </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However, we find that t</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he most useful characteristics to promote products are based on what recommendation method we use. For content-based filtering, product description is the key feature. For collaborative filtering, review rating/text is the most important factor.</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Besides, textual data plays a significant role in recommender systems, either content-based or collaborative filtering can leverage textual data and its sentiment to generate precise recommendations. </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And to offer a better user experience, I kinda explored the software and chatbot development, and build a integrated system to assist </a:t>
            </a:r>
            <a:r>
              <a:rPr lang="en-US" dirty="0" smtClean="0">
                <a:latin typeface="Arial" panose="020B0604020202020204" pitchFamily="34" charset="0"/>
                <a:cs typeface="Arial" panose="020B0604020202020204" pitchFamily="34" charset="0"/>
                <a:sym typeface="+mn-ea"/>
              </a:rPr>
              <a:t>amazon users to make purchase decisions.</a:t>
            </a:r>
            <a:endParaRPr lang="en-US" dirty="0" smtClean="0">
              <a:latin typeface="Arial" panose="020B0604020202020204" pitchFamily="34" charset="0"/>
              <a:cs typeface="Arial" panose="020B060402020202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b="0" i="0" kern="1200" dirty="0" smtClean="0">
              <a:solidFill>
                <a:schemeClr val="tx1"/>
              </a:solidFill>
              <a:effectLst/>
              <a:latin typeface="Arial" panose="020B0604020202020204" pitchFamily="34" charset="0"/>
              <a:ea typeface="Arial" panose="020B0604020202020204" pitchFamily="34" charset="0"/>
              <a:cs typeface="Arial" panose="020B060402020202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Overall, this project gives a comprehensive report of how recommender systems work. It demonstrates every aspect from collecting data, EDA, machine learning, to system deployment, and hopefully, it can help any audience better understand why and how to create such a system.</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There are some limitation for this project.</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One of them is the data we used, it is only a subset of the original dataset, so the recommender systems will not work for other products category in the dataset.</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Another one is the deployed machine learning models. The optimal models are not able to be deployed due to the limited budget and resources, otherwise, users can get more accurate recommendation results.</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And the developed recommender system is an offline recommender which means it cannot generate recommendations for any new customer and product that doesn’t originally exist in the dataset, and it will not update synchronously with new purchases.</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chemeClr val="bg1"/>
                </a:solidFill>
                <a:latin typeface="Arial" panose="020B0604020202020204" pitchFamily="34" charset="0"/>
              </a:rPr>
              <a:t>Since we have some limitations for this project, we can extend this project by researching in these directions.</a:t>
            </a:r>
            <a:endParaRPr lang="en-US" altLang="zh-CN" dirty="0">
              <a:solidFill>
                <a:schemeClr val="bg1"/>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solidFill>
                <a:schemeClr val="bg1"/>
              </a:solidFill>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chemeClr val="bg1"/>
                </a:solidFill>
                <a:latin typeface="Arial" panose="020B0604020202020204" pitchFamily="34" charset="0"/>
                <a:sym typeface="+mn-ea"/>
              </a:rPr>
              <a:t>One future research option could be to utilize the entire dataset to develop a cross-domain recommender system, it will definitely require more computing resources for handling big data, but the final recommender system can be powerful to recommend any product on the Amazon website.</a:t>
            </a:r>
            <a:endParaRPr lang="en-US" altLang="zh-CN" dirty="0">
              <a:solidFill>
                <a:schemeClr val="bg1"/>
              </a:solidFill>
              <a:latin typeface="Arial" panose="020B060402020202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solidFill>
                <a:schemeClr val="bg1"/>
              </a:solidFill>
              <a:latin typeface="Arial" panose="020B0604020202020204" pitchFamily="3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chemeClr val="bg1"/>
                </a:solidFill>
                <a:latin typeface="Arial" panose="020B0604020202020204" pitchFamily="34" charset="0"/>
                <a:sym typeface="+mn-ea"/>
              </a:rPr>
              <a:t>Another research direction is to explore online recommender system approaches, one could be session-based recommender system which rely on the user’s most recent interactions rather than on the user’s historical preferences. </a:t>
            </a:r>
            <a:r>
              <a:rPr lang="en-US" dirty="0">
                <a:latin typeface="Arial" panose="020B0604020202020204" pitchFamily="34" charset="0"/>
                <a:sym typeface="+mn-ea"/>
              </a:rPr>
              <a:t>Another one could be to utilize reinforcement learning to train the recommendation models based on the most recent user interactions, so the system could be updated synchronously to generate more accurate results. </a:t>
            </a:r>
            <a:endParaRPr lang="en-US" dirty="0">
              <a:latin typeface="Arial" panose="020B0604020202020204" pitchFamily="34" charset="0"/>
              <a:sym typeface="+mn-ea"/>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As E-commerce becomes more and more popular in recent years, especially by the impact of the COVID-19 pandemic, many retailers and companies are switching their business models to adapt to the trend. In addition, with the rapid growth of big data technology, the cost of storage capacity to store enormous amounts of data decreases gradually. No matter the tech giant or start-up, all companies can make use of the gathered data to boost their business success.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altLang="zh-CN" dirty="0" smtClean="0"/>
              <a:t>So why recommender system is important in the</a:t>
            </a:r>
            <a:r>
              <a:rPr lang="en-US" altLang="zh-CN" baseline="0" dirty="0" smtClean="0"/>
              <a:t> current era?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There are several benefits that businesses can achieve using product recommender systems.</a:t>
            </a:r>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objective of this project is to analyze the reason for a product to be recommended and explore different data science methods and algorithms to implement product recommender systems. It will provide business owners or start-up companies a better idea of how recommender systems work and the related advantages.</a:t>
            </a: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40962" name="备注占位符 2"/>
          <p:cNvSpPr>
            <a:spLocks noGrp="1"/>
          </p:cNvSpPr>
          <p:nvPr>
            <p:ph type="body"/>
          </p:nvPr>
        </p:nvSpPr>
        <p:spPr/>
        <p:txBody>
          <a:bodyPr lIns="91440" tIns="45720" rIns="91440" bIns="45720" anchor="t" anchorCtr="0"/>
          <a:lstStyle/>
          <a:p>
            <a:pPr lvl="0"/>
            <a:endParaRPr lang="zh-CN" altLang="en-US" dirty="0"/>
          </a:p>
        </p:txBody>
      </p:sp>
      <p:sp>
        <p:nvSpPr>
          <p:cNvPr id="4096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p:sp>
      <p:sp>
        <p:nvSpPr>
          <p:cNvPr id="19458"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945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sym typeface="+mn-ea"/>
              </a:rPr>
              <a:t>Before jump into the machine learning section, let’s review the research questions. Through this project, I would like to figure out </a:t>
            </a:r>
            <a:endParaRPr lang="en-US">
              <a:sym typeface="+mn-ea"/>
            </a:endParaRPr>
          </a:p>
          <a:p>
            <a:endParaRPr lang="en-US">
              <a:sym typeface="+mn-ea"/>
            </a:endParaRPr>
          </a:p>
          <a:p>
            <a:r>
              <a:rPr lang="en-US" altLang="zh-CN" dirty="0">
                <a:solidFill>
                  <a:schemeClr val="bg1"/>
                </a:solidFill>
                <a:latin typeface="Arial" panose="020B0604020202020204" pitchFamily="34" charset="0"/>
                <a:sym typeface="+mn-ea"/>
              </a:rPr>
              <a:t>What characteristics are useful to generate personalized recommendations?</a:t>
            </a:r>
            <a:endParaRPr lang="zh-CN" altLang="en-US" dirty="0">
              <a:solidFill>
                <a:schemeClr val="bg1"/>
              </a:solidFill>
              <a:latin typeface="Arial" panose="020B0604020202020204" pitchFamily="34" charset="0"/>
              <a:ea typeface="Arial" panose="020B0604020202020204" pitchFamily="34" charset="0"/>
            </a:endParaRPr>
          </a:p>
          <a:p>
            <a:r>
              <a:rPr lang="en-US" altLang="zh-CN" dirty="0">
                <a:latin typeface="Arial" panose="020B0604020202020204" pitchFamily="34" charset="0"/>
                <a:cs typeface="Arial" panose="020B0604020202020204" pitchFamily="34" charset="0"/>
                <a:sym typeface="+mn-ea"/>
              </a:rPr>
              <a:t>Which recommender systems algorithms/methods are most successful and practical?</a:t>
            </a:r>
            <a:endParaRPr lang="zh-CN" altLang="en-US" dirty="0">
              <a:latin typeface="Arial" panose="020B0604020202020204" pitchFamily="34" charset="0"/>
              <a:ea typeface="Arial" panose="020B0604020202020204" pitchFamily="34" charset="0"/>
            </a:endParaRPr>
          </a:p>
          <a:p>
            <a:r>
              <a:rPr lang="en-US" altLang="zh-CN" dirty="0">
                <a:solidFill>
                  <a:schemeClr val="bg1"/>
                </a:solidFill>
                <a:latin typeface="Arial" panose="020B0604020202020204" pitchFamily="34" charset="0"/>
                <a:cs typeface="Arial" panose="020B0604020202020204" pitchFamily="34" charset="0"/>
                <a:sym typeface="+mn-ea"/>
              </a:rPr>
              <a:t>Can </a:t>
            </a:r>
            <a:r>
              <a:rPr lang="en-US" altLang="zh-CN" dirty="0" smtClean="0">
                <a:solidFill>
                  <a:schemeClr val="bg1"/>
                </a:solidFill>
                <a:latin typeface="Arial" panose="020B0604020202020204" pitchFamily="34" charset="0"/>
                <a:cs typeface="Arial" panose="020B0604020202020204" pitchFamily="34" charset="0"/>
                <a:sym typeface="+mn-ea"/>
              </a:rPr>
              <a:t>textual </a:t>
            </a:r>
            <a:r>
              <a:rPr lang="en-US" altLang="zh-CN" dirty="0">
                <a:solidFill>
                  <a:schemeClr val="bg1"/>
                </a:solidFill>
                <a:latin typeface="Arial" panose="020B0604020202020204" pitchFamily="34" charset="0"/>
                <a:cs typeface="Arial" panose="020B0604020202020204" pitchFamily="34" charset="0"/>
                <a:sym typeface="+mn-ea"/>
              </a:rPr>
              <a:t>data improve recommender systems' performance?</a:t>
            </a:r>
            <a:endParaRPr lang="zh-CN" altLang="en-US" dirty="0">
              <a:solidFill>
                <a:schemeClr val="bg1"/>
              </a:solidFill>
              <a:latin typeface="Arial" panose="020B0604020202020204" pitchFamily="34" charset="0"/>
              <a:ea typeface="Arial" panose="020B0604020202020204" pitchFamily="34" charset="0"/>
            </a:endParaRPr>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2662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mtClean="0"/>
              <a:t>The reason why I chose the Appliances subset for this project is that it has a moderate number of products and reviews, so it is a great representation of the entire dataset and shows how the recommender system works. Future </a:t>
            </a:r>
            <a:r>
              <a:rPr lang="en-US" dirty="0" smtClean="0"/>
              <a:t>studies can leverage my project to the different product categories in this dataset or even apply it to the entire dataset if they have sufficient computing resources.</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2051" name="图片 4"/>
          <p:cNvPicPr>
            <a:picLocks noChangeAspect="1"/>
          </p:cNvPicPr>
          <p:nvPr userDrawn="1"/>
        </p:nvPicPr>
        <p:blipFill>
          <a:blip r:embed="rId2"/>
          <a:stretch>
            <a:fillRect/>
          </a:stretch>
        </p:blipFill>
        <p:spPr>
          <a:xfrm>
            <a:off x="2522538" y="-220662"/>
            <a:ext cx="7146925" cy="7148512"/>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4099" name="图片 2"/>
          <p:cNvPicPr>
            <a:picLocks noChangeAspect="1"/>
          </p:cNvPicPr>
          <p:nvPr userDrawn="1"/>
        </p:nvPicPr>
        <p:blipFill>
          <a:blip r:embed="rId2"/>
          <a:stretch>
            <a:fillRect/>
          </a:stretch>
        </p:blipFill>
        <p:spPr>
          <a:xfrm>
            <a:off x="4000500" y="635000"/>
            <a:ext cx="4191000" cy="41910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
        <p:nvSpPr>
          <p:cNvPr id="5122" name="矩形 15"/>
          <p:cNvSpPr/>
          <p:nvPr userDrawn="1"/>
        </p:nvSpPr>
        <p:spPr>
          <a:xfrm>
            <a:off x="220663" y="180975"/>
            <a:ext cx="2671762" cy="522288"/>
          </a:xfrm>
          <a:prstGeom prst="rect">
            <a:avLst/>
          </a:prstGeom>
          <a:noFill/>
          <a:ln w="9525">
            <a:noFill/>
          </a:ln>
        </p:spPr>
        <p:txBody>
          <a:bodyPr wrap="none" anchor="t" anchorCtr="0">
            <a:spAutoFit/>
          </a:bodyPr>
          <a:lstStyle/>
          <a:p>
            <a:pPr lvl="0"/>
            <a:r>
              <a:rPr lang="zh-CN" altLang="en-US" sz="2800" dirty="0">
                <a:solidFill>
                  <a:srgbClr val="404040"/>
                </a:solidFill>
                <a:latin typeface="Arial" panose="020B0604020202020204" pitchFamily="34" charset="0"/>
                <a:ea typeface="宋体" panose="02010600030101010101" pitchFamily="2" charset="-122"/>
                <a:cs typeface="Arial" panose="020B0604020202020204" pitchFamily="34" charset="0"/>
              </a:rPr>
              <a:t>Add your title</a:t>
            </a:r>
            <a:endParaRPr lang="en-US" altLang="zh-CN" sz="2800" dirty="0">
              <a:solidFill>
                <a:srgbClr val="404040"/>
              </a:solidFill>
              <a:latin typeface="Arial" panose="020B0604020202020204" pitchFamily="34" charset="0"/>
              <a:ea typeface="Arial" panose="020B0604020202020204" pitchFamily="34" charset="0"/>
            </a:endParaRPr>
          </a:p>
        </p:txBody>
      </p:sp>
      <p:sp>
        <p:nvSpPr>
          <p:cNvPr id="5123" name="矩形 16"/>
          <p:cNvSpPr/>
          <p:nvPr userDrawn="1"/>
        </p:nvSpPr>
        <p:spPr>
          <a:xfrm>
            <a:off x="220663" y="657225"/>
            <a:ext cx="8815387" cy="369888"/>
          </a:xfrm>
          <a:prstGeom prst="rect">
            <a:avLst/>
          </a:prstGeom>
          <a:noFill/>
          <a:ln w="9525">
            <a:noFill/>
          </a:ln>
        </p:spPr>
        <p:txBody>
          <a:bodyPr wrap="none" anchor="t" anchorCtr="0">
            <a:spAutoFit/>
          </a:bodyPr>
          <a:lstStyle/>
          <a:p>
            <a:pPr lvl="0"/>
            <a:r>
              <a:rPr lang="en-US" altLang="zh-CN" dirty="0">
                <a:solidFill>
                  <a:srgbClr val="A6A6A6"/>
                </a:solidFill>
                <a:latin typeface="Arial" panose="020B0604020202020204" pitchFamily="34" charset="0"/>
                <a:ea typeface="宋体" panose="02010600030101010101" pitchFamily="2" charset="-122"/>
                <a:cs typeface="Arial" panose="020B0604020202020204" pitchFamily="34" charset="0"/>
              </a:rPr>
              <a:t>Click add this section keywords detailed description of the contents of this paragraph</a:t>
            </a:r>
            <a:endParaRPr lang="zh-CN" altLang="en-US" dirty="0">
              <a:solidFill>
                <a:srgbClr val="A6A6A6"/>
              </a:solidFill>
              <a:latin typeface="Calibri" panose="020F0502020204030204" charset="0"/>
              <a:ea typeface="Arial" panose="020B0604020202020204" pitchFamily="34" charset="0"/>
            </a:endParaRPr>
          </a:p>
        </p:txBody>
      </p:sp>
      <p:sp>
        <p:nvSpPr>
          <p:cNvPr id="19" name="矩形 18"/>
          <p:cNvSpPr/>
          <p:nvPr userDrawn="1"/>
        </p:nvSpPr>
        <p:spPr>
          <a:xfrm>
            <a:off x="0" y="6748463"/>
            <a:ext cx="12192000" cy="109538"/>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矩形 1"/>
          <p:cNvSpPr/>
          <p:nvPr userDrawn="1"/>
        </p:nvSpPr>
        <p:spPr>
          <a:xfrm>
            <a:off x="0" y="209550"/>
            <a:ext cx="184150" cy="7493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fad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4.xml"/><Relationship Id="rId2" Type="http://schemas.openxmlformats.org/officeDocument/2006/relationships/image" Target="../media/image20.png"/><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image" Target="../media/image2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4.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image" Target="../media/image33.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4.xml"/><Relationship Id="rId2" Type="http://schemas.openxmlformats.org/officeDocument/2006/relationships/image" Target="../media/image35.png"/><Relationship Id="rId1" Type="http://schemas.openxmlformats.org/officeDocument/2006/relationships/image" Target="../media/image34.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4.xml"/><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image" Target="../media/image36.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4.xml"/><Relationship Id="rId2" Type="http://schemas.openxmlformats.org/officeDocument/2006/relationships/image" Target="../media/image40.png"/><Relationship Id="rId1" Type="http://schemas.openxmlformats.org/officeDocument/2006/relationships/image" Target="../media/image3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4.xml"/><Relationship Id="rId2" Type="http://schemas.openxmlformats.org/officeDocument/2006/relationships/image" Target="../media/image40.png"/><Relationship Id="rId1" Type="http://schemas.openxmlformats.org/officeDocument/2006/relationships/image" Target="../media/image4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4.xml"/><Relationship Id="rId3" Type="http://schemas.openxmlformats.org/officeDocument/2006/relationships/image" Target="../media/image44.png"/><Relationship Id="rId2" Type="http://schemas.openxmlformats.org/officeDocument/2006/relationships/image" Target="../media/image43.jpeg"/><Relationship Id="rId1"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image" Target="../media/image4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image" Target="../media/image46.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4.xml"/><Relationship Id="rId2" Type="http://schemas.openxmlformats.org/officeDocument/2006/relationships/image" Target="../media/image47.png"/><Relationship Id="rId1" Type="http://schemas.openxmlformats.org/officeDocument/2006/relationships/hyperlink" Target="https://data606project.pythonanywhere.com/"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image" Target="../media/image48.jpe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image" Target="../media/image49.jpe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image" Target="../media/image50.jpeg"/></Relationships>
</file>

<file path=ppt/slides/_rels/slide48.xml.rels><?xml version="1.0" encoding="UTF-8" standalone="yes"?>
<Relationships xmlns="http://schemas.openxmlformats.org/package/2006/relationships"><Relationship Id="rId7" Type="http://schemas.openxmlformats.org/officeDocument/2006/relationships/notesSlide" Target="../notesSlides/notesSlide39.xml"/><Relationship Id="rId6" Type="http://schemas.openxmlformats.org/officeDocument/2006/relationships/slideLayout" Target="../slideLayouts/slideLayout4.xml"/><Relationship Id="rId5" Type="http://schemas.openxmlformats.org/officeDocument/2006/relationships/hyperlink" Target="https://gilberttanner.com/blog/building-a-book-recommendation-system-usingkeras" TargetMode="External"/><Relationship Id="rId4" Type="http://schemas.openxmlformats.org/officeDocument/2006/relationships/hyperlink" Target="https://towardsdatascience.com/end-to-end-topic-modeling-in-python-latent-dirichlet-allocation-lda-35ce4ed6b3e0" TargetMode="External"/><Relationship Id="rId3" Type="http://schemas.openxmlformats.org/officeDocument/2006/relationships/hyperlink" Target="https://medium.com/zenofai/creating-chatbot-using-python-flask-d6947d8ef805" TargetMode="External"/><Relationship Id="rId2" Type="http://schemas.openxmlformats.org/officeDocument/2006/relationships/hyperlink" Target="https://towardsdatascience.com/brief-on-recommender-systems-b86a1068a4dd" TargetMode="External"/><Relationship Id="rId1" Type="http://schemas.openxmlformats.org/officeDocument/2006/relationships/hyperlink" Target="http://cseweb.ucsd.edu/~jmcauley/pdfs/emnlp19a.pdf"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hyperlink" Target="https://nijianmo.github.io/amazon/index.html"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矩形 8"/>
          <p:cNvSpPr/>
          <p:nvPr/>
        </p:nvSpPr>
        <p:spPr>
          <a:xfrm>
            <a:off x="3237685" y="2140565"/>
            <a:ext cx="5716630" cy="1323439"/>
          </a:xfrm>
          <a:prstGeom prst="rect">
            <a:avLst/>
          </a:prstGeom>
          <a:noFill/>
          <a:ln w="9525">
            <a:noFill/>
          </a:ln>
        </p:spPr>
        <p:txBody>
          <a:bodyPr wrap="none" anchor="t" anchorCtr="0">
            <a:spAutoFit/>
          </a:bodyPr>
          <a:lstStyle/>
          <a:p>
            <a:pPr algn="ctr"/>
            <a:r>
              <a:rPr lang="en-US" altLang="zh-CN" sz="4000" b="1" dirty="0" smtClean="0">
                <a:solidFill>
                  <a:srgbClr val="262626"/>
                </a:solidFill>
                <a:latin typeface="Arial" panose="020B0604020202020204" pitchFamily="34" charset="0"/>
                <a:cs typeface="Arial" panose="020B0604020202020204" pitchFamily="34" charset="0"/>
              </a:rPr>
              <a:t>Amazon Product </a:t>
            </a:r>
            <a:endParaRPr lang="en-US" altLang="zh-CN" sz="4000" b="1" dirty="0" smtClean="0">
              <a:solidFill>
                <a:srgbClr val="262626"/>
              </a:solidFill>
              <a:latin typeface="Arial" panose="020B0604020202020204" pitchFamily="34" charset="0"/>
              <a:cs typeface="Arial" panose="020B0604020202020204" pitchFamily="34" charset="0"/>
            </a:endParaRPr>
          </a:p>
          <a:p>
            <a:pPr algn="ctr"/>
            <a:r>
              <a:rPr lang="en-US" altLang="zh-CN" sz="4000" b="1" dirty="0" smtClean="0">
                <a:solidFill>
                  <a:srgbClr val="262626"/>
                </a:solidFill>
                <a:latin typeface="Arial" panose="020B0604020202020204" pitchFamily="34" charset="0"/>
                <a:cs typeface="Arial" panose="020B0604020202020204" pitchFamily="34" charset="0"/>
              </a:rPr>
              <a:t>Recommender System</a:t>
            </a:r>
            <a:endParaRPr lang="zh-CN" altLang="en-US" sz="4000" dirty="0">
              <a:solidFill>
                <a:srgbClr val="262626"/>
              </a:solidFill>
              <a:ea typeface="Arial" panose="020B0604020202020204" pitchFamily="34" charset="0"/>
            </a:endParaRPr>
          </a:p>
        </p:txBody>
      </p:sp>
      <p:sp>
        <p:nvSpPr>
          <p:cNvPr id="8194" name="矩形 2"/>
          <p:cNvSpPr/>
          <p:nvPr/>
        </p:nvSpPr>
        <p:spPr>
          <a:xfrm>
            <a:off x="4773367" y="4044950"/>
            <a:ext cx="2645276" cy="738664"/>
          </a:xfrm>
          <a:prstGeom prst="rect">
            <a:avLst/>
          </a:prstGeom>
          <a:noFill/>
          <a:ln w="9525">
            <a:noFill/>
          </a:ln>
        </p:spPr>
        <p:txBody>
          <a:bodyPr wrap="none" anchor="t" anchorCtr="0">
            <a:spAutoFit/>
          </a:bodyPr>
          <a:lstStyle/>
          <a:p>
            <a:pPr algn="ctr">
              <a:lnSpc>
                <a:spcPct val="150000"/>
              </a:lnSpc>
            </a:pP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Jin </a:t>
            </a:r>
            <a:r>
              <a:rPr lang="en-US" altLang="zh-CN" sz="1400" dirty="0" err="1" smtClean="0">
                <a:solidFill>
                  <a:srgbClr val="262626"/>
                </a:solidFill>
                <a:latin typeface="Arial" panose="020B0604020202020204" pitchFamily="34" charset="0"/>
                <a:ea typeface="宋体" panose="02010600030101010101" pitchFamily="2" charset="-122"/>
                <a:cs typeface="Arial" panose="020B0604020202020204" pitchFamily="34" charset="0"/>
              </a:rPr>
              <a:t>Hui</a:t>
            </a: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 Xu</a:t>
            </a:r>
            <a:endPar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endParaRPr>
          </a:p>
          <a:p>
            <a:pPr algn="ctr">
              <a:lnSpc>
                <a:spcPct val="150000"/>
              </a:lnSpc>
            </a:pPr>
            <a:r>
              <a:rPr lang="en-US" altLang="zh-CN" sz="1400" dirty="0" smtClean="0">
                <a:solidFill>
                  <a:srgbClr val="262626"/>
                </a:solidFill>
                <a:latin typeface="Arial" panose="020B0604020202020204" pitchFamily="34" charset="0"/>
                <a:ea typeface="Arial" panose="020B0604020202020204" pitchFamily="34" charset="0"/>
              </a:rPr>
              <a:t>UMBC Data Science Capstone</a:t>
            </a:r>
            <a:endParaRPr lang="en-US" altLang="zh-CN" sz="1400" dirty="0">
              <a:solidFill>
                <a:srgbClr val="262626"/>
              </a:solidFill>
              <a:latin typeface="Arial" panose="020B0604020202020204" pitchFamily="34" charset="0"/>
              <a:ea typeface="Arial" panose="020B0604020202020204" pitchFamily="34" charset="0"/>
            </a:endParaRPr>
          </a:p>
        </p:txBody>
      </p:sp>
      <p:cxnSp>
        <p:nvCxnSpPr>
          <p:cNvPr id="8" name="直接连接符 7"/>
          <p:cNvCxnSpPr/>
          <p:nvPr/>
        </p:nvCxnSpPr>
        <p:spPr>
          <a:xfrm>
            <a:off x="3988435" y="3590925"/>
            <a:ext cx="42148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23" name="任意多边形 22"/>
          <p:cNvSpPr/>
          <p:nvPr/>
        </p:nvSpPr>
        <p:spPr>
          <a:xfrm>
            <a:off x="1006475" y="2059522"/>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4" name="KSO_Shape"/>
          <p:cNvSpPr/>
          <p:nvPr/>
        </p:nvSpPr>
        <p:spPr>
          <a:xfrm>
            <a:off x="1271586" y="2155752"/>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5" name="TextBox 15"/>
          <p:cNvSpPr txBox="1"/>
          <p:nvPr/>
        </p:nvSpPr>
        <p:spPr>
          <a:xfrm>
            <a:off x="1758949" y="2119997"/>
            <a:ext cx="8963025" cy="646331"/>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t>
            </a:r>
            <a:r>
              <a:rPr lang="en-US" altLang="zh-CN" dirty="0">
                <a:latin typeface="Arial" panose="020B0604020202020204" pitchFamily="34" charset="0"/>
                <a:cs typeface="Arial" panose="020B0604020202020204" pitchFamily="34" charset="0"/>
              </a:rPr>
              <a:t>are </a:t>
            </a:r>
            <a:r>
              <a:rPr lang="en-US" altLang="zh-CN" dirty="0" smtClean="0">
                <a:latin typeface="Arial" panose="020B0604020202020204" pitchFamily="34" charset="0"/>
                <a:cs typeface="Arial" panose="020B0604020202020204" pitchFamily="34" charset="0"/>
              </a:rPr>
              <a:t>category, description, title, brand, feature, </a:t>
            </a:r>
            <a:r>
              <a:rPr lang="en-US" altLang="zh-CN" dirty="0" err="1" smtClean="0">
                <a:latin typeface="Arial" panose="020B0604020202020204" pitchFamily="34" charset="0"/>
                <a:cs typeface="Arial" panose="020B0604020202020204" pitchFamily="34" charset="0"/>
              </a:rPr>
              <a:t>main_cat</a:t>
            </a:r>
            <a:r>
              <a:rPr lang="en-US" altLang="zh-CN" dirty="0" smtClean="0">
                <a:latin typeface="Arial" panose="020B0604020202020204" pitchFamily="34" charset="0"/>
                <a:cs typeface="Arial" panose="020B0604020202020204" pitchFamily="34" charset="0"/>
              </a:rPr>
              <a:t>, date, price,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imageURLHighRes</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ea typeface="Arial" panose="020B0604020202020204" pitchFamily="34" charset="0"/>
            </a:endParaRPr>
          </a:p>
        </p:txBody>
      </p:sp>
      <p:sp>
        <p:nvSpPr>
          <p:cNvPr id="26" name="任意多边形 25"/>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7"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8"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30,239 product records in this category, and the dataset has 19 different features.</a:t>
            </a:r>
            <a:endParaRPr lang="zh-CN" altLang="en-US" dirty="0">
              <a:solidFill>
                <a:schemeClr val="bg1"/>
              </a:solidFill>
              <a:latin typeface="Arial" panose="020B0604020202020204" pitchFamily="34" charset="0"/>
              <a:ea typeface="Arial" panose="020B0604020202020204" pitchFamily="34" charset="0"/>
            </a:endParaRPr>
          </a:p>
        </p:txBody>
      </p:sp>
      <p:pic>
        <p:nvPicPr>
          <p:cNvPr id="9220" name="Picture 4" descr="https://user-images.githubusercontent.com/24414472/155896882-c7df8c3e-9dc4-4f1a-9a52-99497766c5ff.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65425" y="2998444"/>
            <a:ext cx="6508750" cy="35833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565402" y="4916488"/>
            <a:ext cx="5081840"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Process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4</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Group 4"/>
          <p:cNvGrpSpPr>
            <a:grpSpLocks noChangeAspect="1"/>
          </p:cNvGrpSpPr>
          <p:nvPr/>
        </p:nvGrpSpPr>
        <p:grpSpPr>
          <a:xfrm>
            <a:off x="681038" y="2085975"/>
            <a:ext cx="2482850" cy="3719513"/>
            <a:chOff x="945" y="1492"/>
            <a:chExt cx="1564" cy="2343"/>
          </a:xfrm>
        </p:grpSpPr>
        <p:sp>
          <p:nvSpPr>
            <p:cNvPr id="14338" name="Freeform 5"/>
            <p:cNvSpPr>
              <a:spLocks noEditPoints="1"/>
            </p:cNvSpPr>
            <p:nvPr/>
          </p:nvSpPr>
          <p:spPr>
            <a:xfrm>
              <a:off x="1182" y="1679"/>
              <a:ext cx="1267" cy="1964"/>
            </a:xfrm>
            <a:custGeom>
              <a:avLst/>
              <a:gdLst/>
              <a:ahLst/>
              <a:cxnLst>
                <a:cxn ang="0">
                  <a:pos x="718" y="1144"/>
                </a:cxn>
                <a:cxn ang="0">
                  <a:pos x="676" y="881"/>
                </a:cxn>
                <a:cxn ang="0">
                  <a:pos x="809" y="748"/>
                </a:cxn>
                <a:cxn ang="0">
                  <a:pos x="934" y="888"/>
                </a:cxn>
                <a:cxn ang="0">
                  <a:pos x="915" y="1122"/>
                </a:cxn>
                <a:cxn ang="0">
                  <a:pos x="804" y="601"/>
                </a:cxn>
                <a:cxn ang="0">
                  <a:pos x="666" y="646"/>
                </a:cxn>
                <a:cxn ang="0">
                  <a:pos x="574" y="814"/>
                </a:cxn>
                <a:cxn ang="0">
                  <a:pos x="564" y="1063"/>
                </a:cxn>
                <a:cxn ang="0">
                  <a:pos x="650" y="1262"/>
                </a:cxn>
                <a:cxn ang="0">
                  <a:pos x="782" y="1348"/>
                </a:cxn>
                <a:cxn ang="0">
                  <a:pos x="913" y="1300"/>
                </a:cxn>
                <a:cxn ang="0">
                  <a:pos x="996" y="1160"/>
                </a:cxn>
                <a:cxn ang="0">
                  <a:pos x="1022" y="968"/>
                </a:cxn>
                <a:cxn ang="0">
                  <a:pos x="982" y="779"/>
                </a:cxn>
                <a:cxn ang="0">
                  <a:pos x="889" y="644"/>
                </a:cxn>
                <a:cxn ang="0">
                  <a:pos x="835" y="1504"/>
                </a:cxn>
                <a:cxn ang="0">
                  <a:pos x="469" y="1222"/>
                </a:cxn>
                <a:cxn ang="0">
                  <a:pos x="540" y="554"/>
                </a:cxn>
                <a:cxn ang="0">
                  <a:pos x="920" y="514"/>
                </a:cxn>
                <a:cxn ang="0">
                  <a:pos x="1098" y="968"/>
                </a:cxn>
                <a:cxn ang="0">
                  <a:pos x="953" y="1430"/>
                </a:cxn>
                <a:cxn ang="0">
                  <a:pos x="707" y="307"/>
                </a:cxn>
                <a:cxn ang="0">
                  <a:pos x="465" y="440"/>
                </a:cxn>
                <a:cxn ang="0">
                  <a:pos x="315" y="817"/>
                </a:cxn>
                <a:cxn ang="0">
                  <a:pos x="367" y="1295"/>
                </a:cxn>
                <a:cxn ang="0">
                  <a:pos x="581" y="1594"/>
                </a:cxn>
                <a:cxn ang="0">
                  <a:pos x="839" y="1632"/>
                </a:cxn>
                <a:cxn ang="0">
                  <a:pos x="1036" y="1459"/>
                </a:cxn>
                <a:cxn ang="0">
                  <a:pos x="1138" y="1182"/>
                </a:cxn>
                <a:cxn ang="0">
                  <a:pos x="1143" y="857"/>
                </a:cxn>
                <a:cxn ang="0">
                  <a:pos x="1051" y="563"/>
                </a:cxn>
                <a:cxn ang="0">
                  <a:pos x="873" y="355"/>
                </a:cxn>
                <a:cxn ang="0">
                  <a:pos x="628" y="1812"/>
                </a:cxn>
                <a:cxn ang="0">
                  <a:pos x="144" y="985"/>
                </a:cxn>
                <a:cxn ang="0">
                  <a:pos x="571" y="149"/>
                </a:cxn>
                <a:cxn ang="0">
                  <a:pos x="1100" y="480"/>
                </a:cxn>
                <a:cxn ang="0">
                  <a:pos x="1202" y="1224"/>
                </a:cxn>
                <a:cxn ang="0">
                  <a:pos x="844" y="1791"/>
                </a:cxn>
                <a:cxn ang="0">
                  <a:pos x="529" y="9"/>
                </a:cxn>
                <a:cxn ang="0">
                  <a:pos x="163" y="298"/>
                </a:cxn>
                <a:cxn ang="0">
                  <a:pos x="2" y="987"/>
                </a:cxn>
                <a:cxn ang="0">
                  <a:pos x="206" y="1677"/>
                </a:cxn>
                <a:cxn ang="0">
                  <a:pos x="595" y="1956"/>
                </a:cxn>
                <a:cxn ang="0">
                  <a:pos x="958" y="1843"/>
                </a:cxn>
                <a:cxn ang="0">
                  <a:pos x="1176" y="1518"/>
                </a:cxn>
                <a:cxn ang="0">
                  <a:pos x="1264" y="1113"/>
                </a:cxn>
                <a:cxn ang="0">
                  <a:pos x="1226" y="677"/>
                </a:cxn>
                <a:cxn ang="0">
                  <a:pos x="1070" y="300"/>
                </a:cxn>
                <a:cxn ang="0">
                  <a:pos x="782" y="40"/>
                </a:cxn>
              </a:cxnLst>
              <a:rect l="0" t="0" r="0" b="0"/>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w="9525">
              <a:noFill/>
            </a:ln>
          </p:spPr>
          <p:txBody>
            <a:bodyPr/>
            <a:lstStyle/>
            <a:p>
              <a:endParaRPr lang="en-US"/>
            </a:p>
          </p:txBody>
        </p:sp>
        <p:sp>
          <p:nvSpPr>
            <p:cNvPr id="14339" name="Freeform 6"/>
            <p:cNvSpPr>
              <a:spLocks noEditPoints="1"/>
            </p:cNvSpPr>
            <p:nvPr/>
          </p:nvSpPr>
          <p:spPr>
            <a:xfrm>
              <a:off x="945" y="1492"/>
              <a:ext cx="1538" cy="2343"/>
            </a:xfrm>
            <a:custGeom>
              <a:avLst/>
              <a:gdLst/>
              <a:ahLst/>
              <a:cxnLst>
                <a:cxn ang="0">
                  <a:pos x="1129" y="701"/>
                </a:cxn>
                <a:cxn ang="0">
                  <a:pos x="752" y="741"/>
                </a:cxn>
                <a:cxn ang="0">
                  <a:pos x="681" y="1409"/>
                </a:cxn>
                <a:cxn ang="0">
                  <a:pos x="1046" y="1691"/>
                </a:cxn>
                <a:cxn ang="0">
                  <a:pos x="1295" y="1336"/>
                </a:cxn>
                <a:cxn ang="0">
                  <a:pos x="1231" y="1224"/>
                </a:cxn>
                <a:cxn ang="0">
                  <a:pos x="1186" y="1402"/>
                </a:cxn>
                <a:cxn ang="0">
                  <a:pos x="1084"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4"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w="9525">
              <a:noFill/>
            </a:ln>
          </p:spPr>
          <p:txBody>
            <a:bodyPr/>
            <a:lstStyle/>
            <a:p>
              <a:endParaRPr lang="en-US"/>
            </a:p>
          </p:txBody>
        </p:sp>
        <p:sp>
          <p:nvSpPr>
            <p:cNvPr id="14340" name="Freeform 7"/>
            <p:cNvSpPr>
              <a:spLocks noEditPoints="1"/>
            </p:cNvSpPr>
            <p:nvPr/>
          </p:nvSpPr>
          <p:spPr>
            <a:xfrm>
              <a:off x="971" y="1492"/>
              <a:ext cx="1538" cy="2343"/>
            </a:xfrm>
            <a:custGeom>
              <a:avLst/>
              <a:gdLst/>
              <a:ahLst/>
              <a:cxnLst>
                <a:cxn ang="0">
                  <a:pos x="1132" y="701"/>
                </a:cxn>
                <a:cxn ang="0">
                  <a:pos x="752" y="741"/>
                </a:cxn>
                <a:cxn ang="0">
                  <a:pos x="681" y="1409"/>
                </a:cxn>
                <a:cxn ang="0">
                  <a:pos x="1046" y="1691"/>
                </a:cxn>
                <a:cxn ang="0">
                  <a:pos x="1295" y="1336"/>
                </a:cxn>
                <a:cxn ang="0">
                  <a:pos x="1231" y="1224"/>
                </a:cxn>
                <a:cxn ang="0">
                  <a:pos x="1186" y="1402"/>
                </a:cxn>
                <a:cxn ang="0">
                  <a:pos x="1087"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6"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rgbClr val="F5A61C"/>
            </a:solidFill>
            <a:ln w="9525">
              <a:noFill/>
            </a:ln>
          </p:spPr>
          <p:txBody>
            <a:bodyPr/>
            <a:lstStyle/>
            <a:p>
              <a:endParaRPr lang="en-US"/>
            </a:p>
          </p:txBody>
        </p:sp>
      </p:grpSp>
      <p:grpSp>
        <p:nvGrpSpPr>
          <p:cNvPr id="14341" name="组合 18"/>
          <p:cNvGrpSpPr/>
          <p:nvPr/>
        </p:nvGrpSpPr>
        <p:grpSpPr>
          <a:xfrm>
            <a:off x="2347913" y="2679700"/>
            <a:ext cx="8240712" cy="2447925"/>
            <a:chOff x="3659187" y="2476502"/>
            <a:chExt cx="6411128" cy="1904999"/>
          </a:xfrm>
        </p:grpSpPr>
        <p:sp>
          <p:nvSpPr>
            <p:cNvPr id="18" name="任意多边形 17"/>
            <p:cNvSpPr/>
            <p:nvPr/>
          </p:nvSpPr>
          <p:spPr>
            <a:xfrm rot="10800000">
              <a:off x="8757339" y="2578317"/>
              <a:ext cx="1312976" cy="1701363"/>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6" name="任意多边形 15"/>
            <p:cNvSpPr/>
            <p:nvPr/>
          </p:nvSpPr>
          <p:spPr>
            <a:xfrm rot="5400000">
              <a:off x="7751845" y="2819039"/>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5" name="任意多边形 14"/>
            <p:cNvSpPr/>
            <p:nvPr/>
          </p:nvSpPr>
          <p:spPr>
            <a:xfrm rot="5400000">
              <a:off x="6671239" y="2819040"/>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任意多边形 13"/>
            <p:cNvSpPr/>
            <p:nvPr/>
          </p:nvSpPr>
          <p:spPr>
            <a:xfrm rot="5400000">
              <a:off x="5566602" y="2819041"/>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任意多边形 10"/>
            <p:cNvSpPr/>
            <p:nvPr/>
          </p:nvSpPr>
          <p:spPr>
            <a:xfrm rot="16200000">
              <a:off x="3663942" y="2471733"/>
              <a:ext cx="1904999" cy="1914523"/>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p>
          </p:txBody>
        </p:sp>
      </p:grpSp>
      <p:grpSp>
        <p:nvGrpSpPr>
          <p:cNvPr id="20" name="Group 4"/>
          <p:cNvGrpSpPr>
            <a:grpSpLocks noChangeAspect="1"/>
          </p:cNvGrpSpPr>
          <p:nvPr/>
        </p:nvGrpSpPr>
        <p:grpSpPr bwMode="auto">
          <a:xfrm>
            <a:off x="8015109" y="3669299"/>
            <a:ext cx="436982" cy="459201"/>
            <a:chOff x="-334" y="2326"/>
            <a:chExt cx="472" cy="496"/>
          </a:xfrm>
          <a:solidFill>
            <a:schemeClr val="tx1">
              <a:lumMod val="75000"/>
              <a:lumOff val="25000"/>
            </a:schemeClr>
          </a:solidFill>
          <a:effectLst/>
        </p:grpSpPr>
        <p:sp>
          <p:nvSpPr>
            <p:cNvPr id="21" name="Freeform 5"/>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2" name="Rectangle 6"/>
            <p:cNvSpPr>
              <a:spLocks noChangeArrowheads="1"/>
            </p:cNvSpPr>
            <p:nvPr/>
          </p:nvSpPr>
          <p:spPr bwMode="auto">
            <a:xfrm>
              <a:off x="-305" y="2704"/>
              <a:ext cx="85" cy="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3" name="Rectangle 7"/>
            <p:cNvSpPr>
              <a:spLocks noChangeArrowheads="1"/>
            </p:cNvSpPr>
            <p:nvPr/>
          </p:nvSpPr>
          <p:spPr bwMode="auto">
            <a:xfrm>
              <a:off x="-182" y="2599"/>
              <a:ext cx="80" cy="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4" name="Rectangle 8"/>
            <p:cNvSpPr>
              <a:spLocks noChangeArrowheads="1"/>
            </p:cNvSpPr>
            <p:nvPr/>
          </p:nvSpPr>
          <p:spPr bwMode="auto">
            <a:xfrm>
              <a:off x="-64" y="2654"/>
              <a:ext cx="84" cy="1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5" name="Rectangle 9"/>
            <p:cNvSpPr>
              <a:spLocks noChangeArrowheads="1"/>
            </p:cNvSpPr>
            <p:nvPr/>
          </p:nvSpPr>
          <p:spPr bwMode="auto">
            <a:xfrm>
              <a:off x="54" y="2549"/>
              <a:ext cx="80" cy="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grpSp>
      <p:sp>
        <p:nvSpPr>
          <p:cNvPr id="26" name="Freeform 13"/>
          <p:cNvSpPr>
            <a:spLocks noEditPoints="1"/>
          </p:cNvSpPr>
          <p:nvPr/>
        </p:nvSpPr>
        <p:spPr bwMode="auto">
          <a:xfrm>
            <a:off x="5124450" y="3678238"/>
            <a:ext cx="450850" cy="4413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Freeform 21"/>
          <p:cNvSpPr>
            <a:spLocks noEditPoints="1"/>
          </p:cNvSpPr>
          <p:nvPr/>
        </p:nvSpPr>
        <p:spPr bwMode="auto">
          <a:xfrm>
            <a:off x="9408857" y="3651250"/>
            <a:ext cx="473075" cy="473075"/>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Freeform 25"/>
          <p:cNvSpPr>
            <a:spLocks noEditPoints="1"/>
          </p:cNvSpPr>
          <p:nvPr/>
        </p:nvSpPr>
        <p:spPr bwMode="auto">
          <a:xfrm>
            <a:off x="6642745" y="3651250"/>
            <a:ext cx="466725" cy="468313"/>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14352" name="文本框 29"/>
          <p:cNvSpPr txBox="1"/>
          <p:nvPr/>
        </p:nvSpPr>
        <p:spPr>
          <a:xfrm>
            <a:off x="4672214" y="2088749"/>
            <a:ext cx="2165350" cy="1015663"/>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System Integration and Deployment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4" name="文本框 31"/>
          <p:cNvSpPr txBox="1"/>
          <p:nvPr/>
        </p:nvSpPr>
        <p:spPr>
          <a:xfrm>
            <a:off x="7121301" y="2525182"/>
            <a:ext cx="2143125" cy="398463"/>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EDA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6" name="文本框 33"/>
          <p:cNvSpPr txBox="1"/>
          <p:nvPr/>
        </p:nvSpPr>
        <p:spPr>
          <a:xfrm>
            <a:off x="6099415" y="4642842"/>
            <a:ext cx="2062163" cy="707886"/>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Arial" panose="020B0604020202020204" pitchFamily="34" charset="0"/>
                <a:sym typeface="Calibri" panose="020F0502020204030204" charset="0"/>
              </a:rPr>
              <a:t>Models Development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8" name="文本框 35"/>
          <p:cNvSpPr txBox="1"/>
          <p:nvPr/>
        </p:nvSpPr>
        <p:spPr>
          <a:xfrm>
            <a:off x="8700691" y="5127616"/>
            <a:ext cx="2078038" cy="398462"/>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cs typeface="Arial" panose="020B0604020202020204" pitchFamily="34" charset="0"/>
                <a:sym typeface="Calibri" panose="020F0502020204030204" charset="0"/>
              </a:rPr>
              <a:t>Collect Data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29"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endParaRPr lang="en-US" altLang="zh-CN" sz="4000" dirty="0" smtClean="0">
              <a:solidFill>
                <a:srgbClr val="141214"/>
              </a:solidFill>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组合 1"/>
          <p:cNvGrpSpPr/>
          <p:nvPr/>
        </p:nvGrpSpPr>
        <p:grpSpPr>
          <a:xfrm>
            <a:off x="2151856" y="2216570"/>
            <a:ext cx="7554913" cy="508000"/>
            <a:chOff x="1419655" y="1993404"/>
            <a:chExt cx="6032665" cy="1152128"/>
          </a:xfrm>
        </p:grpSpPr>
        <p:cxnSp>
          <p:nvCxnSpPr>
            <p:cNvPr id="3" name="直接连接符 2"/>
            <p:cNvCxnSpPr/>
            <p:nvPr/>
          </p:nvCxnSpPr>
          <p:spPr>
            <a:xfrm>
              <a:off x="1419655" y="2497460"/>
              <a:ext cx="603266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141965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3451140"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556410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7450413"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499992" y="1993404"/>
              <a:ext cx="1"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300072" y="1555108"/>
            <a:ext cx="5579129" cy="721368"/>
            <a:chOff x="2758630" y="1289785"/>
            <a:chExt cx="2320263" cy="576064"/>
          </a:xfrm>
          <a:solidFill>
            <a:schemeClr val="accent2"/>
          </a:solidFill>
        </p:grpSpPr>
        <p:sp>
          <p:nvSpPr>
            <p:cNvPr id="16" name="矩形 15"/>
            <p:cNvSpPr/>
            <p:nvPr/>
          </p:nvSpPr>
          <p:spPr>
            <a:xfrm>
              <a:off x="2758630" y="1289785"/>
              <a:ext cx="2320263"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 name="TextBox 35"/>
            <p:cNvSpPr txBox="1"/>
            <p:nvPr/>
          </p:nvSpPr>
          <p:spPr>
            <a:xfrm>
              <a:off x="2843371" y="1435655"/>
              <a:ext cx="2150782" cy="319516"/>
            </a:xfrm>
            <a:prstGeom prst="rect">
              <a:avLst/>
            </a:prstGeom>
            <a:grpFill/>
          </p:spPr>
          <p:txBody>
            <a:bodyPr wrap="none" rtlCol="0">
              <a:spAutoFit/>
            </a:bodyPr>
            <a:lstStyle/>
            <a:p>
              <a:pPr algn="ctr" fontAlgn="auto"/>
              <a:r>
                <a:rPr lang="en-US" altLang="zh-CN" sz="2000" b="1" strike="noStrike" spc="300" noProof="1" smtClean="0">
                  <a:solidFill>
                    <a:schemeClr val="bg1"/>
                  </a:solidFill>
                  <a:latin typeface="Arial" panose="020B0604020202020204" pitchFamily="34" charset="0"/>
                  <a:ea typeface="Arial" panose="020B0604020202020204" pitchFamily="34" charset="0"/>
                  <a:cs typeface="+mn-cs"/>
                </a:rPr>
                <a:t>Product Recommender Systems</a:t>
              </a:r>
              <a:endParaRPr lang="zh-CN" altLang="en-US" sz="2000" b="1" strike="noStrike" spc="300" noProof="1" smtClean="0">
                <a:solidFill>
                  <a:schemeClr val="bg1"/>
                </a:solidFill>
                <a:latin typeface="Arial" panose="020B0604020202020204" pitchFamily="34" charset="0"/>
                <a:ea typeface="Arial" panose="020B0604020202020204" pitchFamily="34" charset="0"/>
              </a:endParaRPr>
            </a:p>
          </p:txBody>
        </p:sp>
      </p:grpSp>
      <p:grpSp>
        <p:nvGrpSpPr>
          <p:cNvPr id="18" name="组合 17"/>
          <p:cNvGrpSpPr/>
          <p:nvPr/>
        </p:nvGrpSpPr>
        <p:grpSpPr>
          <a:xfrm>
            <a:off x="915539" y="2723557"/>
            <a:ext cx="2384533" cy="721368"/>
            <a:chOff x="467544" y="3018066"/>
            <a:chExt cx="1904222" cy="576064"/>
          </a:xfrm>
          <a:solidFill>
            <a:schemeClr val="tx1">
              <a:lumMod val="75000"/>
              <a:lumOff val="25000"/>
            </a:schemeClr>
          </a:solidFill>
        </p:grpSpPr>
        <p:sp>
          <p:nvSpPr>
            <p:cNvPr id="19" name="矩形 18"/>
            <p:cNvSpPr/>
            <p:nvPr/>
          </p:nvSpPr>
          <p:spPr>
            <a:xfrm>
              <a:off x="46754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0" name="TextBox 36"/>
            <p:cNvSpPr txBox="1"/>
            <p:nvPr/>
          </p:nvSpPr>
          <p:spPr>
            <a:xfrm>
              <a:off x="844116" y="3158629"/>
              <a:ext cx="115107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cs typeface="+mn-cs"/>
                </a:rPr>
                <a:t>Collect </a:t>
              </a:r>
              <a:r>
                <a:rPr lang="en-US" altLang="zh-CN" strike="noStrike" noProof="1" smtClean="0">
                  <a:solidFill>
                    <a:schemeClr val="bg1"/>
                  </a:solidFill>
                  <a:latin typeface="Arial" panose="020B0604020202020204" pitchFamily="34" charset="0"/>
                  <a:ea typeface="Arial" panose="020B0604020202020204" pitchFamily="34" charset="0"/>
                </a:rPr>
                <a:t>Data</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1" name="组合 20"/>
          <p:cNvGrpSpPr/>
          <p:nvPr/>
        </p:nvGrpSpPr>
        <p:grpSpPr>
          <a:xfrm>
            <a:off x="3490407" y="2723557"/>
            <a:ext cx="2384533" cy="721368"/>
            <a:chOff x="2523762" y="3018066"/>
            <a:chExt cx="1904222" cy="576064"/>
          </a:xfrm>
          <a:solidFill>
            <a:srgbClr val="F5A61C"/>
          </a:solidFill>
        </p:grpSpPr>
        <p:sp>
          <p:nvSpPr>
            <p:cNvPr id="22" name="矩形 21"/>
            <p:cNvSpPr/>
            <p:nvPr/>
          </p:nvSpPr>
          <p:spPr>
            <a:xfrm>
              <a:off x="2523762"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3" name="TextBox 37"/>
            <p:cNvSpPr txBox="1"/>
            <p:nvPr/>
          </p:nvSpPr>
          <p:spPr>
            <a:xfrm>
              <a:off x="3212682" y="3158629"/>
              <a:ext cx="526383" cy="294938"/>
            </a:xfrm>
            <a:prstGeom prst="rect">
              <a:avLst/>
            </a:prstGeom>
            <a:grpFill/>
          </p:spPr>
          <p:txBody>
            <a:bodyPr wrap="none" rtlCol="0">
              <a:spAutoFit/>
            </a:bodyPr>
            <a:lstStyle/>
            <a:p>
              <a:pPr algn="ctr" fontAlgn="auto"/>
              <a:r>
                <a:rPr lang="en-US" altLang="zh-CN" strike="noStrike" noProof="1" smtClean="0">
                  <a:solidFill>
                    <a:schemeClr val="tx1">
                      <a:lumMod val="85000"/>
                      <a:lumOff val="15000"/>
                    </a:schemeClr>
                  </a:solidFill>
                  <a:latin typeface="Arial" panose="020B0604020202020204" pitchFamily="34" charset="0"/>
                  <a:ea typeface="Arial" panose="020B0604020202020204" pitchFamily="34" charset="0"/>
                  <a:cs typeface="+mn-cs"/>
                </a:rPr>
                <a:t>EDA</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grpSp>
        <p:nvGrpSpPr>
          <p:cNvPr id="24" name="组合 23"/>
          <p:cNvGrpSpPr/>
          <p:nvPr/>
        </p:nvGrpSpPr>
        <p:grpSpPr>
          <a:xfrm>
            <a:off x="6105370" y="2723557"/>
            <a:ext cx="2384533" cy="721368"/>
            <a:chOff x="4611994" y="3018066"/>
            <a:chExt cx="1904222" cy="576064"/>
          </a:xfrm>
          <a:solidFill>
            <a:schemeClr val="tx1">
              <a:lumMod val="75000"/>
              <a:lumOff val="25000"/>
            </a:schemeClr>
          </a:solidFill>
        </p:grpSpPr>
        <p:sp>
          <p:nvSpPr>
            <p:cNvPr id="25" name="矩形 24"/>
            <p:cNvSpPr/>
            <p:nvPr/>
          </p:nvSpPr>
          <p:spPr>
            <a:xfrm>
              <a:off x="461199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6" name="TextBox 38"/>
            <p:cNvSpPr txBox="1"/>
            <p:nvPr/>
          </p:nvSpPr>
          <p:spPr>
            <a:xfrm>
              <a:off x="5043204" y="3158629"/>
              <a:ext cx="104180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rPr>
                <a:t>ML Models</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7" name="组合 26"/>
          <p:cNvGrpSpPr/>
          <p:nvPr/>
        </p:nvGrpSpPr>
        <p:grpSpPr>
          <a:xfrm>
            <a:off x="8720321" y="2723557"/>
            <a:ext cx="2384533" cy="721368"/>
            <a:chOff x="6700226" y="3018066"/>
            <a:chExt cx="1904222" cy="576064"/>
          </a:xfrm>
          <a:solidFill>
            <a:srgbClr val="F5A61C"/>
          </a:solidFill>
        </p:grpSpPr>
        <p:sp>
          <p:nvSpPr>
            <p:cNvPr id="28" name="矩形 27"/>
            <p:cNvSpPr/>
            <p:nvPr/>
          </p:nvSpPr>
          <p:spPr>
            <a:xfrm>
              <a:off x="6700226"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9" name="TextBox 39"/>
            <p:cNvSpPr txBox="1"/>
            <p:nvPr/>
          </p:nvSpPr>
          <p:spPr>
            <a:xfrm>
              <a:off x="6999997" y="3158629"/>
              <a:ext cx="1304693" cy="294938"/>
            </a:xfrm>
            <a:prstGeom prst="rect">
              <a:avLst/>
            </a:prstGeom>
            <a:grpFill/>
          </p:spPr>
          <p:txBody>
            <a:bodyPr wrap="none" rtlCol="0">
              <a:spAutoFit/>
            </a:bodyPr>
            <a:lstStyle/>
            <a:p>
              <a:pPr algn="ctr" fontAlgn="auto"/>
              <a:r>
                <a:rPr lang="en-US" altLang="zh-CN" noProof="1" smtClean="0">
                  <a:solidFill>
                    <a:schemeClr val="tx1">
                      <a:lumMod val="85000"/>
                      <a:lumOff val="15000"/>
                    </a:schemeClr>
                  </a:solidFill>
                  <a:latin typeface="Arial" panose="020B0604020202020204" pitchFamily="34" charset="0"/>
                  <a:ea typeface="Arial" panose="020B0604020202020204" pitchFamily="34" charset="0"/>
                </a:rPr>
                <a:t>User Interface</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sp>
        <p:nvSpPr>
          <p:cNvPr id="30"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endParaRPr lang="en-US" altLang="zh-CN" sz="4000" dirty="0" smtClean="0">
              <a:solidFill>
                <a:srgbClr val="141214"/>
              </a:solidFill>
              <a:latin typeface="Arial" panose="020B0604020202020204" pitchFamily="34" charset="0"/>
              <a:cs typeface="Arial" panose="020B0604020202020204" pitchFamily="34" charset="0"/>
            </a:endParaRPr>
          </a:p>
        </p:txBody>
      </p:sp>
      <p:cxnSp>
        <p:nvCxnSpPr>
          <p:cNvPr id="9" name="直接箭头连接符 8"/>
          <p:cNvCxnSpPr/>
          <p:nvPr/>
        </p:nvCxnSpPr>
        <p:spPr>
          <a:xfrm>
            <a:off x="3124921" y="3094334"/>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744550"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8330355"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椭圆 1"/>
          <p:cNvSpPr/>
          <p:nvPr/>
        </p:nvSpPr>
        <p:spPr>
          <a:xfrm>
            <a:off x="733425" y="3553215"/>
            <a:ext cx="2563307" cy="2406650"/>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5" name="椭圆 34"/>
          <p:cNvSpPr/>
          <p:nvPr/>
        </p:nvSpPr>
        <p:spPr>
          <a:xfrm>
            <a:off x="8375757" y="3560813"/>
            <a:ext cx="2762143" cy="240823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6" name="椭圆 1"/>
          <p:cNvSpPr/>
          <p:nvPr/>
        </p:nvSpPr>
        <p:spPr>
          <a:xfrm>
            <a:off x="3287278" y="3580007"/>
            <a:ext cx="2454205"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7" name="椭圆 1"/>
          <p:cNvSpPr/>
          <p:nvPr/>
        </p:nvSpPr>
        <p:spPr>
          <a:xfrm>
            <a:off x="5750720" y="3551627"/>
            <a:ext cx="2593000"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8" name="TextBox 14"/>
          <p:cNvSpPr txBox="1"/>
          <p:nvPr/>
        </p:nvSpPr>
        <p:spPr>
          <a:xfrm>
            <a:off x="1735282" y="3532474"/>
            <a:ext cx="601662"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01</a:t>
            </a:r>
            <a:endParaRPr lang="zh-CN" altLang="en-US" sz="3200" b="1" dirty="0">
              <a:solidFill>
                <a:srgbClr val="262626"/>
              </a:solidFill>
              <a:latin typeface="Calibri" panose="020F0502020204030204" charset="0"/>
              <a:ea typeface="Arial" panose="020B0604020202020204" pitchFamily="34" charset="0"/>
            </a:endParaRPr>
          </a:p>
        </p:txBody>
      </p:sp>
      <p:sp>
        <p:nvSpPr>
          <p:cNvPr id="39" name="TextBox 15"/>
          <p:cNvSpPr txBox="1"/>
          <p:nvPr/>
        </p:nvSpPr>
        <p:spPr>
          <a:xfrm>
            <a:off x="4322204"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02</a:t>
            </a:r>
            <a:endParaRPr lang="zh-CN" altLang="en-US" sz="3200" b="1" dirty="0">
              <a:solidFill>
                <a:schemeClr val="bg1"/>
              </a:solidFill>
              <a:latin typeface="Calibri" panose="020F0502020204030204" charset="0"/>
              <a:ea typeface="Arial" panose="020B0604020202020204" pitchFamily="34" charset="0"/>
            </a:endParaRPr>
          </a:p>
        </p:txBody>
      </p:sp>
      <p:sp>
        <p:nvSpPr>
          <p:cNvPr id="40" name="TextBox 16"/>
          <p:cNvSpPr txBox="1"/>
          <p:nvPr/>
        </p:nvSpPr>
        <p:spPr>
          <a:xfrm>
            <a:off x="6740430" y="3575245"/>
            <a:ext cx="601663"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03</a:t>
            </a:r>
            <a:endParaRPr lang="zh-CN" altLang="en-US" sz="3200" b="1" dirty="0">
              <a:solidFill>
                <a:srgbClr val="262626"/>
              </a:solidFill>
              <a:latin typeface="Calibri" panose="020F0502020204030204" charset="0"/>
              <a:ea typeface="Arial" panose="020B0604020202020204" pitchFamily="34" charset="0"/>
            </a:endParaRPr>
          </a:p>
        </p:txBody>
      </p:sp>
      <p:sp>
        <p:nvSpPr>
          <p:cNvPr id="41" name="TextBox 17"/>
          <p:cNvSpPr txBox="1"/>
          <p:nvPr/>
        </p:nvSpPr>
        <p:spPr>
          <a:xfrm>
            <a:off x="9483778"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04</a:t>
            </a:r>
            <a:endParaRPr lang="zh-CN" altLang="en-US" sz="3200" b="1" dirty="0">
              <a:solidFill>
                <a:schemeClr val="bg1"/>
              </a:solidFill>
              <a:latin typeface="Calibri" panose="020F0502020204030204" charset="0"/>
              <a:ea typeface="Arial" panose="020B0604020202020204" pitchFamily="34" charset="0"/>
            </a:endParaRPr>
          </a:p>
        </p:txBody>
      </p:sp>
      <p:cxnSp>
        <p:nvCxnSpPr>
          <p:cNvPr id="42" name="直接连接符 41"/>
          <p:cNvCxnSpPr/>
          <p:nvPr/>
        </p:nvCxnSpPr>
        <p:spPr>
          <a:xfrm>
            <a:off x="1247484" y="4326132"/>
            <a:ext cx="1651000"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790445" y="4326132"/>
            <a:ext cx="16510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249338" y="4326132"/>
            <a:ext cx="1652588"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843510" y="4326418"/>
            <a:ext cx="1844675"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TextBox 23"/>
          <p:cNvSpPr txBox="1"/>
          <p:nvPr/>
        </p:nvSpPr>
        <p:spPr>
          <a:xfrm>
            <a:off x="1249577" y="4307668"/>
            <a:ext cx="1648907" cy="1384995"/>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Collect necessary data for the recommender systems.</a:t>
            </a:r>
            <a:endParaRPr lang="en-US" altLang="zh-CN" sz="1400" dirty="0">
              <a:solidFill>
                <a:srgbClr val="262626"/>
              </a:solidFill>
              <a:latin typeface="Arial" panose="020B0604020202020204" pitchFamily="34" charset="0"/>
              <a:cs typeface="Arial" panose="020B0604020202020204" pitchFamily="34" charset="0"/>
            </a:endParaRPr>
          </a:p>
        </p:txBody>
      </p:sp>
      <p:sp>
        <p:nvSpPr>
          <p:cNvPr id="49" name="TextBox 25"/>
          <p:cNvSpPr txBox="1"/>
          <p:nvPr/>
        </p:nvSpPr>
        <p:spPr>
          <a:xfrm>
            <a:off x="3739935" y="4271041"/>
            <a:ext cx="1639382" cy="1708160"/>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Discover insights of the review and product data, and prepare for ML </a:t>
            </a:r>
            <a:r>
              <a:rPr lang="en-US" altLang="zh-CN" sz="1400" dirty="0" smtClean="0">
                <a:solidFill>
                  <a:schemeClr val="bg1"/>
                </a:solidFill>
                <a:latin typeface="Arial" panose="020B0604020202020204" pitchFamily="34" charset="0"/>
                <a:cs typeface="Arial" panose="020B0604020202020204" pitchFamily="34" charset="0"/>
              </a:rPr>
              <a:t>models.</a:t>
            </a:r>
            <a:endParaRPr lang="en-US" altLang="zh-CN" sz="1400" dirty="0">
              <a:solidFill>
                <a:schemeClr val="bg1"/>
              </a:solidFill>
              <a:latin typeface="Arial" panose="020B0604020202020204" pitchFamily="34" charset="0"/>
              <a:cs typeface="Arial" panose="020B0604020202020204" pitchFamily="34" charset="0"/>
            </a:endParaRPr>
          </a:p>
        </p:txBody>
      </p:sp>
      <p:sp>
        <p:nvSpPr>
          <p:cNvPr id="51" name="TextBox 27"/>
          <p:cNvSpPr txBox="1"/>
          <p:nvPr/>
        </p:nvSpPr>
        <p:spPr>
          <a:xfrm>
            <a:off x="5952476" y="4286536"/>
            <a:ext cx="2246313" cy="1345048"/>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Content-based Filtering model, Collaborative Filtering model and Hybrid model.</a:t>
            </a:r>
            <a:endParaRPr lang="en-US" altLang="zh-CN" sz="1400" dirty="0">
              <a:solidFill>
                <a:srgbClr val="262626"/>
              </a:solidFill>
              <a:latin typeface="Arial" panose="020B0604020202020204" pitchFamily="34" charset="0"/>
              <a:cs typeface="Arial" panose="020B0604020202020204" pitchFamily="34" charset="0"/>
            </a:endParaRPr>
          </a:p>
        </p:txBody>
      </p:sp>
      <p:sp>
        <p:nvSpPr>
          <p:cNvPr id="53" name="TextBox 29"/>
          <p:cNvSpPr txBox="1"/>
          <p:nvPr/>
        </p:nvSpPr>
        <p:spPr>
          <a:xfrm>
            <a:off x="8689880" y="4310844"/>
            <a:ext cx="2246312" cy="1345048"/>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Website and Chabot to interact with users and to provide a list of recommendations.</a:t>
            </a:r>
            <a:endParaRPr lang="en-US" altLang="zh-CN" sz="14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25919" y="4916488"/>
            <a:ext cx="7160807" cy="769441"/>
          </a:xfrm>
          <a:prstGeom prst="rect">
            <a:avLst/>
          </a:prstGeom>
          <a:noFill/>
          <a:ln w="9525">
            <a:noFill/>
          </a:ln>
        </p:spPr>
        <p:txBody>
          <a:bodyPr wrap="none" anchor="t" anchorCtr="0">
            <a:spAutoFit/>
          </a:bodyPr>
          <a:lstStyle/>
          <a:p>
            <a:pPr algn="ctr"/>
            <a:r>
              <a:rPr lang="en-US" altLang="zh-CN" sz="4400" b="1" dirty="0">
                <a:solidFill>
                  <a:srgbClr val="262626"/>
                </a:solidFill>
                <a:latin typeface="Arial" panose="020B0604020202020204" pitchFamily="34" charset="0"/>
                <a:cs typeface="Arial" panose="020B0604020202020204" pitchFamily="34" charset="0"/>
              </a:rPr>
              <a:t>Exploratory Data Analysis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5</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6303" y="1126131"/>
            <a:ext cx="11327737" cy="4371768"/>
          </a:xfrm>
          <a:prstGeom prst="rect">
            <a:avLst/>
          </a:prstGeom>
        </p:spPr>
      </p:pic>
      <p:grpSp>
        <p:nvGrpSpPr>
          <p:cNvPr id="4" name="组合 1"/>
          <p:cNvGrpSpPr/>
          <p:nvPr/>
        </p:nvGrpSpPr>
        <p:grpSpPr>
          <a:xfrm>
            <a:off x="1448693" y="5580181"/>
            <a:ext cx="8716761" cy="1035224"/>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1913530" y="5709368"/>
            <a:ext cx="7787084" cy="738664"/>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endParaRPr lang="en-US" altLang="zh-CN" sz="1400" dirty="0">
              <a:solidFill>
                <a:srgbClr val="262626"/>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viewer_count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1144" y="1151061"/>
            <a:ext cx="4429983" cy="543217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1"/>
          <p:cNvGrpSpPr/>
          <p:nvPr/>
        </p:nvGrpSpPr>
        <p:grpSpPr>
          <a:xfrm>
            <a:off x="5803640" y="2127076"/>
            <a:ext cx="5416679" cy="1982670"/>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086976" y="2578605"/>
            <a:ext cx="4850005" cy="1061829"/>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There are a total of 515,650 distinct reviewers in this dataset, and the most active reviewer had reviewed 208 products with an average 4.98 rating score.</a:t>
            </a:r>
            <a:endParaRPr lang="zh-CN" altLang="en-US" sz="1400" dirty="0">
              <a:solidFill>
                <a:srgbClr val="262626"/>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2" name="图片 1"/>
          <p:cNvPicPr>
            <a:picLocks noChangeAspect="1"/>
          </p:cNvPicPr>
          <p:nvPr/>
        </p:nvPicPr>
        <p:blipFill>
          <a:blip r:embed="rId1"/>
          <a:stretch>
            <a:fillRect/>
          </a:stretch>
        </p:blipFill>
        <p:spPr>
          <a:xfrm>
            <a:off x="266303" y="1255698"/>
            <a:ext cx="7506063" cy="4846521"/>
          </a:xfrm>
          <a:prstGeom prst="rect">
            <a:avLst/>
          </a:prstGeom>
        </p:spPr>
      </p:pic>
      <p:grpSp>
        <p:nvGrpSpPr>
          <p:cNvPr id="6" name="组合 1"/>
          <p:cNvGrpSpPr/>
          <p:nvPr/>
        </p:nvGrpSpPr>
        <p:grpSpPr>
          <a:xfrm>
            <a:off x="7772366" y="2067461"/>
            <a:ext cx="3653616" cy="2803119"/>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8000107" y="2448026"/>
            <a:ext cx="3198133" cy="2031325"/>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review year distribution graphs show that the reviews in this dataset are heavily collected after the year 2013, which can quite well represent the current generation customers' preferences.</a:t>
            </a:r>
            <a:endParaRPr lang="zh-CN" altLang="en-US" sz="1400" dirty="0">
              <a:solidFill>
                <a:srgbClr val="262626"/>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stretch>
            <a:fillRect/>
          </a:stretch>
        </p:blipFill>
        <p:spPr>
          <a:xfrm>
            <a:off x="266303" y="1234466"/>
            <a:ext cx="7226534" cy="4717172"/>
          </a:xfrm>
          <a:prstGeom prst="rect">
            <a:avLst/>
          </a:prstGeom>
        </p:spPr>
      </p:pic>
      <p:grpSp>
        <p:nvGrpSpPr>
          <p:cNvPr id="4" name="组合 8"/>
          <p:cNvGrpSpPr/>
          <p:nvPr/>
        </p:nvGrpSpPr>
        <p:grpSpPr>
          <a:xfrm>
            <a:off x="7492837" y="2268620"/>
            <a:ext cx="4122527" cy="2611290"/>
            <a:chOff x="0" y="6227623"/>
            <a:chExt cx="12192000" cy="630377"/>
          </a:xfrm>
        </p:grpSpPr>
        <p:sp>
          <p:nvSpPr>
            <p:cNvPr id="5" name="矩形 4"/>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7726103" y="2577836"/>
            <a:ext cx="3590018" cy="203132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a:t>
            </a:r>
            <a:r>
              <a:rPr lang="en-US" altLang="zh-CN" sz="1400" dirty="0" smtClean="0">
                <a:solidFill>
                  <a:schemeClr val="bg1"/>
                </a:solidFill>
                <a:latin typeface="Arial" panose="020B0604020202020204" pitchFamily="34" charset="0"/>
                <a:cs typeface="Arial" panose="020B0604020202020204" pitchFamily="34" charset="0"/>
              </a:rPr>
              <a:t>he </a:t>
            </a:r>
            <a:r>
              <a:rPr lang="en-US" altLang="zh-CN" sz="1400" dirty="0">
                <a:solidFill>
                  <a:schemeClr val="bg1"/>
                </a:solidFill>
                <a:latin typeface="Arial" panose="020B0604020202020204" pitchFamily="34" charset="0"/>
                <a:cs typeface="Arial" panose="020B0604020202020204" pitchFamily="34" charset="0"/>
              </a:rPr>
              <a:t>review month distribution graphs show that the months are quite evenly distributed in the dataset, which we can conclude that the season doesn't play a significant role in the influence of the purchase of the appliances.</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2052" name="Picture 4" descr="review_word_distrubution.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4071" y="956573"/>
            <a:ext cx="7030155" cy="366095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8"/>
          <p:cNvGrpSpPr/>
          <p:nvPr/>
        </p:nvGrpSpPr>
        <p:grpSpPr>
          <a:xfrm>
            <a:off x="508199" y="4617523"/>
            <a:ext cx="6698059" cy="2066605"/>
            <a:chOff x="0" y="6227623"/>
            <a:chExt cx="12192000" cy="630377"/>
          </a:xfrm>
        </p:grpSpPr>
        <p:sp>
          <p:nvSpPr>
            <p:cNvPr id="7" name="矩形 6"/>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752794" y="4826510"/>
            <a:ext cx="6152711"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cs typeface="Arial" panose="020B0604020202020204" pitchFamily="34" charset="0"/>
              </a:rPr>
              <a:t>Most of the reviews contain less than 100 words. </a:t>
            </a:r>
            <a:endParaRPr lang="en-US" altLang="zh-CN" sz="1400" dirty="0" smtClean="0">
              <a:solidFill>
                <a:schemeClr val="bg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cs typeface="Arial" panose="020B0604020202020204" pitchFamily="34" charset="0"/>
              </a:rPr>
              <a:t>The </a:t>
            </a:r>
            <a:r>
              <a:rPr lang="en-US" altLang="zh-CN" sz="1400" dirty="0">
                <a:solidFill>
                  <a:schemeClr val="bg1"/>
                </a:solidFill>
                <a:latin typeface="Arial" panose="020B0604020202020204" pitchFamily="34" charset="0"/>
                <a:cs typeface="Arial" panose="020B0604020202020204" pitchFamily="34" charset="0"/>
              </a:rPr>
              <a:t>word counts distributions for each star rating review are </a:t>
            </a:r>
            <a:r>
              <a:rPr lang="en-US" altLang="zh-CN" sz="1400" dirty="0" smtClean="0">
                <a:solidFill>
                  <a:schemeClr val="bg1"/>
                </a:solidFill>
                <a:latin typeface="Arial" panose="020B0604020202020204" pitchFamily="34" charset="0"/>
                <a:cs typeface="Arial" panose="020B0604020202020204" pitchFamily="34" charset="0"/>
              </a:rPr>
              <a:t>similar</a:t>
            </a:r>
            <a:r>
              <a:rPr lang="en-US" altLang="zh-CN" sz="1400" dirty="0">
                <a:solidFill>
                  <a:schemeClr val="bg1"/>
                </a:solidFill>
                <a:latin typeface="Arial" panose="020B0604020202020204" pitchFamily="34" charset="0"/>
                <a:cs typeface="Arial" panose="020B0604020202020204" pitchFamily="34" charset="0"/>
              </a:rPr>
              <a:t>. The box plot shows that the 5 stars rating reviews have the lowest interquartile range (IQR) compared to the other 4 ratings, which implies that it has average the shortest review text.</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3" name="Picture 2"/>
          <p:cNvPicPr>
            <a:picLocks noChangeAspect="1"/>
          </p:cNvPicPr>
          <p:nvPr/>
        </p:nvPicPr>
        <p:blipFill>
          <a:blip r:embed="rId2"/>
          <a:stretch>
            <a:fillRect/>
          </a:stretch>
        </p:blipFill>
        <p:spPr>
          <a:xfrm>
            <a:off x="7344410" y="991870"/>
            <a:ext cx="4829175" cy="5781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7" name="组合 4"/>
          <p:cNvGrpSpPr/>
          <p:nvPr/>
        </p:nvGrpSpPr>
        <p:grpSpPr>
          <a:xfrm>
            <a:off x="1271588" y="1385888"/>
            <a:ext cx="3986212" cy="3986212"/>
            <a:chOff x="1270988" y="1385296"/>
            <a:chExt cx="3986812" cy="3986812"/>
          </a:xfrm>
        </p:grpSpPr>
        <p:pic>
          <p:nvPicPr>
            <p:cNvPr id="9218" name="图片 24"/>
            <p:cNvPicPr>
              <a:picLocks noChangeAspect="1"/>
            </p:cNvPicPr>
            <p:nvPr/>
          </p:nvPicPr>
          <p:blipFill>
            <a:blip r:embed="rId1"/>
            <a:stretch>
              <a:fillRect/>
            </a:stretch>
          </p:blipFill>
          <p:spPr>
            <a:xfrm>
              <a:off x="1270988" y="1385296"/>
              <a:ext cx="3986812" cy="3986812"/>
            </a:xfrm>
            <a:prstGeom prst="rect">
              <a:avLst/>
            </a:prstGeom>
            <a:noFill/>
            <a:ln w="9525">
              <a:noFill/>
            </a:ln>
          </p:spPr>
        </p:pic>
        <p:grpSp>
          <p:nvGrpSpPr>
            <p:cNvPr id="9219" name="组合 3"/>
            <p:cNvGrpSpPr/>
            <p:nvPr/>
          </p:nvGrpSpPr>
          <p:grpSpPr>
            <a:xfrm>
              <a:off x="1988074" y="3056557"/>
              <a:ext cx="2551596" cy="1020306"/>
              <a:chOff x="1619961" y="3242586"/>
              <a:chExt cx="2551596" cy="1020306"/>
            </a:xfrm>
          </p:grpSpPr>
          <p:sp>
            <p:nvSpPr>
              <p:cNvPr id="9220" name="矩形 23"/>
              <p:cNvSpPr/>
              <p:nvPr/>
            </p:nvSpPr>
            <p:spPr>
              <a:xfrm>
                <a:off x="2741318" y="3802448"/>
                <a:ext cx="309927" cy="460444"/>
              </a:xfrm>
              <a:prstGeom prst="rect">
                <a:avLst/>
              </a:prstGeom>
              <a:noFill/>
              <a:ln w="9525">
                <a:noFill/>
              </a:ln>
            </p:spPr>
            <p:txBody>
              <a:bodyPr wrap="none" anchor="t" anchorCtr="0">
                <a:spAutoFit/>
              </a:bodyPr>
              <a:lstStyle/>
              <a:p>
                <a:pPr algn="ctr"/>
                <a:endParaRPr lang="zh-CN" altLang="en-US" sz="2400" dirty="0">
                  <a:solidFill>
                    <a:srgbClr val="262626"/>
                  </a:solidFill>
                  <a:latin typeface="Arial" panose="020B0604020202020204" pitchFamily="34" charset="0"/>
                  <a:ea typeface="Arial" panose="020B0604020202020204" pitchFamily="34" charset="0"/>
                </a:endParaRPr>
              </a:p>
            </p:txBody>
          </p:sp>
          <p:sp>
            <p:nvSpPr>
              <p:cNvPr id="9221" name="矩形 25"/>
              <p:cNvSpPr/>
              <p:nvPr/>
            </p:nvSpPr>
            <p:spPr>
              <a:xfrm>
                <a:off x="1619961" y="3242586"/>
                <a:ext cx="2551596" cy="645160"/>
              </a:xfrm>
              <a:prstGeom prst="rect">
                <a:avLst/>
              </a:prstGeom>
              <a:noFill/>
              <a:ln w="9525">
                <a:noFill/>
              </a:ln>
            </p:spPr>
            <p:txBody>
              <a:bodyPr wrap="none" anchor="t" anchorCtr="0">
                <a:spAutoFit/>
              </a:bodyPr>
              <a:lstStyle/>
              <a:p>
                <a:pPr algn="ctr"/>
                <a:r>
                  <a:rPr lang="en-US" altLang="zh-CN" sz="3600" b="1" dirty="0">
                    <a:solidFill>
                      <a:srgbClr val="262626"/>
                    </a:solidFill>
                    <a:latin typeface="Arial" panose="020B0604020202020204" pitchFamily="34" charset="0"/>
                    <a:ea typeface="宋体" panose="02010600030101010101" pitchFamily="2" charset="-122"/>
                    <a:cs typeface="Arial" panose="020B0604020202020204" pitchFamily="34" charset="0"/>
                  </a:rPr>
                  <a:t>Contents</a:t>
                </a:r>
                <a:endParaRPr lang="en-US" altLang="zh-CN" sz="3600" b="1" dirty="0">
                  <a:solidFill>
                    <a:srgbClr val="262626"/>
                  </a:solidFill>
                  <a:latin typeface="Arial" panose="020B0604020202020204" pitchFamily="34" charset="0"/>
                  <a:ea typeface="Arial" panose="020B0604020202020204" pitchFamily="34" charset="0"/>
                </a:endParaRPr>
              </a:p>
            </p:txBody>
          </p:sp>
        </p:grpSp>
      </p:grpSp>
      <p:sp>
        <p:nvSpPr>
          <p:cNvPr id="9226" name="文本框 31"/>
          <p:cNvSpPr txBox="1"/>
          <p:nvPr/>
        </p:nvSpPr>
        <p:spPr>
          <a:xfrm flipH="1">
            <a:off x="7394643" y="1340489"/>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Questions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9227" name="图片 32"/>
          <p:cNvPicPr>
            <a:picLocks noChangeAspect="1"/>
          </p:cNvPicPr>
          <p:nvPr/>
        </p:nvPicPr>
        <p:blipFill>
          <a:blip r:embed="rId2"/>
          <a:stretch>
            <a:fillRect/>
          </a:stretch>
        </p:blipFill>
        <p:spPr>
          <a:xfrm>
            <a:off x="6962774" y="933221"/>
            <a:ext cx="829041" cy="830265"/>
          </a:xfrm>
          <a:prstGeom prst="rect">
            <a:avLst/>
          </a:prstGeom>
          <a:noFill/>
          <a:ln w="9525">
            <a:noFill/>
          </a:ln>
        </p:spPr>
      </p:pic>
      <p:sp>
        <p:nvSpPr>
          <p:cNvPr id="9228" name="矩形 30"/>
          <p:cNvSpPr/>
          <p:nvPr/>
        </p:nvSpPr>
        <p:spPr>
          <a:xfrm>
            <a:off x="7174808" y="1092858"/>
            <a:ext cx="393700" cy="522282"/>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1" name="文本框 31"/>
          <p:cNvSpPr txBox="1"/>
          <p:nvPr/>
        </p:nvSpPr>
        <p:spPr>
          <a:xfrm flipH="1">
            <a:off x="7394643" y="556975"/>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Introduction</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2" name="图片 32"/>
          <p:cNvPicPr>
            <a:picLocks noChangeAspect="1"/>
          </p:cNvPicPr>
          <p:nvPr/>
        </p:nvPicPr>
        <p:blipFill>
          <a:blip r:embed="rId2"/>
          <a:stretch>
            <a:fillRect/>
          </a:stretch>
        </p:blipFill>
        <p:spPr>
          <a:xfrm>
            <a:off x="6962774" y="149707"/>
            <a:ext cx="829041" cy="830265"/>
          </a:xfrm>
          <a:prstGeom prst="rect">
            <a:avLst/>
          </a:prstGeom>
          <a:noFill/>
          <a:ln w="9525">
            <a:noFill/>
          </a:ln>
        </p:spPr>
      </p:pic>
      <p:sp>
        <p:nvSpPr>
          <p:cNvPr id="33" name="矩形 30"/>
          <p:cNvSpPr/>
          <p:nvPr/>
        </p:nvSpPr>
        <p:spPr>
          <a:xfrm>
            <a:off x="7179137" y="309344"/>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1</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4" name="文本框 31"/>
          <p:cNvSpPr txBox="1"/>
          <p:nvPr/>
        </p:nvSpPr>
        <p:spPr>
          <a:xfrm flipH="1">
            <a:off x="7394643" y="2124003"/>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Data Sources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5" name="图片 32"/>
          <p:cNvPicPr>
            <a:picLocks noChangeAspect="1"/>
          </p:cNvPicPr>
          <p:nvPr/>
        </p:nvPicPr>
        <p:blipFill>
          <a:blip r:embed="rId2"/>
          <a:stretch>
            <a:fillRect/>
          </a:stretch>
        </p:blipFill>
        <p:spPr>
          <a:xfrm>
            <a:off x="6962774" y="1716735"/>
            <a:ext cx="829041" cy="830265"/>
          </a:xfrm>
          <a:prstGeom prst="rect">
            <a:avLst/>
          </a:prstGeom>
          <a:noFill/>
          <a:ln w="9525">
            <a:noFill/>
          </a:ln>
        </p:spPr>
      </p:pic>
      <p:sp>
        <p:nvSpPr>
          <p:cNvPr id="36" name="矩形 30"/>
          <p:cNvSpPr/>
          <p:nvPr/>
        </p:nvSpPr>
        <p:spPr>
          <a:xfrm>
            <a:off x="7179137" y="187637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3</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7" name="文本框 31"/>
          <p:cNvSpPr txBox="1"/>
          <p:nvPr/>
        </p:nvSpPr>
        <p:spPr>
          <a:xfrm flipH="1">
            <a:off x="7394643" y="2919746"/>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Process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8" name="图片 32"/>
          <p:cNvPicPr>
            <a:picLocks noChangeAspect="1"/>
          </p:cNvPicPr>
          <p:nvPr/>
        </p:nvPicPr>
        <p:blipFill>
          <a:blip r:embed="rId2"/>
          <a:stretch>
            <a:fillRect/>
          </a:stretch>
        </p:blipFill>
        <p:spPr>
          <a:xfrm>
            <a:off x="6962774" y="2512478"/>
            <a:ext cx="829041" cy="830265"/>
          </a:xfrm>
          <a:prstGeom prst="rect">
            <a:avLst/>
          </a:prstGeom>
          <a:noFill/>
          <a:ln w="9525">
            <a:noFill/>
          </a:ln>
        </p:spPr>
      </p:pic>
      <p:sp>
        <p:nvSpPr>
          <p:cNvPr id="39" name="矩形 30"/>
          <p:cNvSpPr/>
          <p:nvPr/>
        </p:nvSpPr>
        <p:spPr>
          <a:xfrm>
            <a:off x="7179137" y="2672115"/>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4</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0" name="文本框 31"/>
          <p:cNvSpPr txBox="1"/>
          <p:nvPr/>
        </p:nvSpPr>
        <p:spPr>
          <a:xfrm flipH="1">
            <a:off x="7394643" y="372714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Exploratory Data Analysis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1" name="图片 32"/>
          <p:cNvPicPr>
            <a:picLocks noChangeAspect="1"/>
          </p:cNvPicPr>
          <p:nvPr/>
        </p:nvPicPr>
        <p:blipFill>
          <a:blip r:embed="rId2"/>
          <a:stretch>
            <a:fillRect/>
          </a:stretch>
        </p:blipFill>
        <p:spPr>
          <a:xfrm>
            <a:off x="6962774" y="3319875"/>
            <a:ext cx="829041" cy="830265"/>
          </a:xfrm>
          <a:prstGeom prst="rect">
            <a:avLst/>
          </a:prstGeom>
          <a:noFill/>
          <a:ln w="9525">
            <a:noFill/>
          </a:ln>
        </p:spPr>
      </p:pic>
      <p:sp>
        <p:nvSpPr>
          <p:cNvPr id="42" name="矩形 30"/>
          <p:cNvSpPr/>
          <p:nvPr/>
        </p:nvSpPr>
        <p:spPr>
          <a:xfrm>
            <a:off x="7179137" y="347951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5</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6" name="文本框 31"/>
          <p:cNvSpPr txBox="1"/>
          <p:nvPr/>
        </p:nvSpPr>
        <p:spPr>
          <a:xfrm flipH="1">
            <a:off x="7394643" y="454954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Machine Learning </a:t>
            </a: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Models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7" name="图片 32"/>
          <p:cNvPicPr>
            <a:picLocks noChangeAspect="1"/>
          </p:cNvPicPr>
          <p:nvPr/>
        </p:nvPicPr>
        <p:blipFill>
          <a:blip r:embed="rId2"/>
          <a:stretch>
            <a:fillRect/>
          </a:stretch>
        </p:blipFill>
        <p:spPr>
          <a:xfrm>
            <a:off x="6962774" y="4142275"/>
            <a:ext cx="829041" cy="830265"/>
          </a:xfrm>
          <a:prstGeom prst="rect">
            <a:avLst/>
          </a:prstGeom>
          <a:noFill/>
          <a:ln w="9525">
            <a:noFill/>
          </a:ln>
        </p:spPr>
      </p:pic>
      <p:sp>
        <p:nvSpPr>
          <p:cNvPr id="48" name="矩形 30"/>
          <p:cNvSpPr/>
          <p:nvPr/>
        </p:nvSpPr>
        <p:spPr>
          <a:xfrm>
            <a:off x="7179137" y="430191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6</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9" name="文本框 31"/>
          <p:cNvSpPr txBox="1"/>
          <p:nvPr/>
        </p:nvSpPr>
        <p:spPr>
          <a:xfrm flipH="1">
            <a:off x="7394643" y="5406937"/>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System Integration</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50" name="图片 32"/>
          <p:cNvPicPr>
            <a:picLocks noChangeAspect="1"/>
          </p:cNvPicPr>
          <p:nvPr/>
        </p:nvPicPr>
        <p:blipFill>
          <a:blip r:embed="rId2"/>
          <a:stretch>
            <a:fillRect/>
          </a:stretch>
        </p:blipFill>
        <p:spPr>
          <a:xfrm>
            <a:off x="6962774" y="4999669"/>
            <a:ext cx="829041" cy="830265"/>
          </a:xfrm>
          <a:prstGeom prst="rect">
            <a:avLst/>
          </a:prstGeom>
          <a:noFill/>
          <a:ln w="9525">
            <a:noFill/>
          </a:ln>
        </p:spPr>
      </p:pic>
      <p:sp>
        <p:nvSpPr>
          <p:cNvPr id="51" name="矩形 30"/>
          <p:cNvSpPr/>
          <p:nvPr/>
        </p:nvSpPr>
        <p:spPr>
          <a:xfrm>
            <a:off x="7179137" y="5159306"/>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7</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2" name="文本框 31"/>
          <p:cNvSpPr txBox="1"/>
          <p:nvPr/>
        </p:nvSpPr>
        <p:spPr>
          <a:xfrm flipH="1">
            <a:off x="7394643" y="6251487"/>
            <a:ext cx="3530600" cy="376246"/>
          </a:xfrm>
          <a:prstGeom prst="rect">
            <a:avLst/>
          </a:prstGeom>
          <a:solidFill>
            <a:srgbClr val="262626"/>
          </a:solidFill>
          <a:ln w="9525">
            <a:noFill/>
          </a:ln>
        </p:spPr>
        <p:txBody>
          <a:bodyPr lIns="180000" anchor="ctr" anchorCtr="0"/>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Conclusion</a:t>
            </a:r>
            <a:endPar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endParaRPr>
          </a:p>
        </p:txBody>
      </p:sp>
      <p:pic>
        <p:nvPicPr>
          <p:cNvPr id="3" name="图片 32"/>
          <p:cNvPicPr>
            <a:picLocks noChangeAspect="1"/>
          </p:cNvPicPr>
          <p:nvPr/>
        </p:nvPicPr>
        <p:blipFill>
          <a:blip r:embed="rId2"/>
          <a:stretch>
            <a:fillRect/>
          </a:stretch>
        </p:blipFill>
        <p:spPr>
          <a:xfrm>
            <a:off x="6962774" y="5844219"/>
            <a:ext cx="829041" cy="830265"/>
          </a:xfrm>
          <a:prstGeom prst="rect">
            <a:avLst/>
          </a:prstGeom>
          <a:noFill/>
          <a:ln w="9525">
            <a:noFill/>
          </a:ln>
        </p:spPr>
      </p:pic>
      <p:sp>
        <p:nvSpPr>
          <p:cNvPr id="4" name="矩形 30"/>
          <p:cNvSpPr/>
          <p:nvPr/>
        </p:nvSpPr>
        <p:spPr>
          <a:xfrm>
            <a:off x="7181476" y="6003856"/>
            <a:ext cx="380365" cy="521970"/>
          </a:xfrm>
          <a:prstGeom prst="rect">
            <a:avLst/>
          </a:prstGeom>
          <a:noFill/>
          <a:ln w="9525">
            <a:noFill/>
          </a:ln>
        </p:spPr>
        <p:txBody>
          <a:bodyPr wrap="none" anchor="t" anchorCtr="0">
            <a:spAutoFit/>
          </a:bodyPr>
          <a:p>
            <a:pPr algn="ctr"/>
            <a:r>
              <a:rPr lang="en-US" altLang="zh-CN" sz="2800" dirty="0">
                <a:solidFill>
                  <a:srgbClr val="262626"/>
                </a:solidFill>
                <a:latin typeface="Arial" panose="020B0604020202020204" pitchFamily="34" charset="0"/>
                <a:ea typeface="Arial" panose="020B0604020202020204" pitchFamily="34" charset="0"/>
              </a:rPr>
              <a:t>8</a:t>
            </a:r>
            <a:endParaRPr lang="en-US" altLang="zh-CN" sz="2800"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1"/>
          <a:stretch>
            <a:fillRect/>
          </a:stretch>
        </p:blipFill>
        <p:spPr>
          <a:xfrm>
            <a:off x="7240759" y="991870"/>
            <a:ext cx="3861173" cy="3688961"/>
          </a:xfrm>
          <a:prstGeom prst="rect">
            <a:avLst/>
          </a:prstGeom>
        </p:spPr>
      </p:pic>
      <p:grpSp>
        <p:nvGrpSpPr>
          <p:cNvPr id="5" name="组合 1"/>
          <p:cNvGrpSpPr/>
          <p:nvPr/>
        </p:nvGrpSpPr>
        <p:grpSpPr>
          <a:xfrm>
            <a:off x="6609119" y="4680831"/>
            <a:ext cx="5286376" cy="2016967"/>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609119" y="4857451"/>
            <a:ext cx="5092835"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 majority </a:t>
            </a:r>
            <a:r>
              <a:rPr lang="en-US" altLang="zh-CN" sz="1400" dirty="0">
                <a:solidFill>
                  <a:srgbClr val="262626"/>
                </a:solidFill>
                <a:latin typeface="Arial" panose="020B0604020202020204" pitchFamily="34" charset="0"/>
                <a:cs typeface="Arial" panose="020B0604020202020204" pitchFamily="34" charset="0"/>
              </a:rPr>
              <a:t>of the products (</a:t>
            </a:r>
            <a:r>
              <a:rPr lang="en-US" altLang="zh-CN" sz="1400" dirty="0" smtClean="0">
                <a:solidFill>
                  <a:srgbClr val="262626"/>
                </a:solidFill>
                <a:latin typeface="Arial" panose="020B0604020202020204" pitchFamily="34" charset="0"/>
                <a:cs typeface="Arial" panose="020B0604020202020204" pitchFamily="34" charset="0"/>
              </a:rPr>
              <a:t>64.7%) </a:t>
            </a:r>
            <a:r>
              <a:rPr lang="en-US" altLang="zh-CN" sz="1400" dirty="0">
                <a:solidFill>
                  <a:srgbClr val="262626"/>
                </a:solidFill>
                <a:latin typeface="Arial" panose="020B0604020202020204" pitchFamily="34" charset="0"/>
                <a:cs typeface="Arial" panose="020B0604020202020204" pitchFamily="34" charset="0"/>
              </a:rPr>
              <a:t>are in the Tools &amp; Home Improvement category, and the Appliances category also holds </a:t>
            </a:r>
            <a:r>
              <a:rPr lang="en-US" altLang="zh-CN" sz="1400" dirty="0" smtClean="0">
                <a:solidFill>
                  <a:srgbClr val="262626"/>
                </a:solidFill>
                <a:latin typeface="Arial" panose="020B0604020202020204" pitchFamily="34" charset="0"/>
                <a:cs typeface="Arial" panose="020B0604020202020204" pitchFamily="34" charset="0"/>
              </a:rPr>
              <a:t>21.5%.</a:t>
            </a:r>
            <a:endParaRPr lang="en-US" altLang="zh-CN" sz="1400" dirty="0" smtClean="0">
              <a:solidFill>
                <a:srgbClr val="262626"/>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There </a:t>
            </a:r>
            <a:r>
              <a:rPr lang="en-US" altLang="zh-CN" sz="1400" dirty="0">
                <a:solidFill>
                  <a:srgbClr val="262626"/>
                </a:solidFill>
                <a:latin typeface="Arial" panose="020B0604020202020204" pitchFamily="34" charset="0"/>
                <a:cs typeface="Arial" panose="020B0604020202020204" pitchFamily="34" charset="0"/>
              </a:rPr>
              <a:t>are a total of 2,762 brands, and Whirlpool is at the rank 1 position of amount of products.</a:t>
            </a:r>
            <a:endParaRPr lang="zh-CN" altLang="en-US" sz="1400" dirty="0">
              <a:solidFill>
                <a:srgbClr val="262626"/>
              </a:solidFill>
              <a:latin typeface="Arial" panose="020B0604020202020204" pitchFamily="34" charset="0"/>
              <a:ea typeface="Arial" panose="020B0604020202020204" pitchFamily="34" charset="0"/>
            </a:endParaRPr>
          </a:p>
        </p:txBody>
      </p:sp>
      <p:pic>
        <p:nvPicPr>
          <p:cNvPr id="9" name="图片 8"/>
          <p:cNvPicPr>
            <a:picLocks noChangeAspect="1"/>
          </p:cNvPicPr>
          <p:nvPr/>
        </p:nvPicPr>
        <p:blipFill>
          <a:blip r:embed="rId2"/>
          <a:stretch>
            <a:fillRect/>
          </a:stretch>
        </p:blipFill>
        <p:spPr>
          <a:xfrm>
            <a:off x="129691" y="991870"/>
            <a:ext cx="6479428" cy="452181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3074" name="Picture 2" descr="https://github.com/JinHuiXu1991/Jin_DATA606/raw/07e65b0c76686b1e612ef3aa0f26c56e47026c69/images/product_count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4063" y="896483"/>
            <a:ext cx="2893877" cy="39244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github.com/JinHuiXu1991/Jin_DATA606/raw/07e65b0c76686b1e612ef3aa0f26c56e47026c69/images/1st_produc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653" y="4076701"/>
            <a:ext cx="2247761" cy="258000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github.com/JinHuiXu1991/Jin_DATA606/raw/07e65b0c76686b1e612ef3aa0f26c56e47026c69/images/2nd_produ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4414" y="4076701"/>
            <a:ext cx="2924810" cy="256349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1"/>
          <p:cNvGrpSpPr/>
          <p:nvPr/>
        </p:nvGrpSpPr>
        <p:grpSpPr>
          <a:xfrm>
            <a:off x="3843418" y="1219728"/>
            <a:ext cx="7386558" cy="1411212"/>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4146359" y="1375802"/>
            <a:ext cx="6714473" cy="1061829"/>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a:t>
            </a:r>
            <a:r>
              <a:rPr lang="en-US" altLang="zh-CN" sz="1400" dirty="0">
                <a:solidFill>
                  <a:srgbClr val="262626"/>
                </a:solidFill>
                <a:latin typeface="Arial" panose="020B0604020202020204" pitchFamily="34" charset="0"/>
                <a:cs typeface="Arial" panose="020B0604020202020204" pitchFamily="34" charset="0"/>
              </a:rPr>
              <a:t>is the list of the ranking of most reviewed products and their average ratings. Among 30,239 Appliances products, there are 30,252 products were reviewed. So there are some products are not included in the product dataset.</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10" name="组合 8"/>
          <p:cNvGrpSpPr/>
          <p:nvPr/>
        </p:nvGrpSpPr>
        <p:grpSpPr>
          <a:xfrm>
            <a:off x="738585" y="4771744"/>
            <a:ext cx="6138068" cy="1821985"/>
            <a:chOff x="0" y="6227623"/>
            <a:chExt cx="12192000" cy="630377"/>
          </a:xfrm>
        </p:grpSpPr>
        <p:sp>
          <p:nvSpPr>
            <p:cNvPr id="11" name="矩形 10"/>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933713" y="4915147"/>
            <a:ext cx="5838824"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Within this list, the most reviewed product is General Electric MWF Refrigerator Water Filter, and the second most reviewed product is Samsung Genuine DA29-00020B Refrigerator Water Filter, 3 Pack. Both of them are Refrigerator Water Filters.</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5122" name="Picture 2" descr="https://github.com/JinHuiXu1991/Jin_DATA606/raw/9b4cb651e7e430486faa681c4e48af5d358d6fc6/images/product_text.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5654" y="1122172"/>
            <a:ext cx="6840478" cy="3535014"/>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8"/>
          <p:cNvGrpSpPr/>
          <p:nvPr/>
        </p:nvGrpSpPr>
        <p:grpSpPr>
          <a:xfrm>
            <a:off x="448072" y="4748152"/>
            <a:ext cx="6698059" cy="1736624"/>
            <a:chOff x="0" y="6227623"/>
            <a:chExt cx="12192000" cy="630377"/>
          </a:xfrm>
        </p:grpSpPr>
        <p:sp>
          <p:nvSpPr>
            <p:cNvPr id="6" name="矩形 5"/>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49487" y="4827598"/>
            <a:ext cx="6152711"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product text distribution histogram and box plot show that majority of the product text is less than 1000 words. There are only a few outliers that are greater than 2000 words, so for future NLP model development, in order to reduce the padding size, we can </a:t>
            </a:r>
            <a:r>
              <a:rPr lang="en-US" altLang="zh-CN" sz="1400" dirty="0" smtClean="0">
                <a:solidFill>
                  <a:schemeClr val="bg1"/>
                </a:solidFill>
                <a:latin typeface="Arial" panose="020B0604020202020204" pitchFamily="34" charset="0"/>
                <a:cs typeface="Arial" panose="020B0604020202020204" pitchFamily="34" charset="0"/>
              </a:rPr>
              <a:t>consider a </a:t>
            </a:r>
            <a:r>
              <a:rPr lang="en-US" altLang="zh-CN" sz="1400" dirty="0">
                <a:solidFill>
                  <a:schemeClr val="bg1"/>
                </a:solidFill>
                <a:latin typeface="Arial" panose="020B0604020202020204" pitchFamily="34" charset="0"/>
                <a:cs typeface="Arial" panose="020B0604020202020204" pitchFamily="34" charset="0"/>
              </a:rPr>
              <a:t>smaller number instead.</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3" name="Picture 2"/>
          <p:cNvPicPr>
            <a:picLocks noChangeAspect="1"/>
          </p:cNvPicPr>
          <p:nvPr/>
        </p:nvPicPr>
        <p:blipFill>
          <a:blip r:embed="rId2"/>
          <a:stretch>
            <a:fillRect/>
          </a:stretch>
        </p:blipFill>
        <p:spPr>
          <a:xfrm>
            <a:off x="7266305" y="991870"/>
            <a:ext cx="4819650" cy="5648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1"/>
          <p:cNvGrpSpPr/>
          <p:nvPr/>
        </p:nvGrpSpPr>
        <p:grpSpPr>
          <a:xfrm>
            <a:off x="1474094" y="5787941"/>
            <a:ext cx="8716761" cy="80665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15496" y="5824490"/>
            <a:ext cx="778708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The </a:t>
            </a:r>
            <a:r>
              <a:rPr lang="en-US" altLang="zh-CN" sz="1400" dirty="0">
                <a:solidFill>
                  <a:srgbClr val="262626"/>
                </a:solidFill>
                <a:latin typeface="Arial" panose="020B0604020202020204" pitchFamily="34" charset="0"/>
                <a:cs typeface="Arial" panose="020B0604020202020204" pitchFamily="34" charset="0"/>
              </a:rPr>
              <a:t>word cloud shows that the most frequently used words for Appliances products are related to replacement, part, and model number.</a:t>
            </a:r>
            <a:endParaRPr lang="en-US" altLang="zh-CN" sz="1400" dirty="0">
              <a:solidFill>
                <a:srgbClr val="262626"/>
              </a:solidFill>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96037" y="991870"/>
            <a:ext cx="9472874" cy="4747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8"/>
          <p:cNvGrpSpPr/>
          <p:nvPr/>
        </p:nvGrpSpPr>
        <p:grpSpPr>
          <a:xfrm>
            <a:off x="6335395" y="2196465"/>
            <a:ext cx="5014595" cy="2844165"/>
            <a:chOff x="0" y="6227622"/>
            <a:chExt cx="12192000" cy="488988"/>
          </a:xfrm>
        </p:grpSpPr>
        <p:sp>
          <p:nvSpPr>
            <p:cNvPr id="5" name="矩形 4"/>
            <p:cNvSpPr/>
            <p:nvPr/>
          </p:nvSpPr>
          <p:spPr>
            <a:xfrm>
              <a:off x="0" y="6256185"/>
              <a:ext cx="12192000" cy="4604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335395" y="2453640"/>
            <a:ext cx="4824730" cy="235331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Brands Distributions (top 10) graphs show that Whirlpool products have the rank 1 position of amount of reviews. </a:t>
            </a:r>
            <a:endParaRPr lang="en-US" altLang="zh-CN" sz="1400" dirty="0" smtClean="0">
              <a:solidFill>
                <a:schemeClr val="bg1"/>
              </a:solidFill>
              <a:latin typeface="Arial" panose="020B0604020202020204" pitchFamily="34" charset="0"/>
              <a:ea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ea typeface="Arial" panose="020B0604020202020204" pitchFamily="34" charset="0"/>
              </a:rPr>
              <a:t>There </a:t>
            </a:r>
            <a:r>
              <a:rPr lang="en-US" altLang="zh-CN" sz="1400" dirty="0">
                <a:solidFill>
                  <a:schemeClr val="bg1"/>
                </a:solidFill>
                <a:latin typeface="Arial" panose="020B0604020202020204" pitchFamily="34" charset="0"/>
                <a:ea typeface="Arial" panose="020B0604020202020204" pitchFamily="34" charset="0"/>
              </a:rPr>
              <a:t>are some other brands in the list that are not in the list of top 10 product numbers, which means offering more products doesn't imply more </a:t>
            </a:r>
            <a:r>
              <a:rPr lang="en-US" altLang="zh-CN" sz="1400" dirty="0" smtClean="0">
                <a:solidFill>
                  <a:schemeClr val="bg1"/>
                </a:solidFill>
                <a:latin typeface="Arial" panose="020B0604020202020204" pitchFamily="34" charset="0"/>
                <a:ea typeface="Arial" panose="020B0604020202020204" pitchFamily="34" charset="0"/>
              </a:rPr>
              <a:t>sales and </a:t>
            </a:r>
            <a:r>
              <a:rPr lang="en-US" altLang="zh-CN" sz="1400" dirty="0">
                <a:solidFill>
                  <a:schemeClr val="bg1"/>
                </a:solidFill>
                <a:latin typeface="Arial" panose="020B0604020202020204" pitchFamily="34" charset="0"/>
                <a:ea typeface="Arial" panose="020B0604020202020204" pitchFamily="34" charset="0"/>
              </a:rPr>
              <a:t>revenue.</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3" name="Picture 2"/>
          <p:cNvPicPr>
            <a:picLocks noChangeAspect="1"/>
          </p:cNvPicPr>
          <p:nvPr/>
        </p:nvPicPr>
        <p:blipFill>
          <a:blip r:embed="rId1"/>
          <a:stretch>
            <a:fillRect/>
          </a:stretch>
        </p:blipFill>
        <p:spPr>
          <a:xfrm>
            <a:off x="862330" y="1198880"/>
            <a:ext cx="5222875" cy="5189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8194" name="Picture 2" descr="https://github.com/JinHuiXu1991/Jin_DATA606/raw/d1cad2dbfd4938c5db634e5c8ad83e92b0783edc/images/highest_rating_brand.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6944" y="1490901"/>
            <a:ext cx="4580044" cy="460614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5106988" y="1739509"/>
            <a:ext cx="4179887" cy="112831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5300437" y="1955759"/>
            <a:ext cx="357822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table </a:t>
            </a:r>
            <a:r>
              <a:rPr lang="en-US" altLang="zh-CN" sz="1400" dirty="0">
                <a:solidFill>
                  <a:srgbClr val="262626"/>
                </a:solidFill>
                <a:latin typeface="Arial" panose="020B0604020202020204" pitchFamily="34" charset="0"/>
                <a:cs typeface="Arial" panose="020B0604020202020204" pitchFamily="34" charset="0"/>
              </a:rPr>
              <a:t>shows the top 10 average rating brand (reviews &gt; 5000) in the dataset. </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8" name="组合 8"/>
          <p:cNvGrpSpPr/>
          <p:nvPr/>
        </p:nvGrpSpPr>
        <p:grpSpPr>
          <a:xfrm>
            <a:off x="5106988" y="3139090"/>
            <a:ext cx="6356350" cy="1423579"/>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1" name="TextBox 15"/>
          <p:cNvSpPr txBox="1"/>
          <p:nvPr/>
        </p:nvSpPr>
        <p:spPr>
          <a:xfrm>
            <a:off x="5365751" y="3350216"/>
            <a:ext cx="5838824" cy="1061829"/>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result show that brand </a:t>
            </a:r>
            <a:r>
              <a:rPr lang="en-US" altLang="zh-CN" sz="1400" dirty="0" err="1">
                <a:solidFill>
                  <a:schemeClr val="bg1"/>
                </a:solidFill>
                <a:latin typeface="Arial" panose="020B0604020202020204" pitchFamily="34" charset="0"/>
                <a:cs typeface="Arial" panose="020B0604020202020204" pitchFamily="34" charset="0"/>
              </a:rPr>
              <a:t>LintEater</a:t>
            </a:r>
            <a:r>
              <a:rPr lang="en-US" altLang="zh-CN" sz="1400" dirty="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a:t>
            </a:r>
            <a:r>
              <a:rPr lang="en-US" altLang="zh-CN" sz="1400" dirty="0" smtClean="0">
                <a:solidFill>
                  <a:schemeClr val="bg1"/>
                </a:solidFill>
                <a:latin typeface="Arial" panose="020B0604020202020204" pitchFamily="34" charset="0"/>
                <a:cs typeface="Arial" panose="020B0604020202020204" pitchFamily="34" charset="0"/>
              </a:rPr>
              <a:t>list.</a:t>
            </a:r>
            <a:endParaRPr lang="zh-CN" altLang="en-US" sz="14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1"/>
          <p:cNvGrpSpPr/>
          <p:nvPr/>
        </p:nvGrpSpPr>
        <p:grpSpPr>
          <a:xfrm>
            <a:off x="1537970" y="5489575"/>
            <a:ext cx="9116695" cy="1128395"/>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670685" y="5523230"/>
            <a:ext cx="8341995" cy="1060450"/>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graph shows</a:t>
            </a:r>
            <a:r>
              <a:rPr lang="en-US" altLang="zh-CN" sz="1400" dirty="0">
                <a:solidFill>
                  <a:srgbClr val="262626"/>
                </a:solidFill>
                <a:latin typeface="Arial" panose="020B0604020202020204" pitchFamily="34" charset="0"/>
                <a:cs typeface="Arial" panose="020B0604020202020204" pitchFamily="34" charset="0"/>
              </a:rPr>
              <a:t> that LintEater has the best review per product ratio in the dataset. And most of the brands are not in the top ranking of the number of products, which again proves that offering more products doesn't imply more sales and revenue.</a:t>
            </a:r>
            <a:endParaRPr lang="en-US" altLang="zh-CN" sz="1400" dirty="0">
              <a:solidFill>
                <a:srgbClr val="262626"/>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2383790" y="1049655"/>
            <a:ext cx="6915150" cy="4381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8"/>
          <p:cNvGrpSpPr/>
          <p:nvPr/>
        </p:nvGrpSpPr>
        <p:grpSpPr>
          <a:xfrm>
            <a:off x="6593840" y="2604135"/>
            <a:ext cx="5076825" cy="2305050"/>
            <a:chOff x="0" y="6227622"/>
            <a:chExt cx="12192000" cy="388602"/>
          </a:xfrm>
        </p:grpSpPr>
        <p:sp>
          <p:nvSpPr>
            <p:cNvPr id="5" name="矩形 4"/>
            <p:cNvSpPr/>
            <p:nvPr/>
          </p:nvSpPr>
          <p:spPr>
            <a:xfrm>
              <a:off x="0" y="6256185"/>
              <a:ext cx="12192000" cy="36003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809105" y="3036570"/>
            <a:ext cx="4645660" cy="1383665"/>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a:t>
            </a:r>
            <a:r>
              <a:rPr lang="en-US" altLang="zh-CN" sz="1400" dirty="0" smtClean="0">
                <a:solidFill>
                  <a:schemeClr val="bg1"/>
                </a:solidFill>
                <a:latin typeface="Arial" panose="020B0604020202020204" pitchFamily="34" charset="0"/>
                <a:ea typeface="Arial" panose="020B0604020202020204" pitchFamily="34" charset="0"/>
              </a:rPr>
              <a:t>Sub Category Distributions </a:t>
            </a:r>
            <a:r>
              <a:rPr lang="en-US" altLang="zh-CN" sz="1400" dirty="0">
                <a:solidFill>
                  <a:schemeClr val="bg1"/>
                </a:solidFill>
                <a:latin typeface="Arial" panose="020B0604020202020204" pitchFamily="34" charset="0"/>
                <a:ea typeface="Arial" panose="020B0604020202020204" pitchFamily="34" charset="0"/>
              </a:rPr>
              <a:t>(top 10) graphs show that </a:t>
            </a:r>
            <a:r>
              <a:rPr lang="en-US" altLang="zh-CN" sz="1400" dirty="0" smtClean="0">
                <a:solidFill>
                  <a:schemeClr val="bg1"/>
                </a:solidFill>
                <a:latin typeface="Arial" panose="020B0604020202020204" pitchFamily="34" charset="0"/>
                <a:ea typeface="Arial" panose="020B0604020202020204" pitchFamily="34" charset="0"/>
              </a:rPr>
              <a:t>37.9% </a:t>
            </a:r>
            <a:r>
              <a:rPr lang="en-US" altLang="zh-CN" sz="1400" dirty="0">
                <a:solidFill>
                  <a:schemeClr val="bg1"/>
                </a:solidFill>
                <a:latin typeface="Arial" panose="020B0604020202020204" pitchFamily="34" charset="0"/>
                <a:ea typeface="Arial" panose="020B0604020202020204" pitchFamily="34" charset="0"/>
              </a:rPr>
              <a:t>of the reviews are in the Appliances Parts sub category, and the Accessories sub category also holds 17.1% in the dataset.</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8" name="Picture 7"/>
          <p:cNvPicPr>
            <a:picLocks noChangeAspect="1"/>
          </p:cNvPicPr>
          <p:nvPr/>
        </p:nvPicPr>
        <p:blipFill>
          <a:blip r:embed="rId1"/>
          <a:stretch>
            <a:fillRect/>
          </a:stretch>
        </p:blipFill>
        <p:spPr>
          <a:xfrm>
            <a:off x="266065" y="1440180"/>
            <a:ext cx="6327775" cy="50431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63526" y="4916488"/>
            <a:ext cx="70855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Machine Learning Models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6</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Base Model</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0" name="Picture 99"/>
          <p:cNvPicPr/>
          <p:nvPr/>
        </p:nvPicPr>
        <p:blipFill>
          <a:blip r:embed="rId1"/>
          <a:stretch>
            <a:fillRect/>
          </a:stretch>
        </p:blipFill>
        <p:spPr>
          <a:xfrm>
            <a:off x="2032000" y="991870"/>
            <a:ext cx="8128000" cy="4483100"/>
          </a:xfrm>
          <a:prstGeom prst="rect">
            <a:avLst/>
          </a:prstGeom>
          <a:noFill/>
          <a:ln w="9525">
            <a:noFill/>
          </a:ln>
        </p:spPr>
      </p:pic>
      <p:grpSp>
        <p:nvGrpSpPr>
          <p:cNvPr id="3" name="组合 1"/>
          <p:cNvGrpSpPr/>
          <p:nvPr/>
        </p:nvGrpSpPr>
        <p:grpSpPr>
          <a:xfrm>
            <a:off x="1537970" y="5489575"/>
            <a:ext cx="9116695" cy="1128395"/>
            <a:chOff x="0" y="6227623"/>
            <a:chExt cx="12192000" cy="630377"/>
          </a:xfrm>
        </p:grpSpPr>
        <p:sp>
          <p:nvSpPr>
            <p:cNvPr id="6"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7"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8" name="TextBox 15"/>
          <p:cNvSpPr txBox="1"/>
          <p:nvPr/>
        </p:nvSpPr>
        <p:spPr>
          <a:xfrm>
            <a:off x="1670685" y="5523230"/>
            <a:ext cx="8341995" cy="1706880"/>
          </a:xfrm>
          <a:prstGeom prst="rect">
            <a:avLst/>
          </a:prstGeom>
          <a:noFill/>
          <a:ln w="9525">
            <a:noFill/>
          </a:ln>
        </p:spPr>
        <p:txBody>
          <a:bodyPr wrap="square" anchor="t" anchorCtr="0">
            <a:spAutoFit/>
          </a:bodyPr>
          <a:p>
            <a:pPr>
              <a:lnSpc>
                <a:spcPct val="150000"/>
              </a:lnSpc>
            </a:pPr>
            <a:r>
              <a:rPr lang="en-US" altLang="zh-CN" sz="1400" dirty="0">
                <a:solidFill>
                  <a:srgbClr val="262626"/>
                </a:solidFill>
                <a:latin typeface="Arial" panose="020B0604020202020204" pitchFamily="34" charset="0"/>
                <a:cs typeface="Arial" panose="020B0604020202020204" pitchFamily="34" charset="0"/>
              </a:rPr>
              <a:t>A base model is a simple knowledge-based recommender that takes user inputs such as product category, brand, release year, and targeted price to search for matching products. It usually doesn't leverage machine learning to provide recommendations.</a:t>
            </a:r>
            <a:endParaRPr lang="en-US" altLang="zh-CN" sz="1400" dirty="0">
              <a:solidFill>
                <a:srgbClr val="262626"/>
              </a:solidFill>
              <a:latin typeface="Arial" panose="020B0604020202020204" pitchFamily="34" charset="0"/>
              <a:cs typeface="Arial" panose="020B0604020202020204" pitchFamily="34" charset="0"/>
            </a:endParaRPr>
          </a:p>
          <a:p>
            <a:pPr>
              <a:lnSpc>
                <a:spcPct val="150000"/>
              </a:lnSpc>
            </a:pPr>
            <a:endParaRPr lang="en-US" altLang="zh-CN" sz="1400" dirty="0">
              <a:solidFill>
                <a:srgbClr val="262626"/>
              </a:solidFill>
              <a:latin typeface="Arial" panose="020B0604020202020204" pitchFamily="34" charset="0"/>
              <a:cs typeface="Arial" panose="020B0604020202020204" pitchFamily="34" charset="0"/>
            </a:endParaRPr>
          </a:p>
          <a:p>
            <a:pPr>
              <a:lnSpc>
                <a:spcPct val="150000"/>
              </a:lnSpc>
            </a:pPr>
            <a:endParaRPr lang="en-US" altLang="zh-CN" sz="1400" dirty="0">
              <a:solidFill>
                <a:srgbClr val="262626"/>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矩形 11"/>
          <p:cNvSpPr/>
          <p:nvPr/>
        </p:nvSpPr>
        <p:spPr>
          <a:xfrm>
            <a:off x="4368506" y="4916488"/>
            <a:ext cx="3475631"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Introduction</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0243" name="矩形 1"/>
          <p:cNvSpPr/>
          <p:nvPr/>
        </p:nvSpPr>
        <p:spPr>
          <a:xfrm>
            <a:off x="5364163" y="869950"/>
            <a:ext cx="1463675"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1</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Content-Based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863600" y="1266825"/>
            <a:ext cx="4495165" cy="5234940"/>
          </a:xfrm>
          <a:prstGeom prst="rect">
            <a:avLst/>
          </a:prstGeom>
        </p:spPr>
      </p:pic>
      <p:grpSp>
        <p:nvGrpSpPr>
          <p:cNvPr id="5" name="组合 8"/>
          <p:cNvGrpSpPr/>
          <p:nvPr/>
        </p:nvGrpSpPr>
        <p:grpSpPr>
          <a:xfrm>
            <a:off x="5358765" y="2571115"/>
            <a:ext cx="6097270" cy="1920240"/>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11" name="TextBox 15"/>
          <p:cNvSpPr txBox="1"/>
          <p:nvPr/>
        </p:nvSpPr>
        <p:spPr>
          <a:xfrm>
            <a:off x="5617211" y="2782526"/>
            <a:ext cx="5838824" cy="1383665"/>
          </a:xfrm>
          <a:prstGeom prst="rect">
            <a:avLst/>
          </a:prstGeom>
          <a:noFill/>
          <a:ln w="9525">
            <a:noFill/>
          </a:ln>
        </p:spPr>
        <p:txBody>
          <a:bodyPr wrap="square" anchor="t" anchorCtr="0">
            <a:spAutoFit/>
          </a:bodyPr>
          <a:p>
            <a:pPr>
              <a:lnSpc>
                <a:spcPct val="150000"/>
              </a:lnSpc>
            </a:pPr>
            <a:r>
              <a:rPr lang="en-US" altLang="zh-CN" sz="1400">
                <a:solidFill>
                  <a:schemeClr val="bg1"/>
                </a:solidFill>
                <a:latin typeface="Arial" panose="020B0604020202020204" pitchFamily="34" charset="0"/>
                <a:cs typeface="Arial" panose="020B0604020202020204" pitchFamily="34" charset="0"/>
              </a:rPr>
              <a:t>The idea of content-based filtering is to find the similarity products based on either metadata or product description. The most feasible approach is to apply the cosine similarity method against the textual data to find the most similar products.</a:t>
            </a:r>
            <a:endParaRPr lang="en-US" altLang="zh-CN" sz="140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Content-Based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1042670" y="1845310"/>
            <a:ext cx="8620125" cy="1943100"/>
          </a:xfrm>
          <a:prstGeom prst="rect">
            <a:avLst/>
          </a:prstGeom>
        </p:spPr>
      </p:pic>
      <p:pic>
        <p:nvPicPr>
          <p:cNvPr id="6" name="Picture 5"/>
          <p:cNvPicPr>
            <a:picLocks noChangeAspect="1"/>
          </p:cNvPicPr>
          <p:nvPr/>
        </p:nvPicPr>
        <p:blipFill>
          <a:blip r:embed="rId2"/>
          <a:stretch>
            <a:fillRect/>
          </a:stretch>
        </p:blipFill>
        <p:spPr>
          <a:xfrm>
            <a:off x="1042670" y="4643120"/>
            <a:ext cx="10106025" cy="1809750"/>
          </a:xfrm>
          <a:prstGeom prst="rect">
            <a:avLst/>
          </a:prstGeom>
        </p:spPr>
      </p:pic>
      <p:sp>
        <p:nvSpPr>
          <p:cNvPr id="7" name="任意多边形 3"/>
          <p:cNvSpPr/>
          <p:nvPr/>
        </p:nvSpPr>
        <p:spPr>
          <a:xfrm>
            <a:off x="1042670" y="1256665"/>
            <a:ext cx="3770630" cy="530860"/>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p>
            <a:pPr lvl="0" algn="ctr" defTabSz="2311400" fontAlgn="auto">
              <a:lnSpc>
                <a:spcPct val="90000"/>
              </a:lnSpc>
              <a:spcBef>
                <a:spcPct val="0"/>
              </a:spcBef>
              <a:spcAft>
                <a:spcPct val="35000"/>
              </a:spcAft>
            </a:pPr>
            <a:endParaRPr lang="zh-CN" altLang="en-US" sz="5200" strike="noStrike" kern="1200" noProof="1"/>
          </a:p>
        </p:txBody>
      </p:sp>
      <p:sp>
        <p:nvSpPr>
          <p:cNvPr id="8" name="任意多边形 4"/>
          <p:cNvSpPr/>
          <p:nvPr/>
        </p:nvSpPr>
        <p:spPr>
          <a:xfrm>
            <a:off x="1042670" y="4075430"/>
            <a:ext cx="3770630" cy="513715"/>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p>
            <a:pPr lvl="0" algn="ctr" defTabSz="2311400" fontAlgn="auto">
              <a:lnSpc>
                <a:spcPct val="90000"/>
              </a:lnSpc>
              <a:spcBef>
                <a:spcPct val="0"/>
              </a:spcBef>
              <a:spcAft>
                <a:spcPct val="35000"/>
              </a:spcAft>
            </a:pPr>
            <a:endParaRPr lang="zh-CN" altLang="en-US" sz="5200" strike="noStrike" kern="1200" noProof="1"/>
          </a:p>
        </p:txBody>
      </p:sp>
      <p:sp>
        <p:nvSpPr>
          <p:cNvPr id="22" name="TextBox 15"/>
          <p:cNvSpPr txBox="1"/>
          <p:nvPr/>
        </p:nvSpPr>
        <p:spPr>
          <a:xfrm>
            <a:off x="1173480" y="4075430"/>
            <a:ext cx="4069715" cy="414020"/>
          </a:xfrm>
          <a:prstGeom prst="rect">
            <a:avLst/>
          </a:prstGeom>
          <a:noFill/>
          <a:ln w="9525">
            <a:noFill/>
          </a:ln>
        </p:spPr>
        <p:txBody>
          <a:bodyPr wrap="square" anchor="t" anchorCtr="0">
            <a:spAutoFit/>
          </a:bodyPr>
          <a:p>
            <a:pPr>
              <a:lnSpc>
                <a:spcPct val="150000"/>
              </a:lnSpc>
            </a:pPr>
            <a:r>
              <a:rPr lang="en-US" altLang="zh-CN" sz="1400" dirty="0">
                <a:solidFill>
                  <a:schemeClr val="bg1"/>
                </a:solidFill>
                <a:latin typeface="Arial" panose="020B0604020202020204" pitchFamily="34" charset="0"/>
                <a:ea typeface="Arial" panose="020B0604020202020204" pitchFamily="34" charset="0"/>
              </a:rPr>
              <a:t>Product Metadata Cosine Similarity Model</a:t>
            </a:r>
            <a:endParaRPr lang="en-US" altLang="zh-CN" sz="1400" dirty="0">
              <a:solidFill>
                <a:schemeClr val="bg1"/>
              </a:solidFill>
              <a:latin typeface="Arial" panose="020B0604020202020204" pitchFamily="34" charset="0"/>
              <a:ea typeface="Arial" panose="020B0604020202020204" pitchFamily="34" charset="0"/>
            </a:endParaRPr>
          </a:p>
        </p:txBody>
      </p:sp>
      <p:sp>
        <p:nvSpPr>
          <p:cNvPr id="23" name="TextBox 15"/>
          <p:cNvSpPr txBox="1"/>
          <p:nvPr/>
        </p:nvSpPr>
        <p:spPr>
          <a:xfrm>
            <a:off x="1173480" y="1315085"/>
            <a:ext cx="3764280" cy="414020"/>
          </a:xfrm>
          <a:prstGeom prst="rect">
            <a:avLst/>
          </a:prstGeom>
          <a:noFill/>
          <a:ln w="9525">
            <a:noFill/>
          </a:ln>
        </p:spPr>
        <p:txBody>
          <a:bodyPr wrap="square" anchor="t" anchorCtr="0">
            <a:spAutoFit/>
          </a:bodyPr>
          <a:p>
            <a:pPr>
              <a:lnSpc>
                <a:spcPct val="150000"/>
              </a:lnSpc>
            </a:pPr>
            <a:r>
              <a:rPr lang="en-US" altLang="zh-CN" sz="1400" dirty="0">
                <a:latin typeface="Arial" panose="020B0604020202020204" pitchFamily="34" charset="0"/>
                <a:ea typeface="Arial" panose="020B0604020202020204" pitchFamily="34" charset="0"/>
              </a:rPr>
              <a:t>Product Description Cosine Similarity Model </a:t>
            </a:r>
            <a:endParaRPr lang="en-US" altLang="zh-CN" sz="1400" dirty="0">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Content-Based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1" name="Picture 100"/>
          <p:cNvPicPr/>
          <p:nvPr/>
        </p:nvPicPr>
        <p:blipFill>
          <a:blip r:embed="rId1"/>
          <a:stretch>
            <a:fillRect/>
          </a:stretch>
        </p:blipFill>
        <p:spPr>
          <a:xfrm>
            <a:off x="266065" y="1148715"/>
            <a:ext cx="5521960" cy="3521075"/>
          </a:xfrm>
          <a:prstGeom prst="rect">
            <a:avLst/>
          </a:prstGeom>
          <a:noFill/>
          <a:ln w="9525">
            <a:noFill/>
          </a:ln>
        </p:spPr>
      </p:pic>
      <p:pic>
        <p:nvPicPr>
          <p:cNvPr id="3" name="Picture 2"/>
          <p:cNvPicPr>
            <a:picLocks noChangeAspect="1"/>
          </p:cNvPicPr>
          <p:nvPr/>
        </p:nvPicPr>
        <p:blipFill>
          <a:blip r:embed="rId2"/>
          <a:stretch>
            <a:fillRect/>
          </a:stretch>
        </p:blipFill>
        <p:spPr>
          <a:xfrm>
            <a:off x="5095875" y="1056005"/>
            <a:ext cx="7096125" cy="3714750"/>
          </a:xfrm>
          <a:prstGeom prst="rect">
            <a:avLst/>
          </a:prstGeom>
        </p:spPr>
      </p:pic>
      <p:pic>
        <p:nvPicPr>
          <p:cNvPr id="6" name="Picture 5"/>
          <p:cNvPicPr>
            <a:picLocks noChangeAspect="1"/>
          </p:cNvPicPr>
          <p:nvPr/>
        </p:nvPicPr>
        <p:blipFill>
          <a:blip r:embed="rId3"/>
          <a:stretch>
            <a:fillRect/>
          </a:stretch>
        </p:blipFill>
        <p:spPr>
          <a:xfrm>
            <a:off x="78105" y="4770755"/>
            <a:ext cx="12035790" cy="19145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Collaborative Filtering</a:t>
            </a:r>
            <a:endParaRPr lang="en-US" altLang="zh-CN" sz="4000" dirty="0">
              <a:solidFill>
                <a:srgbClr val="141214"/>
              </a:solidFill>
              <a:latin typeface="Arial" panose="020B0604020202020204" pitchFamily="34" charset="0"/>
              <a:cs typeface="Arial" panose="020B0604020202020204" pitchFamily="34" charset="0"/>
            </a:endParaRPr>
          </a:p>
        </p:txBody>
      </p:sp>
      <p:grpSp>
        <p:nvGrpSpPr>
          <p:cNvPr id="5" name="组合 8"/>
          <p:cNvGrpSpPr/>
          <p:nvPr/>
        </p:nvGrpSpPr>
        <p:grpSpPr>
          <a:xfrm>
            <a:off x="5358765" y="2571115"/>
            <a:ext cx="6097270" cy="2188845"/>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11" name="TextBox 15"/>
          <p:cNvSpPr txBox="1"/>
          <p:nvPr/>
        </p:nvSpPr>
        <p:spPr>
          <a:xfrm>
            <a:off x="5617211" y="2782526"/>
            <a:ext cx="5838824" cy="1706880"/>
          </a:xfrm>
          <a:prstGeom prst="rect">
            <a:avLst/>
          </a:prstGeom>
          <a:noFill/>
          <a:ln w="9525">
            <a:noFill/>
          </a:ln>
        </p:spPr>
        <p:txBody>
          <a:bodyPr wrap="square" anchor="t" anchorCtr="0">
            <a:spAutoFit/>
          </a:bodyPr>
          <a:p>
            <a:pPr>
              <a:lnSpc>
                <a:spcPct val="150000"/>
              </a:lnSpc>
            </a:pPr>
            <a:r>
              <a:rPr lang="en-US" altLang="zh-CN" sz="1400">
                <a:solidFill>
                  <a:schemeClr val="bg1"/>
                </a:solidFill>
                <a:latin typeface="Arial" panose="020B0604020202020204" pitchFamily="34" charset="0"/>
                <a:cs typeface="Arial" panose="020B0604020202020204" pitchFamily="34" charset="0"/>
              </a:rPr>
              <a:t>The idea of collaborative filtering for recommender systems are methods based on past interactions recorded between users </a:t>
            </a:r>
            <a:endParaRPr lang="en-US" altLang="zh-CN" sz="1400">
              <a:solidFill>
                <a:schemeClr val="bg1"/>
              </a:solidFill>
              <a:latin typeface="Arial" panose="020B0604020202020204" pitchFamily="34" charset="0"/>
              <a:cs typeface="Arial" panose="020B0604020202020204" pitchFamily="34" charset="0"/>
            </a:endParaRPr>
          </a:p>
          <a:p>
            <a:pPr>
              <a:lnSpc>
                <a:spcPct val="150000"/>
              </a:lnSpc>
            </a:pPr>
            <a:r>
              <a:rPr lang="en-US" altLang="zh-CN" sz="1400">
                <a:solidFill>
                  <a:schemeClr val="bg1"/>
                </a:solidFill>
                <a:latin typeface="Arial" panose="020B0604020202020204" pitchFamily="34" charset="0"/>
                <a:cs typeface="Arial" panose="020B0604020202020204" pitchFamily="34" charset="0"/>
              </a:rPr>
              <a:t>and items to generate new recommendations.  The past user-item interactions represent the bases to detect similar users and/or similar items and to make predictions based on estimated proximities</a:t>
            </a:r>
            <a:endParaRPr lang="en-US" altLang="zh-CN" sz="1400">
              <a:solidFill>
                <a:schemeClr val="bg1"/>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775335" y="1205865"/>
            <a:ext cx="4344035" cy="55098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Collaborative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671195" y="1989455"/>
            <a:ext cx="5259705" cy="3295650"/>
          </a:xfrm>
          <a:prstGeom prst="rect">
            <a:avLst/>
          </a:prstGeom>
        </p:spPr>
      </p:pic>
      <p:pic>
        <p:nvPicPr>
          <p:cNvPr id="6" name="Picture 5"/>
          <p:cNvPicPr>
            <a:picLocks noChangeAspect="1"/>
          </p:cNvPicPr>
          <p:nvPr/>
        </p:nvPicPr>
        <p:blipFill>
          <a:blip r:embed="rId2"/>
          <a:stretch>
            <a:fillRect/>
          </a:stretch>
        </p:blipFill>
        <p:spPr>
          <a:xfrm>
            <a:off x="6050280" y="1995170"/>
            <a:ext cx="5116195" cy="3217545"/>
          </a:xfrm>
          <a:prstGeom prst="rect">
            <a:avLst/>
          </a:prstGeom>
        </p:spPr>
      </p:pic>
      <p:sp>
        <p:nvSpPr>
          <p:cNvPr id="23" name="TextBox 15"/>
          <p:cNvSpPr txBox="1"/>
          <p:nvPr/>
        </p:nvSpPr>
        <p:spPr>
          <a:xfrm>
            <a:off x="2166620" y="5212715"/>
            <a:ext cx="2268855" cy="414020"/>
          </a:xfrm>
          <a:prstGeom prst="rect">
            <a:avLst/>
          </a:prstGeom>
          <a:noFill/>
          <a:ln w="9525">
            <a:noFill/>
          </a:ln>
        </p:spPr>
        <p:txBody>
          <a:bodyPr wrap="square" anchor="t" anchorCtr="0">
            <a:spAutoFit/>
          </a:bodyPr>
          <a:p>
            <a:pPr>
              <a:lnSpc>
                <a:spcPct val="150000"/>
              </a:lnSpc>
            </a:pPr>
            <a:r>
              <a:rPr lang="en-US" altLang="zh-CN" sz="1400" dirty="0">
                <a:latin typeface="Arial" panose="020B0604020202020204" pitchFamily="34" charset="0"/>
                <a:ea typeface="Arial" panose="020B0604020202020204" pitchFamily="34" charset="0"/>
              </a:rPr>
              <a:t>Review Rating Distribution</a:t>
            </a:r>
            <a:endParaRPr lang="en-US" altLang="zh-CN" sz="1400" dirty="0">
              <a:latin typeface="Arial" panose="020B0604020202020204" pitchFamily="34" charset="0"/>
              <a:ea typeface="Arial" panose="020B0604020202020204" pitchFamily="34" charset="0"/>
            </a:endParaRPr>
          </a:p>
        </p:txBody>
      </p:sp>
      <p:sp>
        <p:nvSpPr>
          <p:cNvPr id="8" name="TextBox 15"/>
          <p:cNvSpPr txBox="1"/>
          <p:nvPr/>
        </p:nvSpPr>
        <p:spPr>
          <a:xfrm>
            <a:off x="7066280" y="5212715"/>
            <a:ext cx="3084195" cy="414020"/>
          </a:xfrm>
          <a:prstGeom prst="rect">
            <a:avLst/>
          </a:prstGeom>
          <a:noFill/>
          <a:ln w="9525">
            <a:noFill/>
          </a:ln>
        </p:spPr>
        <p:txBody>
          <a:bodyPr wrap="square" anchor="t" anchorCtr="0">
            <a:spAutoFit/>
          </a:bodyPr>
          <a:p>
            <a:pPr>
              <a:lnSpc>
                <a:spcPct val="150000"/>
              </a:lnSpc>
            </a:pPr>
            <a:r>
              <a:rPr lang="en-US" altLang="zh-CN" sz="1400" dirty="0">
                <a:latin typeface="Arial" panose="020B0604020202020204" pitchFamily="34" charset="0"/>
                <a:ea typeface="Arial" panose="020B0604020202020204" pitchFamily="34" charset="0"/>
              </a:rPr>
              <a:t>Review Sentiment Score Distribution</a:t>
            </a:r>
            <a:endParaRPr lang="en-US" altLang="zh-CN" sz="1400" dirty="0">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Collaborative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6492875" y="1259205"/>
            <a:ext cx="4487545" cy="5311775"/>
          </a:xfrm>
          <a:prstGeom prst="rect">
            <a:avLst/>
          </a:prstGeom>
        </p:spPr>
      </p:pic>
      <p:pic>
        <p:nvPicPr>
          <p:cNvPr id="100" name="Picture 99"/>
          <p:cNvPicPr/>
          <p:nvPr/>
        </p:nvPicPr>
        <p:blipFill>
          <a:blip r:embed="rId2"/>
          <a:stretch>
            <a:fillRect/>
          </a:stretch>
        </p:blipFill>
        <p:spPr>
          <a:xfrm>
            <a:off x="1490980" y="1461135"/>
            <a:ext cx="3415030" cy="2226310"/>
          </a:xfrm>
          <a:prstGeom prst="rect">
            <a:avLst/>
          </a:prstGeom>
          <a:noFill/>
          <a:ln w="9525">
            <a:noFill/>
          </a:ln>
        </p:spPr>
      </p:pic>
      <p:pic>
        <p:nvPicPr>
          <p:cNvPr id="101" name="Picture 100"/>
          <p:cNvPicPr/>
          <p:nvPr/>
        </p:nvPicPr>
        <p:blipFill>
          <a:blip r:embed="rId3"/>
          <a:stretch>
            <a:fillRect/>
          </a:stretch>
        </p:blipFill>
        <p:spPr>
          <a:xfrm>
            <a:off x="1293495" y="3823335"/>
            <a:ext cx="3810000" cy="2857500"/>
          </a:xfrm>
          <a:prstGeom prst="rect">
            <a:avLst/>
          </a:prstGeom>
          <a:noFill/>
          <a:ln w="9525">
            <a:noFill/>
          </a:ln>
        </p:spPr>
      </p:pic>
      <p:sp>
        <p:nvSpPr>
          <p:cNvPr id="7" name="Right Arrow 6"/>
          <p:cNvSpPr/>
          <p:nvPr/>
        </p:nvSpPr>
        <p:spPr>
          <a:xfrm>
            <a:off x="5131435" y="2240915"/>
            <a:ext cx="1136650" cy="667385"/>
          </a:xfrm>
          <a:prstGeom prst="rightArrow">
            <a:avLst/>
          </a:prstGeom>
          <a:solidFill>
            <a:srgbClr val="F5A61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ight Arrow 8"/>
          <p:cNvSpPr/>
          <p:nvPr/>
        </p:nvSpPr>
        <p:spPr>
          <a:xfrm>
            <a:off x="5106670" y="4772660"/>
            <a:ext cx="1136650" cy="667385"/>
          </a:xfrm>
          <a:prstGeom prst="rightArrow">
            <a:avLst/>
          </a:prstGeom>
          <a:solidFill>
            <a:srgbClr val="F5A61C"/>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Collaborative Filtering</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320040" y="1599565"/>
            <a:ext cx="11552555" cy="1394460"/>
          </a:xfrm>
          <a:prstGeom prst="rect">
            <a:avLst/>
          </a:prstGeom>
        </p:spPr>
      </p:pic>
      <p:pic>
        <p:nvPicPr>
          <p:cNvPr id="5" name="Picture 4"/>
          <p:cNvPicPr>
            <a:picLocks noChangeAspect="1"/>
          </p:cNvPicPr>
          <p:nvPr/>
        </p:nvPicPr>
        <p:blipFill>
          <a:blip r:embed="rId2"/>
          <a:stretch>
            <a:fillRect/>
          </a:stretch>
        </p:blipFill>
        <p:spPr>
          <a:xfrm>
            <a:off x="320040" y="3602990"/>
            <a:ext cx="11598910" cy="23647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Hybrid Model</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4114799" y="1555750"/>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4" name="任意多边形 3"/>
          <p:cNvSpPr/>
          <p:nvPr/>
        </p:nvSpPr>
        <p:spPr>
          <a:xfrm>
            <a:off x="4487862" y="3476625"/>
            <a:ext cx="1030288" cy="1030288"/>
          </a:xfrm>
          <a:custGeom>
            <a:avLst/>
            <a:gdLst>
              <a:gd name="connsiteX0" fmla="*/ 136595 w 1030520"/>
              <a:gd name="connsiteY0" fmla="*/ 394071 h 1030520"/>
              <a:gd name="connsiteX1" fmla="*/ 394071 w 1030520"/>
              <a:gd name="connsiteY1" fmla="*/ 394071 h 1030520"/>
              <a:gd name="connsiteX2" fmla="*/ 394071 w 1030520"/>
              <a:gd name="connsiteY2" fmla="*/ 136595 h 1030520"/>
              <a:gd name="connsiteX3" fmla="*/ 636449 w 1030520"/>
              <a:gd name="connsiteY3" fmla="*/ 136595 h 1030520"/>
              <a:gd name="connsiteX4" fmla="*/ 636449 w 1030520"/>
              <a:gd name="connsiteY4" fmla="*/ 394071 h 1030520"/>
              <a:gd name="connsiteX5" fmla="*/ 893925 w 1030520"/>
              <a:gd name="connsiteY5" fmla="*/ 394071 h 1030520"/>
              <a:gd name="connsiteX6" fmla="*/ 893925 w 1030520"/>
              <a:gd name="connsiteY6" fmla="*/ 636449 h 1030520"/>
              <a:gd name="connsiteX7" fmla="*/ 636449 w 1030520"/>
              <a:gd name="connsiteY7" fmla="*/ 636449 h 1030520"/>
              <a:gd name="connsiteX8" fmla="*/ 636449 w 1030520"/>
              <a:gd name="connsiteY8" fmla="*/ 893925 h 1030520"/>
              <a:gd name="connsiteX9" fmla="*/ 394071 w 1030520"/>
              <a:gd name="connsiteY9" fmla="*/ 893925 h 1030520"/>
              <a:gd name="connsiteX10" fmla="*/ 394071 w 1030520"/>
              <a:gd name="connsiteY10" fmla="*/ 636449 h 1030520"/>
              <a:gd name="connsiteX11" fmla="*/ 136595 w 1030520"/>
              <a:gd name="connsiteY11" fmla="*/ 636449 h 1030520"/>
              <a:gd name="connsiteX12" fmla="*/ 136595 w 1030520"/>
              <a:gd name="connsiteY12" fmla="*/ 394071 h 103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0520" h="1030520">
                <a:moveTo>
                  <a:pt x="136595" y="394071"/>
                </a:moveTo>
                <a:lnTo>
                  <a:pt x="394071" y="394071"/>
                </a:lnTo>
                <a:lnTo>
                  <a:pt x="394071" y="136595"/>
                </a:lnTo>
                <a:lnTo>
                  <a:pt x="636449" y="136595"/>
                </a:lnTo>
                <a:lnTo>
                  <a:pt x="636449" y="394071"/>
                </a:lnTo>
                <a:lnTo>
                  <a:pt x="893925" y="394071"/>
                </a:lnTo>
                <a:lnTo>
                  <a:pt x="893925" y="636449"/>
                </a:lnTo>
                <a:lnTo>
                  <a:pt x="636449" y="636449"/>
                </a:lnTo>
                <a:lnTo>
                  <a:pt x="636449" y="893925"/>
                </a:lnTo>
                <a:lnTo>
                  <a:pt x="394071" y="893925"/>
                </a:lnTo>
                <a:lnTo>
                  <a:pt x="394071" y="636449"/>
                </a:lnTo>
                <a:lnTo>
                  <a:pt x="136595" y="636449"/>
                </a:lnTo>
                <a:lnTo>
                  <a:pt x="136595" y="39407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36595" tIns="394071" rIns="136595" bIns="394071" numCol="1" spcCol="1270" anchor="ctr" anchorCtr="0">
            <a:noAutofit/>
          </a:bodyPr>
          <a:lstStyle/>
          <a:p>
            <a:pPr lvl="0" algn="ctr" defTabSz="755650" fontAlgn="auto">
              <a:lnSpc>
                <a:spcPct val="90000"/>
              </a:lnSpc>
              <a:spcBef>
                <a:spcPct val="0"/>
              </a:spcBef>
              <a:spcAft>
                <a:spcPct val="35000"/>
              </a:spcAft>
            </a:pPr>
            <a:endParaRPr lang="zh-CN" altLang="en-US" sz="1700" strike="noStrike" kern="1200" noProof="1"/>
          </a:p>
        </p:txBody>
      </p:sp>
      <p:sp>
        <p:nvSpPr>
          <p:cNvPr id="5" name="任意多边形 4"/>
          <p:cNvSpPr/>
          <p:nvPr/>
        </p:nvSpPr>
        <p:spPr>
          <a:xfrm>
            <a:off x="4114799" y="4651375"/>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6" name="任意多边形 5"/>
          <p:cNvSpPr/>
          <p:nvPr/>
        </p:nvSpPr>
        <p:spPr>
          <a:xfrm>
            <a:off x="6157912" y="3662363"/>
            <a:ext cx="565150" cy="660400"/>
          </a:xfrm>
          <a:custGeom>
            <a:avLst/>
            <a:gdLst>
              <a:gd name="connsiteX0" fmla="*/ 0 w 565009"/>
              <a:gd name="connsiteY0" fmla="*/ 132191 h 660954"/>
              <a:gd name="connsiteX1" fmla="*/ 282505 w 565009"/>
              <a:gd name="connsiteY1" fmla="*/ 132191 h 660954"/>
              <a:gd name="connsiteX2" fmla="*/ 282505 w 565009"/>
              <a:gd name="connsiteY2" fmla="*/ 0 h 660954"/>
              <a:gd name="connsiteX3" fmla="*/ 565009 w 565009"/>
              <a:gd name="connsiteY3" fmla="*/ 330477 h 660954"/>
              <a:gd name="connsiteX4" fmla="*/ 282505 w 565009"/>
              <a:gd name="connsiteY4" fmla="*/ 660954 h 660954"/>
              <a:gd name="connsiteX5" fmla="*/ 282505 w 565009"/>
              <a:gd name="connsiteY5" fmla="*/ 528763 h 660954"/>
              <a:gd name="connsiteX6" fmla="*/ 0 w 565009"/>
              <a:gd name="connsiteY6" fmla="*/ 528763 h 660954"/>
              <a:gd name="connsiteX7" fmla="*/ 0 w 565009"/>
              <a:gd name="connsiteY7" fmla="*/ 132191 h 66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5009" h="660954">
                <a:moveTo>
                  <a:pt x="0" y="132191"/>
                </a:moveTo>
                <a:lnTo>
                  <a:pt x="282505" y="132191"/>
                </a:lnTo>
                <a:lnTo>
                  <a:pt x="282505" y="0"/>
                </a:lnTo>
                <a:lnTo>
                  <a:pt x="565009" y="330477"/>
                </a:lnTo>
                <a:lnTo>
                  <a:pt x="282505" y="660954"/>
                </a:lnTo>
                <a:lnTo>
                  <a:pt x="282505" y="528763"/>
                </a:lnTo>
                <a:lnTo>
                  <a:pt x="0" y="528763"/>
                </a:lnTo>
                <a:lnTo>
                  <a:pt x="0" y="13219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32191" rIns="169503" bIns="132191" numCol="1" spcCol="1270" anchor="ctr" anchorCtr="0">
            <a:noAutofit/>
          </a:bodyPr>
          <a:lstStyle/>
          <a:p>
            <a:pPr lvl="0" algn="ctr" defTabSz="1244600" fontAlgn="auto">
              <a:lnSpc>
                <a:spcPct val="90000"/>
              </a:lnSpc>
              <a:spcBef>
                <a:spcPct val="0"/>
              </a:spcBef>
              <a:spcAft>
                <a:spcPct val="35000"/>
              </a:spcAft>
            </a:pPr>
            <a:endParaRPr lang="zh-CN" altLang="en-US" sz="2800" strike="noStrike" kern="1200" noProof="1"/>
          </a:p>
        </p:txBody>
      </p:sp>
      <p:sp>
        <p:nvSpPr>
          <p:cNvPr id="7" name="任意多边形 6"/>
          <p:cNvSpPr/>
          <p:nvPr/>
        </p:nvSpPr>
        <p:spPr>
          <a:xfrm>
            <a:off x="6958012" y="2216150"/>
            <a:ext cx="3552825" cy="3552825"/>
          </a:xfrm>
          <a:custGeom>
            <a:avLst/>
            <a:gdLst>
              <a:gd name="connsiteX0" fmla="*/ 0 w 3553517"/>
              <a:gd name="connsiteY0" fmla="*/ 1776759 h 3553517"/>
              <a:gd name="connsiteX1" fmla="*/ 1776759 w 3553517"/>
              <a:gd name="connsiteY1" fmla="*/ 0 h 3553517"/>
              <a:gd name="connsiteX2" fmla="*/ 3553518 w 3553517"/>
              <a:gd name="connsiteY2" fmla="*/ 1776759 h 3553517"/>
              <a:gd name="connsiteX3" fmla="*/ 1776759 w 3553517"/>
              <a:gd name="connsiteY3" fmla="*/ 3553518 h 3553517"/>
              <a:gd name="connsiteX4" fmla="*/ 0 w 3553517"/>
              <a:gd name="connsiteY4" fmla="*/ 1776759 h 3553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3517" h="3553517">
                <a:moveTo>
                  <a:pt x="0" y="1776759"/>
                </a:moveTo>
                <a:cubicBezTo>
                  <a:pt x="0" y="795482"/>
                  <a:pt x="795482" y="0"/>
                  <a:pt x="1776759" y="0"/>
                </a:cubicBezTo>
                <a:cubicBezTo>
                  <a:pt x="2758036" y="0"/>
                  <a:pt x="3553518" y="795482"/>
                  <a:pt x="3553518" y="1776759"/>
                </a:cubicBezTo>
                <a:cubicBezTo>
                  <a:pt x="3553518" y="2758036"/>
                  <a:pt x="2758036" y="3553518"/>
                  <a:pt x="1776759" y="3553518"/>
                </a:cubicBezTo>
                <a:cubicBezTo>
                  <a:pt x="795482" y="3553518"/>
                  <a:pt x="0" y="2758036"/>
                  <a:pt x="0" y="1776759"/>
                </a:cubicBezTo>
                <a:close/>
              </a:path>
            </a:pathLst>
          </a:custGeom>
          <a:solidFill>
            <a:srgbClr val="F5A61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2951" tIns="602951" rIns="602951" bIns="602951" numCol="1" spcCol="1270" anchor="ctr" anchorCtr="0">
            <a:noAutofit/>
          </a:bodyPr>
          <a:lstStyle/>
          <a:p>
            <a:pPr lvl="0" algn="ctr" defTabSz="2889250" fontAlgn="auto">
              <a:lnSpc>
                <a:spcPct val="90000"/>
              </a:lnSpc>
              <a:spcBef>
                <a:spcPct val="0"/>
              </a:spcBef>
              <a:spcAft>
                <a:spcPct val="35000"/>
              </a:spcAft>
            </a:pPr>
            <a:endParaRPr lang="zh-CN" altLang="en-US" sz="6500" strike="noStrike" kern="1200" noProof="1"/>
          </a:p>
        </p:txBody>
      </p:sp>
      <p:sp>
        <p:nvSpPr>
          <p:cNvPr id="8" name="KSO_Shape"/>
          <p:cNvSpPr/>
          <p:nvPr/>
        </p:nvSpPr>
        <p:spPr bwMode="auto">
          <a:xfrm>
            <a:off x="7672387" y="2820988"/>
            <a:ext cx="2124075" cy="2343150"/>
          </a:xfrm>
          <a:custGeom>
            <a:avLst/>
            <a:gdLst>
              <a:gd name="T0" fmla="*/ 1087103 w 2087563"/>
              <a:gd name="T1" fmla="*/ 1121484 h 2301875"/>
              <a:gd name="T2" fmla="*/ 1274364 w 2087563"/>
              <a:gd name="T3" fmla="*/ 983302 h 2301875"/>
              <a:gd name="T4" fmla="*/ 987564 w 2087563"/>
              <a:gd name="T5" fmla="*/ 1138298 h 2301875"/>
              <a:gd name="T6" fmla="*/ 625386 w 2087563"/>
              <a:gd name="T7" fmla="*/ 988031 h 2301875"/>
              <a:gd name="T8" fmla="*/ 753028 w 2087563"/>
              <a:gd name="T9" fmla="*/ 1156424 h 2301875"/>
              <a:gd name="T10" fmla="*/ 488289 w 2087563"/>
              <a:gd name="T11" fmla="*/ 1030589 h 2301875"/>
              <a:gd name="T12" fmla="*/ 606476 w 2087563"/>
              <a:gd name="T13" fmla="*/ 1085757 h 2301875"/>
              <a:gd name="T14" fmla="*/ 1663953 w 2087563"/>
              <a:gd name="T15" fmla="*/ 838990 h 2301875"/>
              <a:gd name="T16" fmla="*/ 1726412 w 2087563"/>
              <a:gd name="T17" fmla="*/ 901587 h 2301875"/>
              <a:gd name="T18" fmla="*/ 958788 w 2087563"/>
              <a:gd name="T19" fmla="*/ 1531252 h 2301875"/>
              <a:gd name="T20" fmla="*/ 1298905 w 2087563"/>
              <a:gd name="T21" fmla="*/ 1204321 h 2301875"/>
              <a:gd name="T22" fmla="*/ 1396005 w 2087563"/>
              <a:gd name="T23" fmla="*/ 1204321 h 2301875"/>
              <a:gd name="T24" fmla="*/ 1416213 w 2087563"/>
              <a:gd name="T25" fmla="*/ 1291116 h 2301875"/>
              <a:gd name="T26" fmla="*/ 1201541 w 2087563"/>
              <a:gd name="T27" fmla="*/ 1560710 h 2301875"/>
              <a:gd name="T28" fmla="*/ 1578661 w 2087563"/>
              <a:gd name="T29" fmla="*/ 905269 h 2301875"/>
              <a:gd name="T30" fmla="*/ 1637709 w 2087563"/>
              <a:gd name="T31" fmla="*/ 839515 h 2301875"/>
              <a:gd name="T32" fmla="*/ 127282 w 2087563"/>
              <a:gd name="T33" fmla="*/ 860031 h 2301875"/>
              <a:gd name="T34" fmla="*/ 510700 w 2087563"/>
              <a:gd name="T35" fmla="*/ 1603056 h 2301875"/>
              <a:gd name="T36" fmla="*/ 518574 w 2087563"/>
              <a:gd name="T37" fmla="*/ 1539142 h 2301875"/>
              <a:gd name="T38" fmla="*/ 307838 w 2087563"/>
              <a:gd name="T39" fmla="*/ 1241407 h 2301875"/>
              <a:gd name="T40" fmla="*/ 373446 w 2087563"/>
              <a:gd name="T41" fmla="*/ 1186699 h 2301875"/>
              <a:gd name="T42" fmla="*/ 725899 w 2087563"/>
              <a:gd name="T43" fmla="*/ 1463657 h 2301875"/>
              <a:gd name="T44" fmla="*/ 804367 w 2087563"/>
              <a:gd name="T45" fmla="*/ 1859235 h 2301875"/>
              <a:gd name="T46" fmla="*/ 17058 w 2087563"/>
              <a:gd name="T47" fmla="*/ 865291 h 2301875"/>
              <a:gd name="T48" fmla="*/ 1221311 w 2087563"/>
              <a:gd name="T49" fmla="*/ 720072 h 2301875"/>
              <a:gd name="T50" fmla="*/ 1341073 w 2087563"/>
              <a:gd name="T51" fmla="*/ 882686 h 2301875"/>
              <a:gd name="T52" fmla="*/ 889337 w 2087563"/>
              <a:gd name="T53" fmla="*/ 672785 h 2301875"/>
              <a:gd name="T54" fmla="*/ 1161167 w 2087563"/>
              <a:gd name="T55" fmla="*/ 704573 h 2301875"/>
              <a:gd name="T56" fmla="*/ 579950 w 2087563"/>
              <a:gd name="T57" fmla="*/ 854314 h 2301875"/>
              <a:gd name="T58" fmla="*/ 341475 w 2087563"/>
              <a:gd name="T59" fmla="*/ 796782 h 2301875"/>
              <a:gd name="T60" fmla="*/ 507987 w 2087563"/>
              <a:gd name="T61" fmla="*/ 810967 h 2301875"/>
              <a:gd name="T62" fmla="*/ 1206603 w 2087563"/>
              <a:gd name="T63" fmla="*/ 438979 h 2301875"/>
              <a:gd name="T64" fmla="*/ 1393863 w 2087563"/>
              <a:gd name="T65" fmla="*/ 546162 h 2301875"/>
              <a:gd name="T66" fmla="*/ 1163268 w 2087563"/>
              <a:gd name="T67" fmla="*/ 611575 h 2301875"/>
              <a:gd name="T68" fmla="*/ 1125185 w 2087563"/>
              <a:gd name="T69" fmla="*/ 367260 h 2301875"/>
              <a:gd name="T70" fmla="*/ 556050 w 2087563"/>
              <a:gd name="T71" fmla="*/ 579000 h 2301875"/>
              <a:gd name="T72" fmla="*/ 330182 w 2087563"/>
              <a:gd name="T73" fmla="*/ 514375 h 2301875"/>
              <a:gd name="T74" fmla="*/ 506149 w 2087563"/>
              <a:gd name="T75" fmla="*/ 468927 h 2301875"/>
              <a:gd name="T76" fmla="*/ 1124660 w 2087563"/>
              <a:gd name="T77" fmla="*/ 205172 h 2301875"/>
              <a:gd name="T78" fmla="*/ 1221836 w 2087563"/>
              <a:gd name="T79" fmla="*/ 231967 h 2301875"/>
              <a:gd name="T80" fmla="*/ 562878 w 2087563"/>
              <a:gd name="T81" fmla="*/ 180215 h 2301875"/>
              <a:gd name="T82" fmla="*/ 566555 w 2087563"/>
              <a:gd name="T83" fmla="*/ 259026 h 2301875"/>
              <a:gd name="T84" fmla="*/ 1095770 w 2087563"/>
              <a:gd name="T85" fmla="*/ 287924 h 2301875"/>
              <a:gd name="T86" fmla="*/ 971542 w 2087563"/>
              <a:gd name="T87" fmla="*/ 117691 h 2301875"/>
              <a:gd name="T88" fmla="*/ 764321 w 2087563"/>
              <a:gd name="T89" fmla="*/ 105607 h 2301875"/>
              <a:gd name="T90" fmla="*/ 647711 w 2087563"/>
              <a:gd name="T91" fmla="*/ 236959 h 2301875"/>
              <a:gd name="T92" fmla="*/ 986775 w 2087563"/>
              <a:gd name="T93" fmla="*/ 12872 h 2301875"/>
              <a:gd name="T94" fmla="*/ 1213432 w 2087563"/>
              <a:gd name="T95" fmla="*/ 108497 h 2301875"/>
              <a:gd name="T96" fmla="*/ 1385197 w 2087563"/>
              <a:gd name="T97" fmla="*/ 280043 h 2301875"/>
              <a:gd name="T98" fmla="*/ 1480534 w 2087563"/>
              <a:gd name="T99" fmla="*/ 506757 h 2301875"/>
              <a:gd name="T100" fmla="*/ 1480534 w 2087563"/>
              <a:gd name="T101" fmla="*/ 762367 h 2301875"/>
              <a:gd name="T102" fmla="*/ 1385197 w 2087563"/>
              <a:gd name="T103" fmla="*/ 989081 h 2301875"/>
              <a:gd name="T104" fmla="*/ 1213432 w 2087563"/>
              <a:gd name="T105" fmla="*/ 1160628 h 2301875"/>
              <a:gd name="T106" fmla="*/ 986775 w 2087563"/>
              <a:gd name="T107" fmla="*/ 1256514 h 2301875"/>
              <a:gd name="T108" fmla="*/ 731492 w 2087563"/>
              <a:gd name="T109" fmla="*/ 1256514 h 2301875"/>
              <a:gd name="T110" fmla="*/ 504573 w 2087563"/>
              <a:gd name="T111" fmla="*/ 1160628 h 2301875"/>
              <a:gd name="T112" fmla="*/ 333070 w 2087563"/>
              <a:gd name="T113" fmla="*/ 989081 h 2301875"/>
              <a:gd name="T114" fmla="*/ 237470 w 2087563"/>
              <a:gd name="T115" fmla="*/ 762367 h 2301875"/>
              <a:gd name="T116" fmla="*/ 237470 w 2087563"/>
              <a:gd name="T117" fmla="*/ 506757 h 2301875"/>
              <a:gd name="T118" fmla="*/ 333070 w 2087563"/>
              <a:gd name="T119" fmla="*/ 280043 h 2301875"/>
              <a:gd name="T120" fmla="*/ 504573 w 2087563"/>
              <a:gd name="T121" fmla="*/ 108497 h 2301875"/>
              <a:gd name="T122" fmla="*/ 731492 w 2087563"/>
              <a:gd name="T123" fmla="*/ 12872 h 23018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87563" h="2301875">
                <a:moveTo>
                  <a:pt x="1411686" y="1172602"/>
                </a:moveTo>
                <a:lnTo>
                  <a:pt x="1405972" y="1186570"/>
                </a:lnTo>
                <a:lnTo>
                  <a:pt x="1400576" y="1200219"/>
                </a:lnTo>
                <a:lnTo>
                  <a:pt x="1394862" y="1213551"/>
                </a:lnTo>
                <a:lnTo>
                  <a:pt x="1389148" y="1226884"/>
                </a:lnTo>
                <a:lnTo>
                  <a:pt x="1383117" y="1239898"/>
                </a:lnTo>
                <a:lnTo>
                  <a:pt x="1377086" y="1252278"/>
                </a:lnTo>
                <a:lnTo>
                  <a:pt x="1370737" y="1264976"/>
                </a:lnTo>
                <a:lnTo>
                  <a:pt x="1364071" y="1277038"/>
                </a:lnTo>
                <a:lnTo>
                  <a:pt x="1357405" y="1288783"/>
                </a:lnTo>
                <a:lnTo>
                  <a:pt x="1350421" y="1300528"/>
                </a:lnTo>
                <a:lnTo>
                  <a:pt x="1343438" y="1311956"/>
                </a:lnTo>
                <a:lnTo>
                  <a:pt x="1336454" y="1323066"/>
                </a:lnTo>
                <a:lnTo>
                  <a:pt x="1329153" y="1334176"/>
                </a:lnTo>
                <a:lnTo>
                  <a:pt x="1321535" y="1344969"/>
                </a:lnTo>
                <a:lnTo>
                  <a:pt x="1313916" y="1355127"/>
                </a:lnTo>
                <a:lnTo>
                  <a:pt x="1306615" y="1365285"/>
                </a:lnTo>
                <a:lnTo>
                  <a:pt x="1324392" y="1356714"/>
                </a:lnTo>
                <a:lnTo>
                  <a:pt x="1341850" y="1347826"/>
                </a:lnTo>
                <a:lnTo>
                  <a:pt x="1359627" y="1338303"/>
                </a:lnTo>
                <a:lnTo>
                  <a:pt x="1376451" y="1328145"/>
                </a:lnTo>
                <a:lnTo>
                  <a:pt x="1393275" y="1317987"/>
                </a:lnTo>
                <a:lnTo>
                  <a:pt x="1409781" y="1306877"/>
                </a:lnTo>
                <a:lnTo>
                  <a:pt x="1425653" y="1295449"/>
                </a:lnTo>
                <a:lnTo>
                  <a:pt x="1441525" y="1283704"/>
                </a:lnTo>
                <a:lnTo>
                  <a:pt x="1456444" y="1271007"/>
                </a:lnTo>
                <a:lnTo>
                  <a:pt x="1471681" y="1258310"/>
                </a:lnTo>
                <a:lnTo>
                  <a:pt x="1485966" y="1245295"/>
                </a:lnTo>
                <a:lnTo>
                  <a:pt x="1500568" y="1231328"/>
                </a:lnTo>
                <a:lnTo>
                  <a:pt x="1514217" y="1217361"/>
                </a:lnTo>
                <a:lnTo>
                  <a:pt x="1527232" y="1203076"/>
                </a:lnTo>
                <a:lnTo>
                  <a:pt x="1540247" y="1188157"/>
                </a:lnTo>
                <a:lnTo>
                  <a:pt x="1552944" y="1172602"/>
                </a:lnTo>
                <a:lnTo>
                  <a:pt x="1411686" y="1172602"/>
                </a:lnTo>
                <a:close/>
                <a:moveTo>
                  <a:pt x="1074888" y="1172602"/>
                </a:moveTo>
                <a:lnTo>
                  <a:pt x="1074888" y="1421153"/>
                </a:lnTo>
                <a:lnTo>
                  <a:pt x="1090760" y="1420201"/>
                </a:lnTo>
                <a:lnTo>
                  <a:pt x="1106632" y="1418614"/>
                </a:lnTo>
                <a:lnTo>
                  <a:pt x="1122503" y="1416709"/>
                </a:lnTo>
                <a:lnTo>
                  <a:pt x="1138058" y="1414487"/>
                </a:lnTo>
                <a:lnTo>
                  <a:pt x="1145041" y="1410361"/>
                </a:lnTo>
                <a:lnTo>
                  <a:pt x="1152342" y="1406551"/>
                </a:lnTo>
                <a:lnTo>
                  <a:pt x="1159326" y="1402107"/>
                </a:lnTo>
                <a:lnTo>
                  <a:pt x="1166309" y="1397346"/>
                </a:lnTo>
                <a:lnTo>
                  <a:pt x="1172975" y="1391949"/>
                </a:lnTo>
                <a:lnTo>
                  <a:pt x="1179959" y="1386871"/>
                </a:lnTo>
                <a:lnTo>
                  <a:pt x="1186625" y="1381474"/>
                </a:lnTo>
                <a:lnTo>
                  <a:pt x="1193609" y="1375443"/>
                </a:lnTo>
                <a:lnTo>
                  <a:pt x="1200275" y="1369729"/>
                </a:lnTo>
                <a:lnTo>
                  <a:pt x="1206623" y="1363380"/>
                </a:lnTo>
                <a:lnTo>
                  <a:pt x="1219956" y="1350048"/>
                </a:lnTo>
                <a:lnTo>
                  <a:pt x="1232336" y="1336081"/>
                </a:lnTo>
                <a:lnTo>
                  <a:pt x="1244716" y="1321162"/>
                </a:lnTo>
                <a:lnTo>
                  <a:pt x="1256778" y="1305290"/>
                </a:lnTo>
                <a:lnTo>
                  <a:pt x="1268206" y="1288783"/>
                </a:lnTo>
                <a:lnTo>
                  <a:pt x="1279633" y="1271007"/>
                </a:lnTo>
                <a:lnTo>
                  <a:pt x="1290426" y="1252913"/>
                </a:lnTo>
                <a:lnTo>
                  <a:pt x="1300901" y="1233867"/>
                </a:lnTo>
                <a:lnTo>
                  <a:pt x="1311059" y="1214504"/>
                </a:lnTo>
                <a:lnTo>
                  <a:pt x="1320582" y="1193871"/>
                </a:lnTo>
                <a:lnTo>
                  <a:pt x="1329788" y="1172602"/>
                </a:lnTo>
                <a:lnTo>
                  <a:pt x="1074888" y="1172602"/>
                </a:lnTo>
                <a:close/>
                <a:moveTo>
                  <a:pt x="746661" y="1172602"/>
                </a:moveTo>
                <a:lnTo>
                  <a:pt x="755867" y="1193871"/>
                </a:lnTo>
                <a:lnTo>
                  <a:pt x="765390" y="1214504"/>
                </a:lnTo>
                <a:lnTo>
                  <a:pt x="775865" y="1233867"/>
                </a:lnTo>
                <a:lnTo>
                  <a:pt x="786023" y="1252913"/>
                </a:lnTo>
                <a:lnTo>
                  <a:pt x="797133" y="1271007"/>
                </a:lnTo>
                <a:lnTo>
                  <a:pt x="808243" y="1288783"/>
                </a:lnTo>
                <a:lnTo>
                  <a:pt x="819988" y="1305290"/>
                </a:lnTo>
                <a:lnTo>
                  <a:pt x="831734" y="1321162"/>
                </a:lnTo>
                <a:lnTo>
                  <a:pt x="843796" y="1336081"/>
                </a:lnTo>
                <a:lnTo>
                  <a:pt x="856811" y="1350048"/>
                </a:lnTo>
                <a:lnTo>
                  <a:pt x="869826" y="1363380"/>
                </a:lnTo>
                <a:lnTo>
                  <a:pt x="876492" y="1369729"/>
                </a:lnTo>
                <a:lnTo>
                  <a:pt x="882840" y="1375443"/>
                </a:lnTo>
                <a:lnTo>
                  <a:pt x="889507" y="1381474"/>
                </a:lnTo>
                <a:lnTo>
                  <a:pt x="896173" y="1386871"/>
                </a:lnTo>
                <a:lnTo>
                  <a:pt x="903156" y="1391949"/>
                </a:lnTo>
                <a:lnTo>
                  <a:pt x="910140" y="1397346"/>
                </a:lnTo>
                <a:lnTo>
                  <a:pt x="916806" y="1402107"/>
                </a:lnTo>
                <a:lnTo>
                  <a:pt x="924424" y="1406551"/>
                </a:lnTo>
                <a:lnTo>
                  <a:pt x="931408" y="1410361"/>
                </a:lnTo>
                <a:lnTo>
                  <a:pt x="938391" y="1414487"/>
                </a:lnTo>
                <a:lnTo>
                  <a:pt x="953628" y="1416709"/>
                </a:lnTo>
                <a:lnTo>
                  <a:pt x="969500" y="1418614"/>
                </a:lnTo>
                <a:lnTo>
                  <a:pt x="985372" y="1420201"/>
                </a:lnTo>
                <a:lnTo>
                  <a:pt x="1001243" y="1421153"/>
                </a:lnTo>
                <a:lnTo>
                  <a:pt x="1001243" y="1172602"/>
                </a:lnTo>
                <a:lnTo>
                  <a:pt x="746661" y="1172602"/>
                </a:lnTo>
                <a:close/>
                <a:moveTo>
                  <a:pt x="523822" y="1172602"/>
                </a:moveTo>
                <a:lnTo>
                  <a:pt x="536202" y="1188157"/>
                </a:lnTo>
                <a:lnTo>
                  <a:pt x="548900" y="1203076"/>
                </a:lnTo>
                <a:lnTo>
                  <a:pt x="562232" y="1217361"/>
                </a:lnTo>
                <a:lnTo>
                  <a:pt x="576199" y="1231328"/>
                </a:lnTo>
                <a:lnTo>
                  <a:pt x="590166" y="1245295"/>
                </a:lnTo>
                <a:lnTo>
                  <a:pt x="604768" y="1258310"/>
                </a:lnTo>
                <a:lnTo>
                  <a:pt x="619687" y="1271007"/>
                </a:lnTo>
                <a:lnTo>
                  <a:pt x="634924" y="1283704"/>
                </a:lnTo>
                <a:lnTo>
                  <a:pt x="650796" y="1295449"/>
                </a:lnTo>
                <a:lnTo>
                  <a:pt x="666668" y="1306877"/>
                </a:lnTo>
                <a:lnTo>
                  <a:pt x="683174" y="1317987"/>
                </a:lnTo>
                <a:lnTo>
                  <a:pt x="699681" y="1328145"/>
                </a:lnTo>
                <a:lnTo>
                  <a:pt x="717140" y="1338303"/>
                </a:lnTo>
                <a:lnTo>
                  <a:pt x="734281" y="1347826"/>
                </a:lnTo>
                <a:lnTo>
                  <a:pt x="752058" y="1356714"/>
                </a:lnTo>
                <a:lnTo>
                  <a:pt x="770151" y="1365285"/>
                </a:lnTo>
                <a:lnTo>
                  <a:pt x="762533" y="1355127"/>
                </a:lnTo>
                <a:lnTo>
                  <a:pt x="754597" y="1344969"/>
                </a:lnTo>
                <a:lnTo>
                  <a:pt x="747296" y="1334176"/>
                </a:lnTo>
                <a:lnTo>
                  <a:pt x="739995" y="1323066"/>
                </a:lnTo>
                <a:lnTo>
                  <a:pt x="733011" y="1311956"/>
                </a:lnTo>
                <a:lnTo>
                  <a:pt x="726028" y="1300528"/>
                </a:lnTo>
                <a:lnTo>
                  <a:pt x="719362" y="1288783"/>
                </a:lnTo>
                <a:lnTo>
                  <a:pt x="712378" y="1277038"/>
                </a:lnTo>
                <a:lnTo>
                  <a:pt x="706030" y="1264976"/>
                </a:lnTo>
                <a:lnTo>
                  <a:pt x="699681" y="1252278"/>
                </a:lnTo>
                <a:lnTo>
                  <a:pt x="693650" y="1239898"/>
                </a:lnTo>
                <a:lnTo>
                  <a:pt x="687301" y="1226884"/>
                </a:lnTo>
                <a:lnTo>
                  <a:pt x="681587" y="1213551"/>
                </a:lnTo>
                <a:lnTo>
                  <a:pt x="675873" y="1200219"/>
                </a:lnTo>
                <a:lnTo>
                  <a:pt x="670159" y="1186570"/>
                </a:lnTo>
                <a:lnTo>
                  <a:pt x="665080" y="1172602"/>
                </a:lnTo>
                <a:lnTo>
                  <a:pt x="523822" y="1172602"/>
                </a:lnTo>
                <a:close/>
                <a:moveTo>
                  <a:pt x="1997481" y="1012825"/>
                </a:moveTo>
                <a:lnTo>
                  <a:pt x="2002239" y="1013143"/>
                </a:lnTo>
                <a:lnTo>
                  <a:pt x="2006679" y="1013461"/>
                </a:lnTo>
                <a:lnTo>
                  <a:pt x="2011120" y="1013779"/>
                </a:lnTo>
                <a:lnTo>
                  <a:pt x="2015561" y="1014414"/>
                </a:lnTo>
                <a:lnTo>
                  <a:pt x="2020001" y="1015685"/>
                </a:lnTo>
                <a:lnTo>
                  <a:pt x="2024442" y="1016639"/>
                </a:lnTo>
                <a:lnTo>
                  <a:pt x="2032372" y="1020135"/>
                </a:lnTo>
                <a:lnTo>
                  <a:pt x="2040619" y="1023631"/>
                </a:lnTo>
                <a:lnTo>
                  <a:pt x="2047914" y="1028080"/>
                </a:lnTo>
                <a:lnTo>
                  <a:pt x="2054892" y="1033483"/>
                </a:lnTo>
                <a:lnTo>
                  <a:pt x="2061236" y="1039204"/>
                </a:lnTo>
                <a:lnTo>
                  <a:pt x="2066946" y="1045560"/>
                </a:lnTo>
                <a:lnTo>
                  <a:pt x="2072338" y="1052552"/>
                </a:lnTo>
                <a:lnTo>
                  <a:pt x="2076778" y="1059861"/>
                </a:lnTo>
                <a:lnTo>
                  <a:pt x="2080268" y="1068125"/>
                </a:lnTo>
                <a:lnTo>
                  <a:pt x="2083757" y="1076070"/>
                </a:lnTo>
                <a:lnTo>
                  <a:pt x="2084708" y="1080519"/>
                </a:lnTo>
                <a:lnTo>
                  <a:pt x="2085977" y="1084969"/>
                </a:lnTo>
                <a:lnTo>
                  <a:pt x="2086611" y="1089418"/>
                </a:lnTo>
                <a:lnTo>
                  <a:pt x="2086929" y="1093867"/>
                </a:lnTo>
                <a:lnTo>
                  <a:pt x="2087246" y="1098635"/>
                </a:lnTo>
                <a:lnTo>
                  <a:pt x="2087563" y="1103084"/>
                </a:lnTo>
                <a:lnTo>
                  <a:pt x="2087563" y="1647816"/>
                </a:lnTo>
                <a:lnTo>
                  <a:pt x="2087563" y="1676419"/>
                </a:lnTo>
                <a:lnTo>
                  <a:pt x="2062505" y="1710425"/>
                </a:lnTo>
                <a:lnTo>
                  <a:pt x="1627954" y="2301875"/>
                </a:lnTo>
                <a:lnTo>
                  <a:pt x="1111250" y="2301875"/>
                </a:lnTo>
                <a:lnTo>
                  <a:pt x="1115373" y="2246576"/>
                </a:lnTo>
                <a:lnTo>
                  <a:pt x="1140432" y="1924313"/>
                </a:lnTo>
                <a:lnTo>
                  <a:pt x="1141383" y="1909376"/>
                </a:lnTo>
                <a:lnTo>
                  <a:pt x="1143286" y="1898252"/>
                </a:lnTo>
                <a:lnTo>
                  <a:pt x="1145824" y="1887129"/>
                </a:lnTo>
                <a:lnTo>
                  <a:pt x="1150582" y="1871874"/>
                </a:lnTo>
                <a:lnTo>
                  <a:pt x="1155657" y="1857572"/>
                </a:lnTo>
                <a:lnTo>
                  <a:pt x="1158829" y="1850263"/>
                </a:lnTo>
                <a:lnTo>
                  <a:pt x="1161683" y="1843271"/>
                </a:lnTo>
                <a:lnTo>
                  <a:pt x="1168662" y="1829923"/>
                </a:lnTo>
                <a:lnTo>
                  <a:pt x="1175640" y="1816892"/>
                </a:lnTo>
                <a:lnTo>
                  <a:pt x="1179446" y="1810218"/>
                </a:lnTo>
                <a:lnTo>
                  <a:pt x="1182935" y="1804180"/>
                </a:lnTo>
                <a:lnTo>
                  <a:pt x="1187059" y="1797824"/>
                </a:lnTo>
                <a:lnTo>
                  <a:pt x="1191499" y="1791785"/>
                </a:lnTo>
                <a:lnTo>
                  <a:pt x="1200698" y="1780026"/>
                </a:lnTo>
                <a:lnTo>
                  <a:pt x="1210531" y="1768585"/>
                </a:lnTo>
                <a:lnTo>
                  <a:pt x="1220364" y="1757461"/>
                </a:lnTo>
                <a:lnTo>
                  <a:pt x="1230514" y="1746973"/>
                </a:lnTo>
                <a:lnTo>
                  <a:pt x="1237492" y="1740299"/>
                </a:lnTo>
                <a:lnTo>
                  <a:pt x="1244153" y="1734261"/>
                </a:lnTo>
                <a:lnTo>
                  <a:pt x="1257158" y="1723137"/>
                </a:lnTo>
                <a:lnTo>
                  <a:pt x="1361196" y="1633832"/>
                </a:lnTo>
                <a:lnTo>
                  <a:pt x="1569908" y="1455221"/>
                </a:lnTo>
                <a:lnTo>
                  <a:pt x="1575934" y="1450454"/>
                </a:lnTo>
                <a:lnTo>
                  <a:pt x="1582913" y="1446004"/>
                </a:lnTo>
                <a:lnTo>
                  <a:pt x="1589891" y="1442191"/>
                </a:lnTo>
                <a:lnTo>
                  <a:pt x="1597503" y="1439013"/>
                </a:lnTo>
                <a:lnTo>
                  <a:pt x="1604799" y="1436788"/>
                </a:lnTo>
                <a:lnTo>
                  <a:pt x="1612411" y="1434881"/>
                </a:lnTo>
                <a:lnTo>
                  <a:pt x="1620341" y="1433928"/>
                </a:lnTo>
                <a:lnTo>
                  <a:pt x="1627954" y="1433610"/>
                </a:lnTo>
                <a:lnTo>
                  <a:pt x="1636201" y="1433928"/>
                </a:lnTo>
                <a:lnTo>
                  <a:pt x="1643813" y="1434881"/>
                </a:lnTo>
                <a:lnTo>
                  <a:pt x="1651426" y="1436470"/>
                </a:lnTo>
                <a:lnTo>
                  <a:pt x="1659038" y="1439013"/>
                </a:lnTo>
                <a:lnTo>
                  <a:pt x="1666651" y="1441873"/>
                </a:lnTo>
                <a:lnTo>
                  <a:pt x="1673629" y="1445687"/>
                </a:lnTo>
                <a:lnTo>
                  <a:pt x="1680607" y="1450136"/>
                </a:lnTo>
                <a:lnTo>
                  <a:pt x="1687268" y="1455221"/>
                </a:lnTo>
                <a:lnTo>
                  <a:pt x="1690757" y="1458717"/>
                </a:lnTo>
                <a:lnTo>
                  <a:pt x="1693929" y="1461895"/>
                </a:lnTo>
                <a:lnTo>
                  <a:pt x="1696784" y="1465073"/>
                </a:lnTo>
                <a:lnTo>
                  <a:pt x="1699956" y="1468569"/>
                </a:lnTo>
                <a:lnTo>
                  <a:pt x="1702494" y="1472383"/>
                </a:lnTo>
                <a:lnTo>
                  <a:pt x="1705031" y="1475879"/>
                </a:lnTo>
                <a:lnTo>
                  <a:pt x="1709472" y="1483824"/>
                </a:lnTo>
                <a:lnTo>
                  <a:pt x="1712961" y="1491770"/>
                </a:lnTo>
                <a:lnTo>
                  <a:pt x="1715498" y="1500033"/>
                </a:lnTo>
                <a:lnTo>
                  <a:pt x="1717401" y="1508296"/>
                </a:lnTo>
                <a:lnTo>
                  <a:pt x="1718670" y="1517195"/>
                </a:lnTo>
                <a:lnTo>
                  <a:pt x="1718987" y="1525776"/>
                </a:lnTo>
                <a:lnTo>
                  <a:pt x="1718353" y="1534674"/>
                </a:lnTo>
                <a:lnTo>
                  <a:pt x="1717084" y="1543255"/>
                </a:lnTo>
                <a:lnTo>
                  <a:pt x="1714547" y="1551518"/>
                </a:lnTo>
                <a:lnTo>
                  <a:pt x="1711692" y="1560099"/>
                </a:lnTo>
                <a:lnTo>
                  <a:pt x="1709789" y="1564231"/>
                </a:lnTo>
                <a:lnTo>
                  <a:pt x="1707569" y="1568362"/>
                </a:lnTo>
                <a:lnTo>
                  <a:pt x="1705348" y="1571858"/>
                </a:lnTo>
                <a:lnTo>
                  <a:pt x="1702811" y="1575990"/>
                </a:lnTo>
                <a:lnTo>
                  <a:pt x="1700273" y="1579804"/>
                </a:lnTo>
                <a:lnTo>
                  <a:pt x="1697101" y="1582982"/>
                </a:lnTo>
                <a:lnTo>
                  <a:pt x="1552779" y="1752376"/>
                </a:lnTo>
                <a:lnTo>
                  <a:pt x="1463649" y="1856937"/>
                </a:lnTo>
                <a:lnTo>
                  <a:pt x="1460794" y="1859797"/>
                </a:lnTo>
                <a:lnTo>
                  <a:pt x="1458257" y="1863611"/>
                </a:lnTo>
                <a:lnTo>
                  <a:pt x="1456354" y="1866789"/>
                </a:lnTo>
                <a:lnTo>
                  <a:pt x="1454768" y="1870603"/>
                </a:lnTo>
                <a:lnTo>
                  <a:pt x="1453499" y="1874099"/>
                </a:lnTo>
                <a:lnTo>
                  <a:pt x="1452547" y="1878230"/>
                </a:lnTo>
                <a:lnTo>
                  <a:pt x="1452230" y="1882044"/>
                </a:lnTo>
                <a:lnTo>
                  <a:pt x="1452230" y="1885858"/>
                </a:lnTo>
                <a:lnTo>
                  <a:pt x="1452230" y="1889989"/>
                </a:lnTo>
                <a:lnTo>
                  <a:pt x="1452547" y="1893803"/>
                </a:lnTo>
                <a:lnTo>
                  <a:pt x="1453499" y="1897935"/>
                </a:lnTo>
                <a:lnTo>
                  <a:pt x="1454450" y="1901748"/>
                </a:lnTo>
                <a:lnTo>
                  <a:pt x="1456671" y="1909694"/>
                </a:lnTo>
                <a:lnTo>
                  <a:pt x="1459525" y="1917003"/>
                </a:lnTo>
                <a:lnTo>
                  <a:pt x="1463014" y="1924313"/>
                </a:lnTo>
                <a:lnTo>
                  <a:pt x="1466504" y="1930987"/>
                </a:lnTo>
                <a:lnTo>
                  <a:pt x="1470310" y="1937026"/>
                </a:lnTo>
                <a:lnTo>
                  <a:pt x="1473799" y="1942111"/>
                </a:lnTo>
                <a:lnTo>
                  <a:pt x="1479191" y="1949420"/>
                </a:lnTo>
                <a:lnTo>
                  <a:pt x="1481094" y="1951963"/>
                </a:lnTo>
                <a:lnTo>
                  <a:pt x="1907399" y="1605864"/>
                </a:lnTo>
                <a:lnTo>
                  <a:pt x="1907399" y="1103084"/>
                </a:lnTo>
                <a:lnTo>
                  <a:pt x="1907399" y="1098635"/>
                </a:lnTo>
                <a:lnTo>
                  <a:pt x="1908033" y="1093867"/>
                </a:lnTo>
                <a:lnTo>
                  <a:pt x="1908350" y="1089418"/>
                </a:lnTo>
                <a:lnTo>
                  <a:pt x="1909302" y="1084969"/>
                </a:lnTo>
                <a:lnTo>
                  <a:pt x="1910253" y="1080519"/>
                </a:lnTo>
                <a:lnTo>
                  <a:pt x="1911522" y="1076070"/>
                </a:lnTo>
                <a:lnTo>
                  <a:pt x="1914694" y="1068125"/>
                </a:lnTo>
                <a:lnTo>
                  <a:pt x="1918183" y="1059861"/>
                </a:lnTo>
                <a:lnTo>
                  <a:pt x="1922624" y="1052552"/>
                </a:lnTo>
                <a:lnTo>
                  <a:pt x="1927699" y="1045560"/>
                </a:lnTo>
                <a:lnTo>
                  <a:pt x="1933726" y="1039204"/>
                </a:lnTo>
                <a:lnTo>
                  <a:pt x="1940069" y="1033483"/>
                </a:lnTo>
                <a:lnTo>
                  <a:pt x="1947048" y="1028080"/>
                </a:lnTo>
                <a:lnTo>
                  <a:pt x="1954343" y="1023631"/>
                </a:lnTo>
                <a:lnTo>
                  <a:pt x="1962590" y="1020135"/>
                </a:lnTo>
                <a:lnTo>
                  <a:pt x="1970520" y="1016639"/>
                </a:lnTo>
                <a:lnTo>
                  <a:pt x="1974960" y="1015685"/>
                </a:lnTo>
                <a:lnTo>
                  <a:pt x="1979401" y="1014414"/>
                </a:lnTo>
                <a:lnTo>
                  <a:pt x="1983842" y="1013779"/>
                </a:lnTo>
                <a:lnTo>
                  <a:pt x="1988282" y="1013461"/>
                </a:lnTo>
                <a:lnTo>
                  <a:pt x="1992723" y="1013143"/>
                </a:lnTo>
                <a:lnTo>
                  <a:pt x="1997481" y="1012825"/>
                </a:lnTo>
                <a:close/>
                <a:moveTo>
                  <a:pt x="90082" y="1012825"/>
                </a:moveTo>
                <a:lnTo>
                  <a:pt x="94523" y="1013143"/>
                </a:lnTo>
                <a:lnTo>
                  <a:pt x="99281" y="1013461"/>
                </a:lnTo>
                <a:lnTo>
                  <a:pt x="103721" y="1013779"/>
                </a:lnTo>
                <a:lnTo>
                  <a:pt x="108162" y="1014414"/>
                </a:lnTo>
                <a:lnTo>
                  <a:pt x="112603" y="1015685"/>
                </a:lnTo>
                <a:lnTo>
                  <a:pt x="117043" y="1016639"/>
                </a:lnTo>
                <a:lnTo>
                  <a:pt x="125290" y="1020135"/>
                </a:lnTo>
                <a:lnTo>
                  <a:pt x="133220" y="1023631"/>
                </a:lnTo>
                <a:lnTo>
                  <a:pt x="140515" y="1028080"/>
                </a:lnTo>
                <a:lnTo>
                  <a:pt x="147494" y="1033483"/>
                </a:lnTo>
                <a:lnTo>
                  <a:pt x="153838" y="1039204"/>
                </a:lnTo>
                <a:lnTo>
                  <a:pt x="159864" y="1045560"/>
                </a:lnTo>
                <a:lnTo>
                  <a:pt x="164939" y="1052552"/>
                </a:lnTo>
                <a:lnTo>
                  <a:pt x="169380" y="1059861"/>
                </a:lnTo>
                <a:lnTo>
                  <a:pt x="173186" y="1068125"/>
                </a:lnTo>
                <a:lnTo>
                  <a:pt x="176358" y="1076070"/>
                </a:lnTo>
                <a:lnTo>
                  <a:pt x="177310" y="1080519"/>
                </a:lnTo>
                <a:lnTo>
                  <a:pt x="178578" y="1084969"/>
                </a:lnTo>
                <a:lnTo>
                  <a:pt x="179213" y="1089418"/>
                </a:lnTo>
                <a:lnTo>
                  <a:pt x="179530" y="1093867"/>
                </a:lnTo>
                <a:lnTo>
                  <a:pt x="180164" y="1098635"/>
                </a:lnTo>
                <a:lnTo>
                  <a:pt x="180482" y="1103084"/>
                </a:lnTo>
                <a:lnTo>
                  <a:pt x="180482" y="1605864"/>
                </a:lnTo>
                <a:lnTo>
                  <a:pt x="606151" y="1951963"/>
                </a:lnTo>
                <a:lnTo>
                  <a:pt x="608372" y="1949420"/>
                </a:lnTo>
                <a:lnTo>
                  <a:pt x="614081" y="1942111"/>
                </a:lnTo>
                <a:lnTo>
                  <a:pt x="617253" y="1937026"/>
                </a:lnTo>
                <a:lnTo>
                  <a:pt x="621059" y="1930987"/>
                </a:lnTo>
                <a:lnTo>
                  <a:pt x="624548" y="1924313"/>
                </a:lnTo>
                <a:lnTo>
                  <a:pt x="628038" y="1917003"/>
                </a:lnTo>
                <a:lnTo>
                  <a:pt x="630892" y="1909694"/>
                </a:lnTo>
                <a:lnTo>
                  <a:pt x="633113" y="1901748"/>
                </a:lnTo>
                <a:lnTo>
                  <a:pt x="634064" y="1897935"/>
                </a:lnTo>
                <a:lnTo>
                  <a:pt x="635016" y="1893803"/>
                </a:lnTo>
                <a:lnTo>
                  <a:pt x="635333" y="1889989"/>
                </a:lnTo>
                <a:lnTo>
                  <a:pt x="635333" y="1885858"/>
                </a:lnTo>
                <a:lnTo>
                  <a:pt x="635333" y="1882044"/>
                </a:lnTo>
                <a:lnTo>
                  <a:pt x="635016" y="1878230"/>
                </a:lnTo>
                <a:lnTo>
                  <a:pt x="634064" y="1874099"/>
                </a:lnTo>
                <a:lnTo>
                  <a:pt x="632795" y="1870603"/>
                </a:lnTo>
                <a:lnTo>
                  <a:pt x="631210" y="1866789"/>
                </a:lnTo>
                <a:lnTo>
                  <a:pt x="629306" y="1863611"/>
                </a:lnTo>
                <a:lnTo>
                  <a:pt x="626769" y="1859797"/>
                </a:lnTo>
                <a:lnTo>
                  <a:pt x="623914" y="1856937"/>
                </a:lnTo>
                <a:lnTo>
                  <a:pt x="534784" y="1752376"/>
                </a:lnTo>
                <a:lnTo>
                  <a:pt x="390462" y="1582982"/>
                </a:lnTo>
                <a:lnTo>
                  <a:pt x="387290" y="1579804"/>
                </a:lnTo>
                <a:lnTo>
                  <a:pt x="384752" y="1575990"/>
                </a:lnTo>
                <a:lnTo>
                  <a:pt x="382215" y="1571858"/>
                </a:lnTo>
                <a:lnTo>
                  <a:pt x="379994" y="1568362"/>
                </a:lnTo>
                <a:lnTo>
                  <a:pt x="377774" y="1564231"/>
                </a:lnTo>
                <a:lnTo>
                  <a:pt x="375871" y="1560099"/>
                </a:lnTo>
                <a:lnTo>
                  <a:pt x="373016" y="1551518"/>
                </a:lnTo>
                <a:lnTo>
                  <a:pt x="370479" y="1543255"/>
                </a:lnTo>
                <a:lnTo>
                  <a:pt x="369210" y="1534674"/>
                </a:lnTo>
                <a:lnTo>
                  <a:pt x="368576" y="1525776"/>
                </a:lnTo>
                <a:lnTo>
                  <a:pt x="368893" y="1517195"/>
                </a:lnTo>
                <a:lnTo>
                  <a:pt x="370162" y="1508296"/>
                </a:lnTo>
                <a:lnTo>
                  <a:pt x="372065" y="1500033"/>
                </a:lnTo>
                <a:lnTo>
                  <a:pt x="374602" y="1491770"/>
                </a:lnTo>
                <a:lnTo>
                  <a:pt x="378091" y="1483824"/>
                </a:lnTo>
                <a:lnTo>
                  <a:pt x="382532" y="1475879"/>
                </a:lnTo>
                <a:lnTo>
                  <a:pt x="384752" y="1472383"/>
                </a:lnTo>
                <a:lnTo>
                  <a:pt x="387924" y="1468569"/>
                </a:lnTo>
                <a:lnTo>
                  <a:pt x="390462" y="1465073"/>
                </a:lnTo>
                <a:lnTo>
                  <a:pt x="393634" y="1461895"/>
                </a:lnTo>
                <a:lnTo>
                  <a:pt x="397123" y="1458717"/>
                </a:lnTo>
                <a:lnTo>
                  <a:pt x="400295" y="1455221"/>
                </a:lnTo>
                <a:lnTo>
                  <a:pt x="406956" y="1450136"/>
                </a:lnTo>
                <a:lnTo>
                  <a:pt x="413934" y="1445687"/>
                </a:lnTo>
                <a:lnTo>
                  <a:pt x="420912" y="1441873"/>
                </a:lnTo>
                <a:lnTo>
                  <a:pt x="428207" y="1439013"/>
                </a:lnTo>
                <a:lnTo>
                  <a:pt x="436137" y="1436470"/>
                </a:lnTo>
                <a:lnTo>
                  <a:pt x="443750" y="1434881"/>
                </a:lnTo>
                <a:lnTo>
                  <a:pt x="451362" y="1433928"/>
                </a:lnTo>
                <a:lnTo>
                  <a:pt x="459609" y="1433610"/>
                </a:lnTo>
                <a:lnTo>
                  <a:pt x="467222" y="1433928"/>
                </a:lnTo>
                <a:lnTo>
                  <a:pt x="475152" y="1434881"/>
                </a:lnTo>
                <a:lnTo>
                  <a:pt x="482764" y="1436788"/>
                </a:lnTo>
                <a:lnTo>
                  <a:pt x="490060" y="1439013"/>
                </a:lnTo>
                <a:lnTo>
                  <a:pt x="497672" y="1442191"/>
                </a:lnTo>
                <a:lnTo>
                  <a:pt x="504650" y="1446004"/>
                </a:lnTo>
                <a:lnTo>
                  <a:pt x="511629" y="1450454"/>
                </a:lnTo>
                <a:lnTo>
                  <a:pt x="517655" y="1455221"/>
                </a:lnTo>
                <a:lnTo>
                  <a:pt x="726367" y="1633832"/>
                </a:lnTo>
                <a:lnTo>
                  <a:pt x="830405" y="1723137"/>
                </a:lnTo>
                <a:lnTo>
                  <a:pt x="843410" y="1734261"/>
                </a:lnTo>
                <a:lnTo>
                  <a:pt x="850071" y="1740299"/>
                </a:lnTo>
                <a:lnTo>
                  <a:pt x="857366" y="1746973"/>
                </a:lnTo>
                <a:lnTo>
                  <a:pt x="867517" y="1757461"/>
                </a:lnTo>
                <a:lnTo>
                  <a:pt x="877350" y="1768585"/>
                </a:lnTo>
                <a:lnTo>
                  <a:pt x="886865" y="1780026"/>
                </a:lnTo>
                <a:lnTo>
                  <a:pt x="896064" y="1791785"/>
                </a:lnTo>
                <a:lnTo>
                  <a:pt x="900504" y="1797824"/>
                </a:lnTo>
                <a:lnTo>
                  <a:pt x="904628" y="1804180"/>
                </a:lnTo>
                <a:lnTo>
                  <a:pt x="908117" y="1810218"/>
                </a:lnTo>
                <a:lnTo>
                  <a:pt x="911923" y="1816892"/>
                </a:lnTo>
                <a:lnTo>
                  <a:pt x="918902" y="1829923"/>
                </a:lnTo>
                <a:lnTo>
                  <a:pt x="925880" y="1843271"/>
                </a:lnTo>
                <a:lnTo>
                  <a:pt x="929369" y="1850263"/>
                </a:lnTo>
                <a:lnTo>
                  <a:pt x="931906" y="1857572"/>
                </a:lnTo>
                <a:lnTo>
                  <a:pt x="936981" y="1871874"/>
                </a:lnTo>
                <a:lnTo>
                  <a:pt x="941739" y="1887129"/>
                </a:lnTo>
                <a:lnTo>
                  <a:pt x="944277" y="1898252"/>
                </a:lnTo>
                <a:lnTo>
                  <a:pt x="946180" y="1909376"/>
                </a:lnTo>
                <a:lnTo>
                  <a:pt x="946814" y="1924313"/>
                </a:lnTo>
                <a:lnTo>
                  <a:pt x="972190" y="2246576"/>
                </a:lnTo>
                <a:lnTo>
                  <a:pt x="976313" y="2301875"/>
                </a:lnTo>
                <a:lnTo>
                  <a:pt x="459609" y="2301875"/>
                </a:lnTo>
                <a:lnTo>
                  <a:pt x="25058" y="1710425"/>
                </a:lnTo>
                <a:lnTo>
                  <a:pt x="0" y="1676419"/>
                </a:lnTo>
                <a:lnTo>
                  <a:pt x="0" y="1647816"/>
                </a:lnTo>
                <a:lnTo>
                  <a:pt x="0" y="1103084"/>
                </a:lnTo>
                <a:lnTo>
                  <a:pt x="317" y="1098635"/>
                </a:lnTo>
                <a:lnTo>
                  <a:pt x="634" y="1093867"/>
                </a:lnTo>
                <a:lnTo>
                  <a:pt x="952" y="1089418"/>
                </a:lnTo>
                <a:lnTo>
                  <a:pt x="1903" y="1084969"/>
                </a:lnTo>
                <a:lnTo>
                  <a:pt x="2855" y="1080519"/>
                </a:lnTo>
                <a:lnTo>
                  <a:pt x="3806" y="1076070"/>
                </a:lnTo>
                <a:lnTo>
                  <a:pt x="7295" y="1068125"/>
                </a:lnTo>
                <a:lnTo>
                  <a:pt x="11102" y="1059861"/>
                </a:lnTo>
                <a:lnTo>
                  <a:pt x="15225" y="1052552"/>
                </a:lnTo>
                <a:lnTo>
                  <a:pt x="20617" y="1045560"/>
                </a:lnTo>
                <a:lnTo>
                  <a:pt x="26327" y="1039204"/>
                </a:lnTo>
                <a:lnTo>
                  <a:pt x="32671" y="1033483"/>
                </a:lnTo>
                <a:lnTo>
                  <a:pt x="39649" y="1028080"/>
                </a:lnTo>
                <a:lnTo>
                  <a:pt x="46944" y="1023631"/>
                </a:lnTo>
                <a:lnTo>
                  <a:pt x="55191" y="1020135"/>
                </a:lnTo>
                <a:lnTo>
                  <a:pt x="63121" y="1016639"/>
                </a:lnTo>
                <a:lnTo>
                  <a:pt x="67562" y="1015685"/>
                </a:lnTo>
                <a:lnTo>
                  <a:pt x="72002" y="1014414"/>
                </a:lnTo>
                <a:lnTo>
                  <a:pt x="76443" y="1013779"/>
                </a:lnTo>
                <a:lnTo>
                  <a:pt x="80884" y="1013461"/>
                </a:lnTo>
                <a:lnTo>
                  <a:pt x="85324" y="1013143"/>
                </a:lnTo>
                <a:lnTo>
                  <a:pt x="90082" y="1012825"/>
                </a:lnTo>
                <a:close/>
                <a:moveTo>
                  <a:pt x="1479299" y="812949"/>
                </a:moveTo>
                <a:lnTo>
                  <a:pt x="1478664" y="831995"/>
                </a:lnTo>
                <a:lnTo>
                  <a:pt x="1477712" y="850724"/>
                </a:lnTo>
                <a:lnTo>
                  <a:pt x="1476125" y="870087"/>
                </a:lnTo>
                <a:lnTo>
                  <a:pt x="1474538" y="888816"/>
                </a:lnTo>
                <a:lnTo>
                  <a:pt x="1472951" y="907227"/>
                </a:lnTo>
                <a:lnTo>
                  <a:pt x="1470729" y="925638"/>
                </a:lnTo>
                <a:lnTo>
                  <a:pt x="1467872" y="943732"/>
                </a:lnTo>
                <a:lnTo>
                  <a:pt x="1465332" y="961826"/>
                </a:lnTo>
                <a:lnTo>
                  <a:pt x="1462475" y="979919"/>
                </a:lnTo>
                <a:lnTo>
                  <a:pt x="1459618" y="997696"/>
                </a:lnTo>
                <a:lnTo>
                  <a:pt x="1456127" y="1014838"/>
                </a:lnTo>
                <a:lnTo>
                  <a:pt x="1452635" y="1032296"/>
                </a:lnTo>
                <a:lnTo>
                  <a:pt x="1448508" y="1049120"/>
                </a:lnTo>
                <a:lnTo>
                  <a:pt x="1444382" y="1065627"/>
                </a:lnTo>
                <a:lnTo>
                  <a:pt x="1440255" y="1082769"/>
                </a:lnTo>
                <a:lnTo>
                  <a:pt x="1435494" y="1098958"/>
                </a:lnTo>
                <a:lnTo>
                  <a:pt x="1602781" y="1098958"/>
                </a:lnTo>
                <a:lnTo>
                  <a:pt x="1611987" y="1082769"/>
                </a:lnTo>
                <a:lnTo>
                  <a:pt x="1620875" y="1066579"/>
                </a:lnTo>
                <a:lnTo>
                  <a:pt x="1629446" y="1050073"/>
                </a:lnTo>
                <a:lnTo>
                  <a:pt x="1637064" y="1032931"/>
                </a:lnTo>
                <a:lnTo>
                  <a:pt x="1644683" y="1016107"/>
                </a:lnTo>
                <a:lnTo>
                  <a:pt x="1651349" y="998331"/>
                </a:lnTo>
                <a:lnTo>
                  <a:pt x="1657698" y="980872"/>
                </a:lnTo>
                <a:lnTo>
                  <a:pt x="1663729" y="962778"/>
                </a:lnTo>
                <a:lnTo>
                  <a:pt x="1668808" y="945002"/>
                </a:lnTo>
                <a:lnTo>
                  <a:pt x="1674204" y="926273"/>
                </a:lnTo>
                <a:lnTo>
                  <a:pt x="1678013" y="907862"/>
                </a:lnTo>
                <a:lnTo>
                  <a:pt x="1682140" y="889133"/>
                </a:lnTo>
                <a:lnTo>
                  <a:pt x="1685632" y="870405"/>
                </a:lnTo>
                <a:lnTo>
                  <a:pt x="1688171" y="851359"/>
                </a:lnTo>
                <a:lnTo>
                  <a:pt x="1690393" y="831995"/>
                </a:lnTo>
                <a:lnTo>
                  <a:pt x="1691980" y="812949"/>
                </a:lnTo>
                <a:lnTo>
                  <a:pt x="1479299" y="812949"/>
                </a:lnTo>
                <a:close/>
                <a:moveTo>
                  <a:pt x="1074888" y="812949"/>
                </a:moveTo>
                <a:lnTo>
                  <a:pt x="1074888" y="1098958"/>
                </a:lnTo>
                <a:lnTo>
                  <a:pt x="1357087" y="1098958"/>
                </a:lnTo>
                <a:lnTo>
                  <a:pt x="1362166" y="1082769"/>
                </a:lnTo>
                <a:lnTo>
                  <a:pt x="1366928" y="1066262"/>
                </a:lnTo>
                <a:lnTo>
                  <a:pt x="1371372" y="1049438"/>
                </a:lnTo>
                <a:lnTo>
                  <a:pt x="1375498" y="1032296"/>
                </a:lnTo>
                <a:lnTo>
                  <a:pt x="1379625" y="1015155"/>
                </a:lnTo>
                <a:lnTo>
                  <a:pt x="1383117" y="997696"/>
                </a:lnTo>
                <a:lnTo>
                  <a:pt x="1386926" y="980237"/>
                </a:lnTo>
                <a:lnTo>
                  <a:pt x="1390100" y="962143"/>
                </a:lnTo>
                <a:lnTo>
                  <a:pt x="1393275" y="944049"/>
                </a:lnTo>
                <a:lnTo>
                  <a:pt x="1395814" y="925638"/>
                </a:lnTo>
                <a:lnTo>
                  <a:pt x="1398036" y="907227"/>
                </a:lnTo>
                <a:lnTo>
                  <a:pt x="1400258" y="888816"/>
                </a:lnTo>
                <a:lnTo>
                  <a:pt x="1402163" y="870087"/>
                </a:lnTo>
                <a:lnTo>
                  <a:pt x="1403433" y="851359"/>
                </a:lnTo>
                <a:lnTo>
                  <a:pt x="1404702" y="831995"/>
                </a:lnTo>
                <a:lnTo>
                  <a:pt x="1405655" y="812949"/>
                </a:lnTo>
                <a:lnTo>
                  <a:pt x="1074888" y="812949"/>
                </a:lnTo>
                <a:close/>
                <a:moveTo>
                  <a:pt x="671112" y="812949"/>
                </a:moveTo>
                <a:lnTo>
                  <a:pt x="671747" y="831995"/>
                </a:lnTo>
                <a:lnTo>
                  <a:pt x="673016" y="851359"/>
                </a:lnTo>
                <a:lnTo>
                  <a:pt x="674604" y="870087"/>
                </a:lnTo>
                <a:lnTo>
                  <a:pt x="676191" y="888816"/>
                </a:lnTo>
                <a:lnTo>
                  <a:pt x="678413" y="907227"/>
                </a:lnTo>
                <a:lnTo>
                  <a:pt x="680952" y="925638"/>
                </a:lnTo>
                <a:lnTo>
                  <a:pt x="683492" y="944049"/>
                </a:lnTo>
                <a:lnTo>
                  <a:pt x="686666" y="962143"/>
                </a:lnTo>
                <a:lnTo>
                  <a:pt x="689523" y="980237"/>
                </a:lnTo>
                <a:lnTo>
                  <a:pt x="693015" y="997696"/>
                </a:lnTo>
                <a:lnTo>
                  <a:pt x="696824" y="1015155"/>
                </a:lnTo>
                <a:lnTo>
                  <a:pt x="700951" y="1032296"/>
                </a:lnTo>
                <a:lnTo>
                  <a:pt x="705395" y="1049438"/>
                </a:lnTo>
                <a:lnTo>
                  <a:pt x="709839" y="1066262"/>
                </a:lnTo>
                <a:lnTo>
                  <a:pt x="714600" y="1082769"/>
                </a:lnTo>
                <a:lnTo>
                  <a:pt x="719362" y="1098958"/>
                </a:lnTo>
                <a:lnTo>
                  <a:pt x="1001243" y="1098958"/>
                </a:lnTo>
                <a:lnTo>
                  <a:pt x="1001243" y="812949"/>
                </a:lnTo>
                <a:lnTo>
                  <a:pt x="671112" y="812949"/>
                </a:lnTo>
                <a:close/>
                <a:moveTo>
                  <a:pt x="384469" y="812949"/>
                </a:moveTo>
                <a:lnTo>
                  <a:pt x="386056" y="831995"/>
                </a:lnTo>
                <a:lnTo>
                  <a:pt x="388278" y="851359"/>
                </a:lnTo>
                <a:lnTo>
                  <a:pt x="390817" y="870405"/>
                </a:lnTo>
                <a:lnTo>
                  <a:pt x="394309" y="889133"/>
                </a:lnTo>
                <a:lnTo>
                  <a:pt x="398118" y="907862"/>
                </a:lnTo>
                <a:lnTo>
                  <a:pt x="402562" y="926273"/>
                </a:lnTo>
                <a:lnTo>
                  <a:pt x="407324" y="945002"/>
                </a:lnTo>
                <a:lnTo>
                  <a:pt x="412720" y="962778"/>
                </a:lnTo>
                <a:lnTo>
                  <a:pt x="418434" y="980872"/>
                </a:lnTo>
                <a:lnTo>
                  <a:pt x="425100" y="998331"/>
                </a:lnTo>
                <a:lnTo>
                  <a:pt x="431766" y="1016107"/>
                </a:lnTo>
                <a:lnTo>
                  <a:pt x="439067" y="1032931"/>
                </a:lnTo>
                <a:lnTo>
                  <a:pt x="447321" y="1050073"/>
                </a:lnTo>
                <a:lnTo>
                  <a:pt x="455256" y="1066579"/>
                </a:lnTo>
                <a:lnTo>
                  <a:pt x="464145" y="1082769"/>
                </a:lnTo>
                <a:lnTo>
                  <a:pt x="473350" y="1098958"/>
                </a:lnTo>
                <a:lnTo>
                  <a:pt x="640956" y="1098958"/>
                </a:lnTo>
                <a:lnTo>
                  <a:pt x="635877" y="1082769"/>
                </a:lnTo>
                <a:lnTo>
                  <a:pt x="632067" y="1065627"/>
                </a:lnTo>
                <a:lnTo>
                  <a:pt x="627941" y="1049120"/>
                </a:lnTo>
                <a:lnTo>
                  <a:pt x="623814" y="1032296"/>
                </a:lnTo>
                <a:lnTo>
                  <a:pt x="620005" y="1014838"/>
                </a:lnTo>
                <a:lnTo>
                  <a:pt x="616830" y="997696"/>
                </a:lnTo>
                <a:lnTo>
                  <a:pt x="613974" y="979919"/>
                </a:lnTo>
                <a:lnTo>
                  <a:pt x="610799" y="961826"/>
                </a:lnTo>
                <a:lnTo>
                  <a:pt x="608260" y="943732"/>
                </a:lnTo>
                <a:lnTo>
                  <a:pt x="605720" y="925638"/>
                </a:lnTo>
                <a:lnTo>
                  <a:pt x="603816" y="907227"/>
                </a:lnTo>
                <a:lnTo>
                  <a:pt x="602229" y="888816"/>
                </a:lnTo>
                <a:lnTo>
                  <a:pt x="600324" y="870087"/>
                </a:lnTo>
                <a:lnTo>
                  <a:pt x="599054" y="850724"/>
                </a:lnTo>
                <a:lnTo>
                  <a:pt x="598102" y="831995"/>
                </a:lnTo>
                <a:lnTo>
                  <a:pt x="596832" y="812949"/>
                </a:lnTo>
                <a:lnTo>
                  <a:pt x="384469" y="812949"/>
                </a:lnTo>
                <a:close/>
                <a:moveTo>
                  <a:pt x="1438033" y="443773"/>
                </a:moveTo>
                <a:lnTo>
                  <a:pt x="1442477" y="460280"/>
                </a:lnTo>
                <a:lnTo>
                  <a:pt x="1446921" y="477738"/>
                </a:lnTo>
                <a:lnTo>
                  <a:pt x="1451048" y="495197"/>
                </a:lnTo>
                <a:lnTo>
                  <a:pt x="1454857" y="512656"/>
                </a:lnTo>
                <a:lnTo>
                  <a:pt x="1458349" y="530433"/>
                </a:lnTo>
                <a:lnTo>
                  <a:pt x="1461840" y="548526"/>
                </a:lnTo>
                <a:lnTo>
                  <a:pt x="1464698" y="566620"/>
                </a:lnTo>
                <a:lnTo>
                  <a:pt x="1467554" y="585031"/>
                </a:lnTo>
                <a:lnTo>
                  <a:pt x="1469776" y="603760"/>
                </a:lnTo>
                <a:lnTo>
                  <a:pt x="1471998" y="622488"/>
                </a:lnTo>
                <a:lnTo>
                  <a:pt x="1474220" y="641535"/>
                </a:lnTo>
                <a:lnTo>
                  <a:pt x="1475808" y="660581"/>
                </a:lnTo>
                <a:lnTo>
                  <a:pt x="1477077" y="680262"/>
                </a:lnTo>
                <a:lnTo>
                  <a:pt x="1478347" y="699308"/>
                </a:lnTo>
                <a:lnTo>
                  <a:pt x="1479299" y="719306"/>
                </a:lnTo>
                <a:lnTo>
                  <a:pt x="1479934" y="738987"/>
                </a:lnTo>
                <a:lnTo>
                  <a:pt x="1692933" y="738987"/>
                </a:lnTo>
                <a:lnTo>
                  <a:pt x="1691663" y="718988"/>
                </a:lnTo>
                <a:lnTo>
                  <a:pt x="1690076" y="699308"/>
                </a:lnTo>
                <a:lnTo>
                  <a:pt x="1687854" y="679309"/>
                </a:lnTo>
                <a:lnTo>
                  <a:pt x="1684679" y="659946"/>
                </a:lnTo>
                <a:lnTo>
                  <a:pt x="1681505" y="640582"/>
                </a:lnTo>
                <a:lnTo>
                  <a:pt x="1677378" y="621536"/>
                </a:lnTo>
                <a:lnTo>
                  <a:pt x="1672934" y="602808"/>
                </a:lnTo>
                <a:lnTo>
                  <a:pt x="1667855" y="584396"/>
                </a:lnTo>
                <a:lnTo>
                  <a:pt x="1662142" y="565350"/>
                </a:lnTo>
                <a:lnTo>
                  <a:pt x="1656110" y="547574"/>
                </a:lnTo>
                <a:lnTo>
                  <a:pt x="1649444" y="529480"/>
                </a:lnTo>
                <a:lnTo>
                  <a:pt x="1642461" y="511704"/>
                </a:lnTo>
                <a:lnTo>
                  <a:pt x="1634525" y="494245"/>
                </a:lnTo>
                <a:lnTo>
                  <a:pt x="1626589" y="477104"/>
                </a:lnTo>
                <a:lnTo>
                  <a:pt x="1617701" y="460280"/>
                </a:lnTo>
                <a:lnTo>
                  <a:pt x="1608495" y="443773"/>
                </a:lnTo>
                <a:lnTo>
                  <a:pt x="1438033" y="443773"/>
                </a:lnTo>
                <a:close/>
                <a:moveTo>
                  <a:pt x="1074888" y="443773"/>
                </a:moveTo>
                <a:lnTo>
                  <a:pt x="1074888" y="738987"/>
                </a:lnTo>
                <a:lnTo>
                  <a:pt x="1405972" y="738987"/>
                </a:lnTo>
                <a:lnTo>
                  <a:pt x="1405337" y="719306"/>
                </a:lnTo>
                <a:lnTo>
                  <a:pt x="1404702" y="699625"/>
                </a:lnTo>
                <a:lnTo>
                  <a:pt x="1403115" y="680262"/>
                </a:lnTo>
                <a:lnTo>
                  <a:pt x="1401528" y="660581"/>
                </a:lnTo>
                <a:lnTo>
                  <a:pt x="1399941" y="641535"/>
                </a:lnTo>
                <a:lnTo>
                  <a:pt x="1397719" y="622171"/>
                </a:lnTo>
                <a:lnTo>
                  <a:pt x="1394862" y="603442"/>
                </a:lnTo>
                <a:lnTo>
                  <a:pt x="1392322" y="585031"/>
                </a:lnTo>
                <a:lnTo>
                  <a:pt x="1389466" y="566620"/>
                </a:lnTo>
                <a:lnTo>
                  <a:pt x="1385656" y="548209"/>
                </a:lnTo>
                <a:lnTo>
                  <a:pt x="1382482" y="530115"/>
                </a:lnTo>
                <a:lnTo>
                  <a:pt x="1378355" y="512339"/>
                </a:lnTo>
                <a:lnTo>
                  <a:pt x="1374229" y="494562"/>
                </a:lnTo>
                <a:lnTo>
                  <a:pt x="1369467" y="477421"/>
                </a:lnTo>
                <a:lnTo>
                  <a:pt x="1365023" y="460280"/>
                </a:lnTo>
                <a:lnTo>
                  <a:pt x="1359944" y="443773"/>
                </a:lnTo>
                <a:lnTo>
                  <a:pt x="1074888" y="443773"/>
                </a:lnTo>
                <a:close/>
                <a:moveTo>
                  <a:pt x="716505" y="443773"/>
                </a:moveTo>
                <a:lnTo>
                  <a:pt x="711426" y="460280"/>
                </a:lnTo>
                <a:lnTo>
                  <a:pt x="706664" y="477421"/>
                </a:lnTo>
                <a:lnTo>
                  <a:pt x="702220" y="494562"/>
                </a:lnTo>
                <a:lnTo>
                  <a:pt x="698094" y="512339"/>
                </a:lnTo>
                <a:lnTo>
                  <a:pt x="694284" y="530115"/>
                </a:lnTo>
                <a:lnTo>
                  <a:pt x="690475" y="548209"/>
                </a:lnTo>
                <a:lnTo>
                  <a:pt x="687301" y="566620"/>
                </a:lnTo>
                <a:lnTo>
                  <a:pt x="683809" y="585031"/>
                </a:lnTo>
                <a:lnTo>
                  <a:pt x="681270" y="603442"/>
                </a:lnTo>
                <a:lnTo>
                  <a:pt x="678730" y="622171"/>
                </a:lnTo>
                <a:lnTo>
                  <a:pt x="676508" y="641535"/>
                </a:lnTo>
                <a:lnTo>
                  <a:pt x="674604" y="660581"/>
                </a:lnTo>
                <a:lnTo>
                  <a:pt x="673334" y="680262"/>
                </a:lnTo>
                <a:lnTo>
                  <a:pt x="672064" y="699625"/>
                </a:lnTo>
                <a:lnTo>
                  <a:pt x="671112" y="719306"/>
                </a:lnTo>
                <a:lnTo>
                  <a:pt x="670159" y="738987"/>
                </a:lnTo>
                <a:lnTo>
                  <a:pt x="1001243" y="738987"/>
                </a:lnTo>
                <a:lnTo>
                  <a:pt x="1001243" y="443773"/>
                </a:lnTo>
                <a:lnTo>
                  <a:pt x="716505" y="443773"/>
                </a:lnTo>
                <a:close/>
                <a:moveTo>
                  <a:pt x="467954" y="443773"/>
                </a:moveTo>
                <a:lnTo>
                  <a:pt x="458748" y="460280"/>
                </a:lnTo>
                <a:lnTo>
                  <a:pt x="450178" y="477104"/>
                </a:lnTo>
                <a:lnTo>
                  <a:pt x="442242" y="494245"/>
                </a:lnTo>
                <a:lnTo>
                  <a:pt x="434306" y="511704"/>
                </a:lnTo>
                <a:lnTo>
                  <a:pt x="427005" y="529480"/>
                </a:lnTo>
                <a:lnTo>
                  <a:pt x="420339" y="547574"/>
                </a:lnTo>
                <a:lnTo>
                  <a:pt x="413990" y="565350"/>
                </a:lnTo>
                <a:lnTo>
                  <a:pt x="408594" y="584396"/>
                </a:lnTo>
                <a:lnTo>
                  <a:pt x="403515" y="602808"/>
                </a:lnTo>
                <a:lnTo>
                  <a:pt x="399071" y="621536"/>
                </a:lnTo>
                <a:lnTo>
                  <a:pt x="394944" y="640582"/>
                </a:lnTo>
                <a:lnTo>
                  <a:pt x="391452" y="659946"/>
                </a:lnTo>
                <a:lnTo>
                  <a:pt x="388595" y="679309"/>
                </a:lnTo>
                <a:lnTo>
                  <a:pt x="386373" y="699308"/>
                </a:lnTo>
                <a:lnTo>
                  <a:pt x="384469" y="718988"/>
                </a:lnTo>
                <a:lnTo>
                  <a:pt x="383516" y="738987"/>
                </a:lnTo>
                <a:lnTo>
                  <a:pt x="596515" y="738987"/>
                </a:lnTo>
                <a:lnTo>
                  <a:pt x="597150" y="719306"/>
                </a:lnTo>
                <a:lnTo>
                  <a:pt x="598102" y="699308"/>
                </a:lnTo>
                <a:lnTo>
                  <a:pt x="599054" y="680262"/>
                </a:lnTo>
                <a:lnTo>
                  <a:pt x="600641" y="660581"/>
                </a:lnTo>
                <a:lnTo>
                  <a:pt x="602229" y="641535"/>
                </a:lnTo>
                <a:lnTo>
                  <a:pt x="604451" y="622488"/>
                </a:lnTo>
                <a:lnTo>
                  <a:pt x="606673" y="603760"/>
                </a:lnTo>
                <a:lnTo>
                  <a:pt x="608577" y="585031"/>
                </a:lnTo>
                <a:lnTo>
                  <a:pt x="611752" y="566620"/>
                </a:lnTo>
                <a:lnTo>
                  <a:pt x="614608" y="548526"/>
                </a:lnTo>
                <a:lnTo>
                  <a:pt x="618100" y="530433"/>
                </a:lnTo>
                <a:lnTo>
                  <a:pt x="621592" y="512656"/>
                </a:lnTo>
                <a:lnTo>
                  <a:pt x="625401" y="495197"/>
                </a:lnTo>
                <a:lnTo>
                  <a:pt x="629528" y="477738"/>
                </a:lnTo>
                <a:lnTo>
                  <a:pt x="633654" y="460280"/>
                </a:lnTo>
                <a:lnTo>
                  <a:pt x="638099" y="443773"/>
                </a:lnTo>
                <a:lnTo>
                  <a:pt x="467954" y="443773"/>
                </a:lnTo>
                <a:close/>
                <a:moveTo>
                  <a:pt x="1306615" y="168557"/>
                </a:moveTo>
                <a:lnTo>
                  <a:pt x="1314234" y="178715"/>
                </a:lnTo>
                <a:lnTo>
                  <a:pt x="1322487" y="189826"/>
                </a:lnTo>
                <a:lnTo>
                  <a:pt x="1329788" y="200936"/>
                </a:lnTo>
                <a:lnTo>
                  <a:pt x="1337406" y="212046"/>
                </a:lnTo>
                <a:lnTo>
                  <a:pt x="1345025" y="223791"/>
                </a:lnTo>
                <a:lnTo>
                  <a:pt x="1352326" y="235536"/>
                </a:lnTo>
                <a:lnTo>
                  <a:pt x="1359309" y="247916"/>
                </a:lnTo>
                <a:lnTo>
                  <a:pt x="1365975" y="260613"/>
                </a:lnTo>
                <a:lnTo>
                  <a:pt x="1372959" y="272993"/>
                </a:lnTo>
                <a:lnTo>
                  <a:pt x="1379308" y="286326"/>
                </a:lnTo>
                <a:lnTo>
                  <a:pt x="1385656" y="299658"/>
                </a:lnTo>
                <a:lnTo>
                  <a:pt x="1391688" y="312990"/>
                </a:lnTo>
                <a:lnTo>
                  <a:pt x="1398036" y="326957"/>
                </a:lnTo>
                <a:lnTo>
                  <a:pt x="1403433" y="340924"/>
                </a:lnTo>
                <a:lnTo>
                  <a:pt x="1409464" y="355209"/>
                </a:lnTo>
                <a:lnTo>
                  <a:pt x="1414543" y="369811"/>
                </a:lnTo>
                <a:lnTo>
                  <a:pt x="1559293" y="369811"/>
                </a:lnTo>
                <a:lnTo>
                  <a:pt x="1546913" y="353939"/>
                </a:lnTo>
                <a:lnTo>
                  <a:pt x="1533581" y="338067"/>
                </a:lnTo>
                <a:lnTo>
                  <a:pt x="1520248" y="322831"/>
                </a:lnTo>
                <a:lnTo>
                  <a:pt x="1505964" y="308229"/>
                </a:lnTo>
                <a:lnTo>
                  <a:pt x="1491679" y="293627"/>
                </a:lnTo>
                <a:lnTo>
                  <a:pt x="1476760" y="280294"/>
                </a:lnTo>
                <a:lnTo>
                  <a:pt x="1461523" y="266645"/>
                </a:lnTo>
                <a:lnTo>
                  <a:pt x="1445969" y="253630"/>
                </a:lnTo>
                <a:lnTo>
                  <a:pt x="1429780" y="240932"/>
                </a:lnTo>
                <a:lnTo>
                  <a:pt x="1412956" y="229187"/>
                </a:lnTo>
                <a:lnTo>
                  <a:pt x="1396132" y="217760"/>
                </a:lnTo>
                <a:lnTo>
                  <a:pt x="1378673" y="206650"/>
                </a:lnTo>
                <a:lnTo>
                  <a:pt x="1361531" y="196492"/>
                </a:lnTo>
                <a:lnTo>
                  <a:pt x="1343438" y="186651"/>
                </a:lnTo>
                <a:lnTo>
                  <a:pt x="1325026" y="177128"/>
                </a:lnTo>
                <a:lnTo>
                  <a:pt x="1306615" y="168557"/>
                </a:lnTo>
                <a:close/>
                <a:moveTo>
                  <a:pt x="770151" y="168557"/>
                </a:moveTo>
                <a:lnTo>
                  <a:pt x="751423" y="177128"/>
                </a:lnTo>
                <a:lnTo>
                  <a:pt x="733329" y="186651"/>
                </a:lnTo>
                <a:lnTo>
                  <a:pt x="715235" y="196492"/>
                </a:lnTo>
                <a:lnTo>
                  <a:pt x="697459" y="206650"/>
                </a:lnTo>
                <a:lnTo>
                  <a:pt x="680317" y="217760"/>
                </a:lnTo>
                <a:lnTo>
                  <a:pt x="663176" y="229187"/>
                </a:lnTo>
                <a:lnTo>
                  <a:pt x="646669" y="240932"/>
                </a:lnTo>
                <a:lnTo>
                  <a:pt x="630798" y="253630"/>
                </a:lnTo>
                <a:lnTo>
                  <a:pt x="614926" y="266645"/>
                </a:lnTo>
                <a:lnTo>
                  <a:pt x="599372" y="280294"/>
                </a:lnTo>
                <a:lnTo>
                  <a:pt x="584770" y="293627"/>
                </a:lnTo>
                <a:lnTo>
                  <a:pt x="570485" y="308229"/>
                </a:lnTo>
                <a:lnTo>
                  <a:pt x="556518" y="322831"/>
                </a:lnTo>
                <a:lnTo>
                  <a:pt x="542868" y="338067"/>
                </a:lnTo>
                <a:lnTo>
                  <a:pt x="529536" y="353939"/>
                </a:lnTo>
                <a:lnTo>
                  <a:pt x="516839" y="369811"/>
                </a:lnTo>
                <a:lnTo>
                  <a:pt x="661906" y="369811"/>
                </a:lnTo>
                <a:lnTo>
                  <a:pt x="667303" y="355209"/>
                </a:lnTo>
                <a:lnTo>
                  <a:pt x="673016" y="340924"/>
                </a:lnTo>
                <a:lnTo>
                  <a:pt x="678730" y="326957"/>
                </a:lnTo>
                <a:lnTo>
                  <a:pt x="684761" y="312990"/>
                </a:lnTo>
                <a:lnTo>
                  <a:pt x="690793" y="299658"/>
                </a:lnTo>
                <a:lnTo>
                  <a:pt x="697141" y="286326"/>
                </a:lnTo>
                <a:lnTo>
                  <a:pt x="703808" y="272993"/>
                </a:lnTo>
                <a:lnTo>
                  <a:pt x="710474" y="260613"/>
                </a:lnTo>
                <a:lnTo>
                  <a:pt x="717457" y="247916"/>
                </a:lnTo>
                <a:lnTo>
                  <a:pt x="724441" y="235536"/>
                </a:lnTo>
                <a:lnTo>
                  <a:pt x="731424" y="223791"/>
                </a:lnTo>
                <a:lnTo>
                  <a:pt x="738725" y="212046"/>
                </a:lnTo>
                <a:lnTo>
                  <a:pt x="746661" y="200936"/>
                </a:lnTo>
                <a:lnTo>
                  <a:pt x="754280" y="189826"/>
                </a:lnTo>
                <a:lnTo>
                  <a:pt x="762215" y="178715"/>
                </a:lnTo>
                <a:lnTo>
                  <a:pt x="770151" y="168557"/>
                </a:lnTo>
                <a:close/>
                <a:moveTo>
                  <a:pt x="1074888" y="112372"/>
                </a:moveTo>
                <a:lnTo>
                  <a:pt x="1074888" y="369811"/>
                </a:lnTo>
                <a:lnTo>
                  <a:pt x="1333597" y="369811"/>
                </a:lnTo>
                <a:lnTo>
                  <a:pt x="1324392" y="347908"/>
                </a:lnTo>
                <a:lnTo>
                  <a:pt x="1314551" y="326640"/>
                </a:lnTo>
                <a:lnTo>
                  <a:pt x="1304393" y="306324"/>
                </a:lnTo>
                <a:lnTo>
                  <a:pt x="1293600" y="286326"/>
                </a:lnTo>
                <a:lnTo>
                  <a:pt x="1282490" y="267597"/>
                </a:lnTo>
                <a:lnTo>
                  <a:pt x="1271063" y="249503"/>
                </a:lnTo>
                <a:lnTo>
                  <a:pt x="1259318" y="232362"/>
                </a:lnTo>
                <a:lnTo>
                  <a:pt x="1247255" y="215538"/>
                </a:lnTo>
                <a:lnTo>
                  <a:pt x="1234558" y="199983"/>
                </a:lnTo>
                <a:lnTo>
                  <a:pt x="1221860" y="185699"/>
                </a:lnTo>
                <a:lnTo>
                  <a:pt x="1215194" y="178715"/>
                </a:lnTo>
                <a:lnTo>
                  <a:pt x="1208528" y="172049"/>
                </a:lnTo>
                <a:lnTo>
                  <a:pt x="1201862" y="165383"/>
                </a:lnTo>
                <a:lnTo>
                  <a:pt x="1194878" y="159352"/>
                </a:lnTo>
                <a:lnTo>
                  <a:pt x="1188212" y="153321"/>
                </a:lnTo>
                <a:lnTo>
                  <a:pt x="1181229" y="147924"/>
                </a:lnTo>
                <a:lnTo>
                  <a:pt x="1174245" y="142210"/>
                </a:lnTo>
                <a:lnTo>
                  <a:pt x="1167262" y="137131"/>
                </a:lnTo>
                <a:lnTo>
                  <a:pt x="1159961" y="132370"/>
                </a:lnTo>
                <a:lnTo>
                  <a:pt x="1152977" y="127608"/>
                </a:lnTo>
                <a:lnTo>
                  <a:pt x="1145359" y="123164"/>
                </a:lnTo>
                <a:lnTo>
                  <a:pt x="1138058" y="119038"/>
                </a:lnTo>
                <a:lnTo>
                  <a:pt x="1122503" y="116816"/>
                </a:lnTo>
                <a:lnTo>
                  <a:pt x="1106632" y="114911"/>
                </a:lnTo>
                <a:lnTo>
                  <a:pt x="1090760" y="113641"/>
                </a:lnTo>
                <a:lnTo>
                  <a:pt x="1074888" y="112372"/>
                </a:lnTo>
                <a:close/>
                <a:moveTo>
                  <a:pt x="1001243" y="112372"/>
                </a:moveTo>
                <a:lnTo>
                  <a:pt x="985372" y="113641"/>
                </a:lnTo>
                <a:lnTo>
                  <a:pt x="969500" y="114911"/>
                </a:lnTo>
                <a:lnTo>
                  <a:pt x="953628" y="116816"/>
                </a:lnTo>
                <a:lnTo>
                  <a:pt x="938391" y="119038"/>
                </a:lnTo>
                <a:lnTo>
                  <a:pt x="930773" y="123164"/>
                </a:lnTo>
                <a:lnTo>
                  <a:pt x="923789" y="127608"/>
                </a:lnTo>
                <a:lnTo>
                  <a:pt x="916488" y="132370"/>
                </a:lnTo>
                <a:lnTo>
                  <a:pt x="909505" y="137131"/>
                </a:lnTo>
                <a:lnTo>
                  <a:pt x="902204" y="142210"/>
                </a:lnTo>
                <a:lnTo>
                  <a:pt x="895220" y="147924"/>
                </a:lnTo>
                <a:lnTo>
                  <a:pt x="888554" y="153321"/>
                </a:lnTo>
                <a:lnTo>
                  <a:pt x="881571" y="159352"/>
                </a:lnTo>
                <a:lnTo>
                  <a:pt x="874587" y="165383"/>
                </a:lnTo>
                <a:lnTo>
                  <a:pt x="867921" y="172049"/>
                </a:lnTo>
                <a:lnTo>
                  <a:pt x="861255" y="178715"/>
                </a:lnTo>
                <a:lnTo>
                  <a:pt x="854589" y="185699"/>
                </a:lnTo>
                <a:lnTo>
                  <a:pt x="841574" y="199983"/>
                </a:lnTo>
                <a:lnTo>
                  <a:pt x="829194" y="215538"/>
                </a:lnTo>
                <a:lnTo>
                  <a:pt x="817132" y="232362"/>
                </a:lnTo>
                <a:lnTo>
                  <a:pt x="805069" y="249503"/>
                </a:lnTo>
                <a:lnTo>
                  <a:pt x="793641" y="267597"/>
                </a:lnTo>
                <a:lnTo>
                  <a:pt x="782849" y="286326"/>
                </a:lnTo>
                <a:lnTo>
                  <a:pt x="772056" y="306324"/>
                </a:lnTo>
                <a:lnTo>
                  <a:pt x="762215" y="326640"/>
                </a:lnTo>
                <a:lnTo>
                  <a:pt x="752058" y="347908"/>
                </a:lnTo>
                <a:lnTo>
                  <a:pt x="742852" y="369811"/>
                </a:lnTo>
                <a:lnTo>
                  <a:pt x="1001243" y="369811"/>
                </a:lnTo>
                <a:lnTo>
                  <a:pt x="1001243" y="112372"/>
                </a:lnTo>
                <a:close/>
                <a:moveTo>
                  <a:pt x="1018702" y="0"/>
                </a:moveTo>
                <a:lnTo>
                  <a:pt x="1038066" y="0"/>
                </a:lnTo>
                <a:lnTo>
                  <a:pt x="1058064" y="0"/>
                </a:lnTo>
                <a:lnTo>
                  <a:pt x="1077745" y="635"/>
                </a:lnTo>
                <a:lnTo>
                  <a:pt x="1097109" y="2222"/>
                </a:lnTo>
                <a:lnTo>
                  <a:pt x="1116790" y="4127"/>
                </a:lnTo>
                <a:lnTo>
                  <a:pt x="1135836" y="6349"/>
                </a:lnTo>
                <a:lnTo>
                  <a:pt x="1154882" y="8888"/>
                </a:lnTo>
                <a:lnTo>
                  <a:pt x="1173928" y="11745"/>
                </a:lnTo>
                <a:lnTo>
                  <a:pt x="1192656" y="15554"/>
                </a:lnTo>
                <a:lnTo>
                  <a:pt x="1211067" y="19363"/>
                </a:lnTo>
                <a:lnTo>
                  <a:pt x="1229479" y="23807"/>
                </a:lnTo>
                <a:lnTo>
                  <a:pt x="1247890" y="29204"/>
                </a:lnTo>
                <a:lnTo>
                  <a:pt x="1265984" y="34283"/>
                </a:lnTo>
                <a:lnTo>
                  <a:pt x="1284077" y="39997"/>
                </a:lnTo>
                <a:lnTo>
                  <a:pt x="1301854" y="46345"/>
                </a:lnTo>
                <a:lnTo>
                  <a:pt x="1318995" y="53011"/>
                </a:lnTo>
                <a:lnTo>
                  <a:pt x="1336454" y="59995"/>
                </a:lnTo>
                <a:lnTo>
                  <a:pt x="1353278" y="67931"/>
                </a:lnTo>
                <a:lnTo>
                  <a:pt x="1370420" y="75549"/>
                </a:lnTo>
                <a:lnTo>
                  <a:pt x="1386926" y="84120"/>
                </a:lnTo>
                <a:lnTo>
                  <a:pt x="1403433" y="92373"/>
                </a:lnTo>
                <a:lnTo>
                  <a:pt x="1419622" y="101579"/>
                </a:lnTo>
                <a:lnTo>
                  <a:pt x="1435494" y="110784"/>
                </a:lnTo>
                <a:lnTo>
                  <a:pt x="1451365" y="120942"/>
                </a:lnTo>
                <a:lnTo>
                  <a:pt x="1466602" y="131100"/>
                </a:lnTo>
                <a:lnTo>
                  <a:pt x="1482156" y="141576"/>
                </a:lnTo>
                <a:lnTo>
                  <a:pt x="1496758" y="152686"/>
                </a:lnTo>
                <a:lnTo>
                  <a:pt x="1511360" y="163796"/>
                </a:lnTo>
                <a:lnTo>
                  <a:pt x="1525962" y="175224"/>
                </a:lnTo>
                <a:lnTo>
                  <a:pt x="1539929" y="187286"/>
                </a:lnTo>
                <a:lnTo>
                  <a:pt x="1553579" y="199349"/>
                </a:lnTo>
                <a:lnTo>
                  <a:pt x="1567229" y="212046"/>
                </a:lnTo>
                <a:lnTo>
                  <a:pt x="1579926" y="224743"/>
                </a:lnTo>
                <a:lnTo>
                  <a:pt x="1592941" y="237758"/>
                </a:lnTo>
                <a:lnTo>
                  <a:pt x="1605638" y="251408"/>
                </a:lnTo>
                <a:lnTo>
                  <a:pt x="1617701" y="265057"/>
                </a:lnTo>
                <a:lnTo>
                  <a:pt x="1629763" y="279025"/>
                </a:lnTo>
                <a:lnTo>
                  <a:pt x="1641191" y="293309"/>
                </a:lnTo>
                <a:lnTo>
                  <a:pt x="1652618" y="308229"/>
                </a:lnTo>
                <a:lnTo>
                  <a:pt x="1663411" y="323148"/>
                </a:lnTo>
                <a:lnTo>
                  <a:pt x="1674204" y="338385"/>
                </a:lnTo>
                <a:lnTo>
                  <a:pt x="1684044" y="353939"/>
                </a:lnTo>
                <a:lnTo>
                  <a:pt x="1693885" y="369493"/>
                </a:lnTo>
                <a:lnTo>
                  <a:pt x="1703091" y="385365"/>
                </a:lnTo>
                <a:lnTo>
                  <a:pt x="1712296" y="401554"/>
                </a:lnTo>
                <a:lnTo>
                  <a:pt x="1720867" y="418061"/>
                </a:lnTo>
                <a:lnTo>
                  <a:pt x="1729438" y="434567"/>
                </a:lnTo>
                <a:lnTo>
                  <a:pt x="1737056" y="451709"/>
                </a:lnTo>
                <a:lnTo>
                  <a:pt x="1744992" y="468533"/>
                </a:lnTo>
                <a:lnTo>
                  <a:pt x="1751976" y="485992"/>
                </a:lnTo>
                <a:lnTo>
                  <a:pt x="1758324" y="503133"/>
                </a:lnTo>
                <a:lnTo>
                  <a:pt x="1764673" y="520910"/>
                </a:lnTo>
                <a:lnTo>
                  <a:pt x="1770704" y="539003"/>
                </a:lnTo>
                <a:lnTo>
                  <a:pt x="1775783" y="557097"/>
                </a:lnTo>
                <a:lnTo>
                  <a:pt x="1780862" y="575508"/>
                </a:lnTo>
                <a:lnTo>
                  <a:pt x="1785306" y="593919"/>
                </a:lnTo>
                <a:lnTo>
                  <a:pt x="1789433" y="612331"/>
                </a:lnTo>
                <a:lnTo>
                  <a:pt x="1793242" y="631059"/>
                </a:lnTo>
                <a:lnTo>
                  <a:pt x="1796099" y="650423"/>
                </a:lnTo>
                <a:lnTo>
                  <a:pt x="1798956" y="669151"/>
                </a:lnTo>
                <a:lnTo>
                  <a:pt x="1801178" y="688515"/>
                </a:lnTo>
                <a:lnTo>
                  <a:pt x="1802765" y="707878"/>
                </a:lnTo>
                <a:lnTo>
                  <a:pt x="1804035" y="727242"/>
                </a:lnTo>
                <a:lnTo>
                  <a:pt x="1804987" y="746923"/>
                </a:lnTo>
                <a:lnTo>
                  <a:pt x="1804987" y="766921"/>
                </a:lnTo>
                <a:lnTo>
                  <a:pt x="1804987" y="786285"/>
                </a:lnTo>
                <a:lnTo>
                  <a:pt x="1804035" y="806283"/>
                </a:lnTo>
                <a:lnTo>
                  <a:pt x="1802765" y="825646"/>
                </a:lnTo>
                <a:lnTo>
                  <a:pt x="1801178" y="845010"/>
                </a:lnTo>
                <a:lnTo>
                  <a:pt x="1798956" y="864056"/>
                </a:lnTo>
                <a:lnTo>
                  <a:pt x="1796099" y="883419"/>
                </a:lnTo>
                <a:lnTo>
                  <a:pt x="1793242" y="902465"/>
                </a:lnTo>
                <a:lnTo>
                  <a:pt x="1789433" y="921194"/>
                </a:lnTo>
                <a:lnTo>
                  <a:pt x="1785306" y="939605"/>
                </a:lnTo>
                <a:lnTo>
                  <a:pt x="1780862" y="958016"/>
                </a:lnTo>
                <a:lnTo>
                  <a:pt x="1775783" y="976428"/>
                </a:lnTo>
                <a:lnTo>
                  <a:pt x="1770704" y="994521"/>
                </a:lnTo>
                <a:lnTo>
                  <a:pt x="1764673" y="1012298"/>
                </a:lnTo>
                <a:lnTo>
                  <a:pt x="1758324" y="1030074"/>
                </a:lnTo>
                <a:lnTo>
                  <a:pt x="1751976" y="1047851"/>
                </a:lnTo>
                <a:lnTo>
                  <a:pt x="1744992" y="1064992"/>
                </a:lnTo>
                <a:lnTo>
                  <a:pt x="1737056" y="1082134"/>
                </a:lnTo>
                <a:lnTo>
                  <a:pt x="1729438" y="1098958"/>
                </a:lnTo>
                <a:lnTo>
                  <a:pt x="1720867" y="1115464"/>
                </a:lnTo>
                <a:lnTo>
                  <a:pt x="1712296" y="1132288"/>
                </a:lnTo>
                <a:lnTo>
                  <a:pt x="1703091" y="1147843"/>
                </a:lnTo>
                <a:lnTo>
                  <a:pt x="1693885" y="1164349"/>
                </a:lnTo>
                <a:lnTo>
                  <a:pt x="1684044" y="1179586"/>
                </a:lnTo>
                <a:lnTo>
                  <a:pt x="1674204" y="1195140"/>
                </a:lnTo>
                <a:lnTo>
                  <a:pt x="1663411" y="1210377"/>
                </a:lnTo>
                <a:lnTo>
                  <a:pt x="1652618" y="1225297"/>
                </a:lnTo>
                <a:lnTo>
                  <a:pt x="1641191" y="1239898"/>
                </a:lnTo>
                <a:lnTo>
                  <a:pt x="1629763" y="1254183"/>
                </a:lnTo>
                <a:lnTo>
                  <a:pt x="1617701" y="1268150"/>
                </a:lnTo>
                <a:lnTo>
                  <a:pt x="1605638" y="1282117"/>
                </a:lnTo>
                <a:lnTo>
                  <a:pt x="1592941" y="1295449"/>
                </a:lnTo>
                <a:lnTo>
                  <a:pt x="1579926" y="1308782"/>
                </a:lnTo>
                <a:lnTo>
                  <a:pt x="1567229" y="1321797"/>
                </a:lnTo>
                <a:lnTo>
                  <a:pt x="1553579" y="1334176"/>
                </a:lnTo>
                <a:lnTo>
                  <a:pt x="1539929" y="1346239"/>
                </a:lnTo>
                <a:lnTo>
                  <a:pt x="1525962" y="1357984"/>
                </a:lnTo>
                <a:lnTo>
                  <a:pt x="1511360" y="1370047"/>
                </a:lnTo>
                <a:lnTo>
                  <a:pt x="1496758" y="1381157"/>
                </a:lnTo>
                <a:lnTo>
                  <a:pt x="1482156" y="1391949"/>
                </a:lnTo>
                <a:lnTo>
                  <a:pt x="1466602" y="1402425"/>
                </a:lnTo>
                <a:lnTo>
                  <a:pt x="1451365" y="1412583"/>
                </a:lnTo>
                <a:lnTo>
                  <a:pt x="1435494" y="1422423"/>
                </a:lnTo>
                <a:lnTo>
                  <a:pt x="1419622" y="1431946"/>
                </a:lnTo>
                <a:lnTo>
                  <a:pt x="1403433" y="1441152"/>
                </a:lnTo>
                <a:lnTo>
                  <a:pt x="1386926" y="1449723"/>
                </a:lnTo>
                <a:lnTo>
                  <a:pt x="1370420" y="1457976"/>
                </a:lnTo>
                <a:lnTo>
                  <a:pt x="1353278" y="1465912"/>
                </a:lnTo>
                <a:lnTo>
                  <a:pt x="1336454" y="1473213"/>
                </a:lnTo>
                <a:lnTo>
                  <a:pt x="1318995" y="1480196"/>
                </a:lnTo>
                <a:lnTo>
                  <a:pt x="1301854" y="1487180"/>
                </a:lnTo>
                <a:lnTo>
                  <a:pt x="1284077" y="1493528"/>
                </a:lnTo>
                <a:lnTo>
                  <a:pt x="1265984" y="1498925"/>
                </a:lnTo>
                <a:lnTo>
                  <a:pt x="1247890" y="1504639"/>
                </a:lnTo>
                <a:lnTo>
                  <a:pt x="1229479" y="1509400"/>
                </a:lnTo>
                <a:lnTo>
                  <a:pt x="1211067" y="1514162"/>
                </a:lnTo>
                <a:lnTo>
                  <a:pt x="1192656" y="1518288"/>
                </a:lnTo>
                <a:lnTo>
                  <a:pt x="1173928" y="1521463"/>
                </a:lnTo>
                <a:lnTo>
                  <a:pt x="1154882" y="1524637"/>
                </a:lnTo>
                <a:lnTo>
                  <a:pt x="1135836" y="1527494"/>
                </a:lnTo>
                <a:lnTo>
                  <a:pt x="1116790" y="1529716"/>
                </a:lnTo>
                <a:lnTo>
                  <a:pt x="1097109" y="1531303"/>
                </a:lnTo>
                <a:lnTo>
                  <a:pt x="1077745" y="1532573"/>
                </a:lnTo>
                <a:lnTo>
                  <a:pt x="1058064" y="1533208"/>
                </a:lnTo>
                <a:lnTo>
                  <a:pt x="1038066" y="1533525"/>
                </a:lnTo>
                <a:lnTo>
                  <a:pt x="1018702" y="1533208"/>
                </a:lnTo>
                <a:lnTo>
                  <a:pt x="998704" y="1532573"/>
                </a:lnTo>
                <a:lnTo>
                  <a:pt x="979340" y="1531303"/>
                </a:lnTo>
                <a:lnTo>
                  <a:pt x="959977" y="1529716"/>
                </a:lnTo>
                <a:lnTo>
                  <a:pt x="940931" y="1527494"/>
                </a:lnTo>
                <a:lnTo>
                  <a:pt x="921567" y="1524637"/>
                </a:lnTo>
                <a:lnTo>
                  <a:pt x="902839" y="1521463"/>
                </a:lnTo>
                <a:lnTo>
                  <a:pt x="884110" y="1518288"/>
                </a:lnTo>
                <a:lnTo>
                  <a:pt x="865382" y="1514162"/>
                </a:lnTo>
                <a:lnTo>
                  <a:pt x="846970" y="1509400"/>
                </a:lnTo>
                <a:lnTo>
                  <a:pt x="828559" y="1504639"/>
                </a:lnTo>
                <a:lnTo>
                  <a:pt x="810465" y="1498925"/>
                </a:lnTo>
                <a:lnTo>
                  <a:pt x="792689" y="1493528"/>
                </a:lnTo>
                <a:lnTo>
                  <a:pt x="774913" y="1487180"/>
                </a:lnTo>
                <a:lnTo>
                  <a:pt x="757136" y="1480196"/>
                </a:lnTo>
                <a:lnTo>
                  <a:pt x="739995" y="1473213"/>
                </a:lnTo>
                <a:lnTo>
                  <a:pt x="722854" y="1465912"/>
                </a:lnTo>
                <a:lnTo>
                  <a:pt x="706030" y="1457976"/>
                </a:lnTo>
                <a:lnTo>
                  <a:pt x="689523" y="1449723"/>
                </a:lnTo>
                <a:lnTo>
                  <a:pt x="673334" y="1441152"/>
                </a:lnTo>
                <a:lnTo>
                  <a:pt x="657145" y="1431946"/>
                </a:lnTo>
                <a:lnTo>
                  <a:pt x="640956" y="1422423"/>
                </a:lnTo>
                <a:lnTo>
                  <a:pt x="625401" y="1412583"/>
                </a:lnTo>
                <a:lnTo>
                  <a:pt x="609847" y="1402425"/>
                </a:lnTo>
                <a:lnTo>
                  <a:pt x="594610" y="1391949"/>
                </a:lnTo>
                <a:lnTo>
                  <a:pt x="579691" y="1381157"/>
                </a:lnTo>
                <a:lnTo>
                  <a:pt x="565089" y="1370047"/>
                </a:lnTo>
                <a:lnTo>
                  <a:pt x="550804" y="1357984"/>
                </a:lnTo>
                <a:lnTo>
                  <a:pt x="536837" y="1346239"/>
                </a:lnTo>
                <a:lnTo>
                  <a:pt x="522870" y="1334176"/>
                </a:lnTo>
                <a:lnTo>
                  <a:pt x="509538" y="1321797"/>
                </a:lnTo>
                <a:lnTo>
                  <a:pt x="496205" y="1308782"/>
                </a:lnTo>
                <a:lnTo>
                  <a:pt x="483508" y="1295449"/>
                </a:lnTo>
                <a:lnTo>
                  <a:pt x="470811" y="1282117"/>
                </a:lnTo>
                <a:lnTo>
                  <a:pt x="458748" y="1268150"/>
                </a:lnTo>
                <a:lnTo>
                  <a:pt x="447003" y="1254183"/>
                </a:lnTo>
                <a:lnTo>
                  <a:pt x="435258" y="1239898"/>
                </a:lnTo>
                <a:lnTo>
                  <a:pt x="424148" y="1225297"/>
                </a:lnTo>
                <a:lnTo>
                  <a:pt x="413038" y="1210377"/>
                </a:lnTo>
                <a:lnTo>
                  <a:pt x="402562" y="1195140"/>
                </a:lnTo>
                <a:lnTo>
                  <a:pt x="392404" y="1179586"/>
                </a:lnTo>
                <a:lnTo>
                  <a:pt x="382881" y="1164349"/>
                </a:lnTo>
                <a:lnTo>
                  <a:pt x="373041" y="1147843"/>
                </a:lnTo>
                <a:lnTo>
                  <a:pt x="364470" y="1132288"/>
                </a:lnTo>
                <a:lnTo>
                  <a:pt x="355582" y="1115464"/>
                </a:lnTo>
                <a:lnTo>
                  <a:pt x="347329" y="1098958"/>
                </a:lnTo>
                <a:lnTo>
                  <a:pt x="339393" y="1082134"/>
                </a:lnTo>
                <a:lnTo>
                  <a:pt x="331775" y="1064992"/>
                </a:lnTo>
                <a:lnTo>
                  <a:pt x="324791" y="1047851"/>
                </a:lnTo>
                <a:lnTo>
                  <a:pt x="318125" y="1030074"/>
                </a:lnTo>
                <a:lnTo>
                  <a:pt x="312094" y="1012298"/>
                </a:lnTo>
                <a:lnTo>
                  <a:pt x="306062" y="994521"/>
                </a:lnTo>
                <a:lnTo>
                  <a:pt x="300666" y="976428"/>
                </a:lnTo>
                <a:lnTo>
                  <a:pt x="295904" y="958016"/>
                </a:lnTo>
                <a:lnTo>
                  <a:pt x="290825" y="939605"/>
                </a:lnTo>
                <a:lnTo>
                  <a:pt x="287016" y="921194"/>
                </a:lnTo>
                <a:lnTo>
                  <a:pt x="283525" y="902465"/>
                </a:lnTo>
                <a:lnTo>
                  <a:pt x="280350" y="883419"/>
                </a:lnTo>
                <a:lnTo>
                  <a:pt x="277811" y="864056"/>
                </a:lnTo>
                <a:lnTo>
                  <a:pt x="275589" y="845010"/>
                </a:lnTo>
                <a:lnTo>
                  <a:pt x="273684" y="825646"/>
                </a:lnTo>
                <a:lnTo>
                  <a:pt x="272414" y="806283"/>
                </a:lnTo>
                <a:lnTo>
                  <a:pt x="271779" y="786285"/>
                </a:lnTo>
                <a:lnTo>
                  <a:pt x="271462" y="766921"/>
                </a:lnTo>
                <a:lnTo>
                  <a:pt x="271779" y="746923"/>
                </a:lnTo>
                <a:lnTo>
                  <a:pt x="272414" y="727242"/>
                </a:lnTo>
                <a:lnTo>
                  <a:pt x="273684" y="707878"/>
                </a:lnTo>
                <a:lnTo>
                  <a:pt x="275589" y="688515"/>
                </a:lnTo>
                <a:lnTo>
                  <a:pt x="277811" y="669151"/>
                </a:lnTo>
                <a:lnTo>
                  <a:pt x="280350" y="650423"/>
                </a:lnTo>
                <a:lnTo>
                  <a:pt x="283525" y="631059"/>
                </a:lnTo>
                <a:lnTo>
                  <a:pt x="287016" y="612331"/>
                </a:lnTo>
                <a:lnTo>
                  <a:pt x="290825" y="593919"/>
                </a:lnTo>
                <a:lnTo>
                  <a:pt x="295904" y="575508"/>
                </a:lnTo>
                <a:lnTo>
                  <a:pt x="300666" y="557097"/>
                </a:lnTo>
                <a:lnTo>
                  <a:pt x="306062" y="539003"/>
                </a:lnTo>
                <a:lnTo>
                  <a:pt x="312094" y="520910"/>
                </a:lnTo>
                <a:lnTo>
                  <a:pt x="318125" y="503133"/>
                </a:lnTo>
                <a:lnTo>
                  <a:pt x="324791" y="485992"/>
                </a:lnTo>
                <a:lnTo>
                  <a:pt x="331775" y="468533"/>
                </a:lnTo>
                <a:lnTo>
                  <a:pt x="339393" y="451709"/>
                </a:lnTo>
                <a:lnTo>
                  <a:pt x="347329" y="434567"/>
                </a:lnTo>
                <a:lnTo>
                  <a:pt x="355582" y="418061"/>
                </a:lnTo>
                <a:lnTo>
                  <a:pt x="364470" y="401554"/>
                </a:lnTo>
                <a:lnTo>
                  <a:pt x="373041" y="385365"/>
                </a:lnTo>
                <a:lnTo>
                  <a:pt x="382881" y="369493"/>
                </a:lnTo>
                <a:lnTo>
                  <a:pt x="392404" y="353939"/>
                </a:lnTo>
                <a:lnTo>
                  <a:pt x="402562" y="338385"/>
                </a:lnTo>
                <a:lnTo>
                  <a:pt x="413038" y="323148"/>
                </a:lnTo>
                <a:lnTo>
                  <a:pt x="424148" y="308229"/>
                </a:lnTo>
                <a:lnTo>
                  <a:pt x="435258" y="293309"/>
                </a:lnTo>
                <a:lnTo>
                  <a:pt x="447003" y="279025"/>
                </a:lnTo>
                <a:lnTo>
                  <a:pt x="458748" y="265057"/>
                </a:lnTo>
                <a:lnTo>
                  <a:pt x="470811" y="251408"/>
                </a:lnTo>
                <a:lnTo>
                  <a:pt x="483508" y="237758"/>
                </a:lnTo>
                <a:lnTo>
                  <a:pt x="496205" y="224743"/>
                </a:lnTo>
                <a:lnTo>
                  <a:pt x="509538" y="212046"/>
                </a:lnTo>
                <a:lnTo>
                  <a:pt x="522870" y="199349"/>
                </a:lnTo>
                <a:lnTo>
                  <a:pt x="536837" y="187286"/>
                </a:lnTo>
                <a:lnTo>
                  <a:pt x="550804" y="175224"/>
                </a:lnTo>
                <a:lnTo>
                  <a:pt x="565089" y="163796"/>
                </a:lnTo>
                <a:lnTo>
                  <a:pt x="579691" y="152686"/>
                </a:lnTo>
                <a:lnTo>
                  <a:pt x="594610" y="141576"/>
                </a:lnTo>
                <a:lnTo>
                  <a:pt x="609847" y="131100"/>
                </a:lnTo>
                <a:lnTo>
                  <a:pt x="625401" y="120942"/>
                </a:lnTo>
                <a:lnTo>
                  <a:pt x="640956" y="110784"/>
                </a:lnTo>
                <a:lnTo>
                  <a:pt x="657145" y="101579"/>
                </a:lnTo>
                <a:lnTo>
                  <a:pt x="673334" y="92373"/>
                </a:lnTo>
                <a:lnTo>
                  <a:pt x="689523" y="84120"/>
                </a:lnTo>
                <a:lnTo>
                  <a:pt x="706030" y="75549"/>
                </a:lnTo>
                <a:lnTo>
                  <a:pt x="722854" y="67931"/>
                </a:lnTo>
                <a:lnTo>
                  <a:pt x="739995" y="59995"/>
                </a:lnTo>
                <a:lnTo>
                  <a:pt x="757136" y="53011"/>
                </a:lnTo>
                <a:lnTo>
                  <a:pt x="774913" y="46345"/>
                </a:lnTo>
                <a:lnTo>
                  <a:pt x="792689" y="39997"/>
                </a:lnTo>
                <a:lnTo>
                  <a:pt x="810465" y="34283"/>
                </a:lnTo>
                <a:lnTo>
                  <a:pt x="828559" y="29204"/>
                </a:lnTo>
                <a:lnTo>
                  <a:pt x="846970" y="23807"/>
                </a:lnTo>
                <a:lnTo>
                  <a:pt x="865382" y="19363"/>
                </a:lnTo>
                <a:lnTo>
                  <a:pt x="884110" y="15554"/>
                </a:lnTo>
                <a:lnTo>
                  <a:pt x="902839" y="11745"/>
                </a:lnTo>
                <a:lnTo>
                  <a:pt x="921567" y="8888"/>
                </a:lnTo>
                <a:lnTo>
                  <a:pt x="940931" y="6349"/>
                </a:lnTo>
                <a:lnTo>
                  <a:pt x="959977" y="4127"/>
                </a:lnTo>
                <a:lnTo>
                  <a:pt x="979340" y="2222"/>
                </a:lnTo>
                <a:lnTo>
                  <a:pt x="998704" y="635"/>
                </a:lnTo>
                <a:lnTo>
                  <a:pt x="1018702" y="0"/>
                </a:lnTo>
                <a:close/>
              </a:path>
            </a:pathLst>
          </a:custGeom>
          <a:solidFill>
            <a:schemeClr val="tx1">
              <a:lumMod val="75000"/>
              <a:lumOff val="25000"/>
            </a:schemeClr>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9" name="KSO_Shape"/>
          <p:cNvSpPr/>
          <p:nvPr/>
        </p:nvSpPr>
        <p:spPr bwMode="auto">
          <a:xfrm>
            <a:off x="4637087" y="2111375"/>
            <a:ext cx="733425" cy="720725"/>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0" name="KSO_Shape"/>
          <p:cNvSpPr/>
          <p:nvPr/>
        </p:nvSpPr>
        <p:spPr bwMode="auto">
          <a:xfrm>
            <a:off x="4686299" y="5180013"/>
            <a:ext cx="684213" cy="720725"/>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1" name="TextBox 43"/>
          <p:cNvSpPr txBox="1"/>
          <p:nvPr/>
        </p:nvSpPr>
        <p:spPr bwMode="auto">
          <a:xfrm>
            <a:off x="704851" y="2073275"/>
            <a:ext cx="4001294" cy="507831"/>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Content-based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2" name="TextBox 43"/>
          <p:cNvSpPr txBox="1"/>
          <p:nvPr/>
        </p:nvSpPr>
        <p:spPr bwMode="auto">
          <a:xfrm>
            <a:off x="704851" y="5354807"/>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Collaborative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3" name="TextBox 43"/>
          <p:cNvSpPr txBox="1"/>
          <p:nvPr/>
        </p:nvSpPr>
        <p:spPr bwMode="auto">
          <a:xfrm>
            <a:off x="7181851" y="5900738"/>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smtClean="0">
                <a:solidFill>
                  <a:srgbClr val="3B3B3B"/>
                </a:solidFill>
                <a:latin typeface="Arial" panose="020B0604020202020204" pitchFamily="34" charset="0"/>
                <a:ea typeface="Arial" panose="020B0604020202020204" pitchFamily="34" charset="0"/>
              </a:rPr>
              <a:t>Hybrid Recommenders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Hybrid Model</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1"/>
          <a:stretch>
            <a:fillRect/>
          </a:stretch>
        </p:blipFill>
        <p:spPr>
          <a:xfrm>
            <a:off x="445135" y="4477385"/>
            <a:ext cx="11570970" cy="2115185"/>
          </a:xfrm>
          <a:prstGeom prst="rect">
            <a:avLst/>
          </a:prstGeom>
        </p:spPr>
      </p:pic>
      <p:grpSp>
        <p:nvGrpSpPr>
          <p:cNvPr id="18" name="组合 1"/>
          <p:cNvGrpSpPr/>
          <p:nvPr/>
        </p:nvGrpSpPr>
        <p:grpSpPr>
          <a:xfrm>
            <a:off x="445135" y="1149350"/>
            <a:ext cx="11082655" cy="771525"/>
            <a:chOff x="0" y="6227623"/>
            <a:chExt cx="12192000" cy="630377"/>
          </a:xfrm>
        </p:grpSpPr>
        <p:sp>
          <p:nvSpPr>
            <p:cNvPr id="19"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20"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21" name="TextBox 15"/>
          <p:cNvSpPr txBox="1"/>
          <p:nvPr/>
        </p:nvSpPr>
        <p:spPr>
          <a:xfrm>
            <a:off x="577850" y="1183005"/>
            <a:ext cx="10141585" cy="737235"/>
          </a:xfrm>
          <a:prstGeom prst="rect">
            <a:avLst/>
          </a:prstGeom>
          <a:noFill/>
          <a:ln w="9525">
            <a:noFill/>
          </a:ln>
        </p:spPr>
        <p:txBody>
          <a:bodyPr wrap="square" anchor="t" anchorCtr="0">
            <a:spAutoFit/>
          </a:bodyPr>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recommendation result shows that the hybrid model is suggesting more products that are similar to the product ID B0001YH10C for customer ID A1CY6CQC5HPQGL</a:t>
            </a:r>
            <a:endParaRPr lang="en-US" altLang="zh-CN" sz="1400" dirty="0">
              <a:solidFill>
                <a:srgbClr val="262626"/>
              </a:solidFill>
              <a:latin typeface="Arial" panose="020B0604020202020204" pitchFamily="34" charset="0"/>
              <a:cs typeface="Arial" panose="020B0604020202020204" pitchFamily="34" charset="0"/>
            </a:endParaRPr>
          </a:p>
        </p:txBody>
      </p:sp>
      <p:pic>
        <p:nvPicPr>
          <p:cNvPr id="22" name="Picture 21"/>
          <p:cNvPicPr>
            <a:picLocks noChangeAspect="1"/>
          </p:cNvPicPr>
          <p:nvPr/>
        </p:nvPicPr>
        <p:blipFill>
          <a:blip r:embed="rId2"/>
          <a:stretch>
            <a:fillRect/>
          </a:stretch>
        </p:blipFill>
        <p:spPr>
          <a:xfrm>
            <a:off x="444500" y="2148840"/>
            <a:ext cx="11420475" cy="23285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500604" y="4916488"/>
            <a:ext cx="5211445" cy="768350"/>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System Integration</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7</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2683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Introduction</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4" name="文本框 3"/>
          <p:cNvSpPr txBox="1"/>
          <p:nvPr/>
        </p:nvSpPr>
        <p:spPr>
          <a:xfrm>
            <a:off x="427562" y="3902834"/>
            <a:ext cx="10839450" cy="286232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Why recommender system is important?</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drive traffic through personalized email messages to the store site and increase average order value</a:t>
            </a:r>
            <a:r>
              <a:rPr lang="en-US"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also enhances the shopping experience by delivering relevant content based on personalized preferences.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reduce workload for inventory management and boost work effectiveness.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create comprehensive reports to support making the right decision for business direction.</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Overall</a:t>
            </a:r>
            <a:r>
              <a:rPr lang="en-US" dirty="0">
                <a:latin typeface="Arial" panose="020B0604020202020204" pitchFamily="34" charset="0"/>
                <a:cs typeface="Arial" panose="020B0604020202020204" pitchFamily="34" charset="0"/>
              </a:rPr>
              <a:t>, product recommender systems not only boost the companies’ revenue but also increase customer satisfaction and loyalty.</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p:txBody>
      </p:sp>
      <p:pic>
        <p:nvPicPr>
          <p:cNvPr id="1026" name="Picture 2" descr="Introduction to recommender systems - Things Solver"/>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43229" y="816040"/>
            <a:ext cx="8008116" cy="30867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System Integration</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13" name="五边形 12"/>
          <p:cNvSpPr/>
          <p:nvPr/>
        </p:nvSpPr>
        <p:spPr>
          <a:xfrm>
            <a:off x="4178300" y="2341562"/>
            <a:ext cx="6953120" cy="1623947"/>
          </a:xfrm>
          <a:prstGeom prst="homePlat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endParaRPr lang="zh-CN" altLang="en-US" sz="1600" strike="noStrike" noProof="1">
              <a:solidFill>
                <a:srgbClr val="FCC818"/>
              </a:solidFill>
            </a:endParaRPr>
          </a:p>
        </p:txBody>
      </p:sp>
      <p:sp>
        <p:nvSpPr>
          <p:cNvPr id="14" name="五边形 13"/>
          <p:cNvSpPr/>
          <p:nvPr/>
        </p:nvSpPr>
        <p:spPr>
          <a:xfrm>
            <a:off x="4178299" y="3965510"/>
            <a:ext cx="6953121" cy="1546246"/>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pic>
        <p:nvPicPr>
          <p:cNvPr id="18" name="图片 2"/>
          <p:cNvPicPr>
            <a:picLocks noChangeAspect="1"/>
          </p:cNvPicPr>
          <p:nvPr/>
        </p:nvPicPr>
        <p:blipFill>
          <a:blip r:embed="rId1"/>
          <a:stretch>
            <a:fillRect/>
          </a:stretch>
        </p:blipFill>
        <p:spPr>
          <a:xfrm>
            <a:off x="1611313" y="1465263"/>
            <a:ext cx="2566987" cy="5000625"/>
          </a:xfrm>
          <a:prstGeom prst="rect">
            <a:avLst/>
          </a:prstGeom>
          <a:noFill/>
          <a:ln w="9525">
            <a:noFill/>
          </a:ln>
        </p:spPr>
      </p:pic>
      <p:sp>
        <p:nvSpPr>
          <p:cNvPr id="21" name="文本框 26"/>
          <p:cNvSpPr txBox="1"/>
          <p:nvPr/>
        </p:nvSpPr>
        <p:spPr>
          <a:xfrm>
            <a:off x="4347483" y="4314569"/>
            <a:ext cx="6112133" cy="923330"/>
          </a:xfrm>
          <a:prstGeom prst="rect">
            <a:avLst/>
          </a:prstGeom>
          <a:noFill/>
          <a:ln w="9525">
            <a:noFill/>
          </a:ln>
        </p:spPr>
        <p:txBody>
          <a:bodyPr wrap="square" anchor="t" anchorCtr="0">
            <a:spAutoFit/>
          </a:bodyPr>
          <a:lstStyle/>
          <a:p>
            <a:r>
              <a:rPr lang="en-US" altLang="zh-CN" dirty="0" smtClean="0">
                <a:solidFill>
                  <a:schemeClr val="bg1"/>
                </a:solidFill>
                <a:latin typeface="Arial" panose="020B0604020202020204" pitchFamily="34" charset="0"/>
                <a:ea typeface="Arial" panose="020B0604020202020204" pitchFamily="34" charset="0"/>
              </a:rPr>
              <a:t>Develop a Chabot using </a:t>
            </a:r>
            <a:r>
              <a:rPr lang="en-US" altLang="zh-CN" dirty="0" err="1" smtClean="0">
                <a:solidFill>
                  <a:schemeClr val="bg1"/>
                </a:solidFill>
                <a:latin typeface="Arial" panose="020B0604020202020204" pitchFamily="34" charset="0"/>
                <a:ea typeface="Arial" panose="020B0604020202020204" pitchFamily="34" charset="0"/>
              </a:rPr>
              <a:t>DialogFlow</a:t>
            </a:r>
            <a:r>
              <a:rPr lang="en-US" altLang="zh-CN" dirty="0" smtClean="0">
                <a:solidFill>
                  <a:schemeClr val="bg1"/>
                </a:solidFill>
                <a:latin typeface="Arial" panose="020B0604020202020204" pitchFamily="34" charset="0"/>
                <a:ea typeface="Arial" panose="020B0604020202020204" pitchFamily="34" charset="0"/>
              </a:rPr>
              <a:t> platform to assist users for product recommendation and integrate it with the Flask website.</a:t>
            </a:r>
            <a:endParaRPr lang="zh-CN" altLang="en-US" dirty="0">
              <a:solidFill>
                <a:schemeClr val="bg1"/>
              </a:solidFill>
              <a:latin typeface="Arial" panose="020B0604020202020204" pitchFamily="34" charset="0"/>
              <a:ea typeface="Arial" panose="020B0604020202020204" pitchFamily="34" charset="0"/>
            </a:endParaRPr>
          </a:p>
        </p:txBody>
      </p:sp>
      <p:sp>
        <p:nvSpPr>
          <p:cNvPr id="22" name="文本框 27"/>
          <p:cNvSpPr txBox="1"/>
          <p:nvPr/>
        </p:nvSpPr>
        <p:spPr>
          <a:xfrm>
            <a:off x="4412797" y="2792031"/>
            <a:ext cx="6606656" cy="646331"/>
          </a:xfrm>
          <a:prstGeom prst="rect">
            <a:avLst/>
          </a:prstGeom>
          <a:noFill/>
          <a:ln w="9525">
            <a:noFill/>
          </a:ln>
        </p:spPr>
        <p:txBody>
          <a:bodyPr wrap="square" anchor="t" anchorCtr="0">
            <a:spAutoFit/>
          </a:bodyPr>
          <a:lstStyle/>
          <a:p>
            <a:r>
              <a:rPr lang="en-US" altLang="zh-CN" dirty="0">
                <a:solidFill>
                  <a:srgbClr val="262626"/>
                </a:solidFill>
                <a:latin typeface="Arial" panose="020B0604020202020204" pitchFamily="34" charset="0"/>
                <a:ea typeface="Arial" panose="020B0604020202020204" pitchFamily="34" charset="0"/>
              </a:rPr>
              <a:t>Develop </a:t>
            </a:r>
            <a:r>
              <a:rPr lang="en-US" altLang="zh-CN" dirty="0" smtClean="0">
                <a:solidFill>
                  <a:srgbClr val="262626"/>
                </a:solidFill>
                <a:latin typeface="Arial" panose="020B0604020202020204" pitchFamily="34" charset="0"/>
                <a:ea typeface="Arial" panose="020B0604020202020204" pitchFamily="34" charset="0"/>
              </a:rPr>
              <a:t>a Flask </a:t>
            </a:r>
            <a:r>
              <a:rPr lang="en-US" altLang="zh-CN" dirty="0">
                <a:solidFill>
                  <a:srgbClr val="262626"/>
                </a:solidFill>
                <a:latin typeface="Arial" panose="020B0604020202020204" pitchFamily="34" charset="0"/>
                <a:ea typeface="Arial" panose="020B0604020202020204" pitchFamily="34" charset="0"/>
              </a:rPr>
              <a:t>website </a:t>
            </a:r>
            <a:r>
              <a:rPr lang="en-US" altLang="zh-CN" dirty="0" smtClean="0">
                <a:solidFill>
                  <a:srgbClr val="262626"/>
                </a:solidFill>
                <a:latin typeface="Arial" panose="020B0604020202020204" pitchFamily="34" charset="0"/>
                <a:ea typeface="Arial" panose="020B0604020202020204" pitchFamily="34" charset="0"/>
              </a:rPr>
              <a:t>and use </a:t>
            </a:r>
            <a:r>
              <a:rPr lang="en-US" altLang="zh-CN" dirty="0" err="1" smtClean="0">
                <a:solidFill>
                  <a:srgbClr val="262626"/>
                </a:solidFill>
                <a:latin typeface="Arial" panose="020B0604020202020204" pitchFamily="34" charset="0"/>
                <a:ea typeface="Arial" panose="020B0604020202020204" pitchFamily="34" charset="0"/>
              </a:rPr>
              <a:t>PythonAnywhere</a:t>
            </a:r>
            <a:r>
              <a:rPr lang="en-US" altLang="zh-CN" dirty="0" smtClean="0">
                <a:solidFill>
                  <a:srgbClr val="262626"/>
                </a:solidFill>
                <a:latin typeface="Arial" panose="020B0604020202020204" pitchFamily="34" charset="0"/>
                <a:ea typeface="Arial" panose="020B0604020202020204" pitchFamily="34" charset="0"/>
              </a:rPr>
              <a:t> web hosting service to </a:t>
            </a:r>
            <a:r>
              <a:rPr lang="en-US" altLang="zh-CN" dirty="0">
                <a:solidFill>
                  <a:srgbClr val="262626"/>
                </a:solidFill>
                <a:latin typeface="Arial" panose="020B0604020202020204" pitchFamily="34" charset="0"/>
                <a:ea typeface="Arial" panose="020B0604020202020204" pitchFamily="34" charset="0"/>
              </a:rPr>
              <a:t>host our recommender system</a:t>
            </a:r>
            <a:r>
              <a:rPr lang="en-US" altLang="zh-CN" dirty="0" smtClean="0">
                <a:solidFill>
                  <a:srgbClr val="262626"/>
                </a:solidFill>
                <a:latin typeface="Arial" panose="020B0604020202020204" pitchFamily="34" charset="0"/>
                <a:ea typeface="Arial" panose="020B0604020202020204" pitchFamily="34" charset="0"/>
              </a:rPr>
              <a:t>. </a:t>
            </a:r>
            <a:endParaRPr lang="en-US" altLang="zh-CN" dirty="0">
              <a:solidFill>
                <a:srgbClr val="262626"/>
              </a:solidFill>
              <a:latin typeface="Arial" panose="020B0604020202020204" pitchFamily="34" charset="0"/>
              <a:ea typeface="Arial" panose="020B0604020202020204" pitchFamily="34" charset="0"/>
            </a:endParaRPr>
          </a:p>
        </p:txBody>
      </p:sp>
      <p:sp>
        <p:nvSpPr>
          <p:cNvPr id="24" name="椭圆形标注 23"/>
          <p:cNvSpPr/>
          <p:nvPr/>
        </p:nvSpPr>
        <p:spPr>
          <a:xfrm>
            <a:off x="1941886" y="2580766"/>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椭圆形标注 24"/>
          <p:cNvSpPr/>
          <p:nvPr/>
        </p:nvSpPr>
        <p:spPr>
          <a:xfrm>
            <a:off x="2385591" y="3297229"/>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椭圆形标注 25"/>
          <p:cNvSpPr/>
          <p:nvPr/>
        </p:nvSpPr>
        <p:spPr>
          <a:xfrm>
            <a:off x="1941886" y="4013094"/>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椭圆形标注 26"/>
          <p:cNvSpPr/>
          <p:nvPr/>
        </p:nvSpPr>
        <p:spPr>
          <a:xfrm>
            <a:off x="2385591" y="4729557"/>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 name="Picture 99"/>
          <p:cNvPicPr/>
          <p:nvPr/>
        </p:nvPicPr>
        <p:blipFill>
          <a:blip r:embed="rId2"/>
          <a:stretch>
            <a:fillRect/>
          </a:stretch>
        </p:blipFill>
        <p:spPr>
          <a:xfrm>
            <a:off x="4369435" y="1181735"/>
            <a:ext cx="3012440" cy="1083310"/>
          </a:xfrm>
          <a:prstGeom prst="rect">
            <a:avLst/>
          </a:prstGeom>
          <a:noFill/>
          <a:ln w="9525">
            <a:noFill/>
          </a:ln>
        </p:spPr>
      </p:pic>
      <p:pic>
        <p:nvPicPr>
          <p:cNvPr id="101" name="Picture 100"/>
          <p:cNvPicPr/>
          <p:nvPr/>
        </p:nvPicPr>
        <p:blipFill>
          <a:blip r:embed="rId3"/>
          <a:stretch>
            <a:fillRect/>
          </a:stretch>
        </p:blipFill>
        <p:spPr>
          <a:xfrm>
            <a:off x="7573645" y="1254125"/>
            <a:ext cx="2811145" cy="10109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1127125" y="0"/>
            <a:ext cx="9937750" cy="67481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2225675" y="-142240"/>
            <a:ext cx="7629525" cy="6877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
          <p:cNvGrpSpPr/>
          <p:nvPr/>
        </p:nvGrpSpPr>
        <p:grpSpPr>
          <a:xfrm>
            <a:off x="899160" y="1284605"/>
            <a:ext cx="10058400" cy="497840"/>
            <a:chOff x="0" y="6227623"/>
            <a:chExt cx="12192000" cy="630377"/>
          </a:xfrm>
        </p:grpSpPr>
        <p:sp>
          <p:nvSpPr>
            <p:cNvPr id="15" name="矩形 1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6" name="矩形 1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7" name="TextBox 15"/>
          <p:cNvSpPr txBox="1"/>
          <p:nvPr/>
        </p:nvSpPr>
        <p:spPr>
          <a:xfrm>
            <a:off x="1052195" y="1312545"/>
            <a:ext cx="10287635" cy="368300"/>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recommendation chatbot website is hosted at: </a:t>
            </a:r>
            <a:r>
              <a:rPr lang="en-US" dirty="0">
                <a:latin typeface="Arial" panose="020B0604020202020204" pitchFamily="34" charset="0"/>
                <a:cs typeface="Arial" panose="020B0604020202020204" pitchFamily="34" charset="0"/>
                <a:hlinkClick r:id="rId1" action="ppaction://hlinkfile"/>
              </a:rPr>
              <a:t>https://data606project.pythonanywhere.com</a:t>
            </a:r>
            <a:endParaRPr lang="en-US" dirty="0">
              <a:latin typeface="Arial" panose="020B0604020202020204" pitchFamily="34" charset="0"/>
              <a:cs typeface="Arial" panose="020B0604020202020204" pitchFamily="34" charset="0"/>
            </a:endParaRPr>
          </a:p>
        </p:txBody>
      </p:sp>
      <p:sp>
        <p:nvSpPr>
          <p:cNvPr id="4"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Live Recommender System</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102" name="Picture 101"/>
          <p:cNvPicPr/>
          <p:nvPr/>
        </p:nvPicPr>
        <p:blipFill>
          <a:blip r:embed="rId2"/>
          <a:stretch>
            <a:fillRect/>
          </a:stretch>
        </p:blipFill>
        <p:spPr>
          <a:xfrm>
            <a:off x="899160" y="1894205"/>
            <a:ext cx="10057765" cy="480123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4493426" y="4916488"/>
            <a:ext cx="3225800" cy="768350"/>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Conclusion</a:t>
            </a:r>
            <a:endPar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endParaRPr>
          </a:p>
        </p:txBody>
      </p:sp>
      <p:sp>
        <p:nvSpPr>
          <p:cNvPr id="32771" name="矩形 1"/>
          <p:cNvSpPr/>
          <p:nvPr/>
        </p:nvSpPr>
        <p:spPr>
          <a:xfrm>
            <a:off x="5301933" y="869950"/>
            <a:ext cx="1588135" cy="31534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Arial" panose="020B0604020202020204" pitchFamily="34" charset="0"/>
              </a:rPr>
              <a:t>8</a:t>
            </a:r>
            <a:endParaRPr lang="en-US" altLang="zh-CN"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7335838" y="2908300"/>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椭圆 17"/>
          <p:cNvSpPr/>
          <p:nvPr/>
        </p:nvSpPr>
        <p:spPr>
          <a:xfrm>
            <a:off x="7335838" y="4518025"/>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9" name="椭圆 18"/>
          <p:cNvSpPr/>
          <p:nvPr/>
        </p:nvSpPr>
        <p:spPr>
          <a:xfrm>
            <a:off x="7335838" y="2103438"/>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2" name="椭圆 31"/>
          <p:cNvSpPr/>
          <p:nvPr/>
        </p:nvSpPr>
        <p:spPr>
          <a:xfrm>
            <a:off x="7335838" y="371316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4822" name="矩形 13"/>
          <p:cNvSpPr/>
          <p:nvPr/>
        </p:nvSpPr>
        <p:spPr>
          <a:xfrm>
            <a:off x="7793355" y="1914208"/>
            <a:ext cx="3778250" cy="737235"/>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Developed a </a:t>
            </a:r>
            <a:r>
              <a:rPr lang="en-US" altLang="zh-CN" sz="1400" dirty="0">
                <a:latin typeface="Arial" panose="020B0604020202020204" pitchFamily="34" charset="0"/>
                <a:cs typeface="Arial" panose="020B0604020202020204" pitchFamily="34" charset="0"/>
                <a:sym typeface="Calibri" panose="020F0502020204030204" charset="0"/>
              </a:rPr>
              <a:t>product recommender system that can accurately predict customers' preferences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23"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Outcomes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24" name="矩形 13"/>
          <p:cNvSpPr/>
          <p:nvPr/>
        </p:nvSpPr>
        <p:spPr>
          <a:xfrm>
            <a:off x="7793355" y="2868930"/>
            <a:ext cx="3778250" cy="521970"/>
          </a:xfrm>
          <a:prstGeom prst="rect">
            <a:avLst/>
          </a:prstGeom>
          <a:noFill/>
          <a:ln w="9525">
            <a:noFill/>
          </a:ln>
        </p:spPr>
        <p:txBody>
          <a:bodyPr wrap="square" anchor="t" anchorCtr="0">
            <a:spAutoFit/>
          </a:bodyPr>
          <a:lstStyle/>
          <a:p>
            <a:pPr>
              <a:buClr>
                <a:schemeClr val="accent1"/>
              </a:buClr>
            </a:pPr>
            <a:r>
              <a:rPr lang="en-US" altLang="zh-CN" sz="1400" dirty="0">
                <a:latin typeface="Arial" panose="020B0604020202020204" pitchFamily="34" charset="0"/>
                <a:cs typeface="Arial" panose="020B0604020202020204" pitchFamily="34" charset="0"/>
                <a:sym typeface="Calibri" panose="020F0502020204030204" charset="0"/>
              </a:rPr>
              <a:t>There is no optimal recommendation algorithm/method </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3" name="矩形 2"/>
          <p:cNvSpPr/>
          <p:nvPr/>
        </p:nvSpPr>
        <p:spPr>
          <a:xfrm>
            <a:off x="7793037" y="3576171"/>
            <a:ext cx="3713163" cy="737235"/>
          </a:xfrm>
          <a:prstGeom prst="rect">
            <a:avLst/>
          </a:prstGeom>
        </p:spPr>
        <p:txBody>
          <a:bodyPr wrap="square">
            <a:spAutoFit/>
          </a:bodyPr>
          <a:lstStyle/>
          <a:p>
            <a:pPr>
              <a:buClr>
                <a:schemeClr val="accent1"/>
              </a:buClr>
            </a:pPr>
            <a:r>
              <a:rPr lang="en-US" altLang="zh-CN" sz="1400" dirty="0">
                <a:latin typeface="Arial" panose="020B0604020202020204" pitchFamily="34" charset="0"/>
                <a:cs typeface="Arial" panose="020B0604020202020204" pitchFamily="34" charset="0"/>
                <a:sym typeface="Calibri" panose="020F0502020204030204" charset="0"/>
              </a:rPr>
              <a:t>The most useful characteristics to promote certain products to customers are product description and review rating/text</a:t>
            </a:r>
            <a:endParaRPr lang="en-US" sz="1400" dirty="0">
              <a:latin typeface="Arial" panose="020B0604020202020204" pitchFamily="34" charset="0"/>
              <a:cs typeface="Arial" panose="020B0604020202020204" pitchFamily="34" charset="0"/>
            </a:endParaRPr>
          </a:p>
        </p:txBody>
      </p:sp>
      <p:sp>
        <p:nvSpPr>
          <p:cNvPr id="26" name="矩形 25"/>
          <p:cNvSpPr/>
          <p:nvPr/>
        </p:nvSpPr>
        <p:spPr>
          <a:xfrm>
            <a:off x="7793037" y="4356660"/>
            <a:ext cx="3713163" cy="52197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sym typeface="+mn-ea"/>
              </a:rPr>
              <a:t>Textual data plays a significant role in recommender systems</a:t>
            </a:r>
            <a:endParaRPr lang="en-US" sz="1400" dirty="0">
              <a:latin typeface="Arial" panose="020B0604020202020204" pitchFamily="34" charset="0"/>
              <a:cs typeface="Arial" panose="020B0604020202020204" pitchFamily="34" charset="0"/>
            </a:endParaRPr>
          </a:p>
        </p:txBody>
      </p:sp>
      <p:pic>
        <p:nvPicPr>
          <p:cNvPr id="3074" name="Picture 2" descr="Build a Recommendation Engine With Collaborative Filtering – Real Python"/>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5969" y="1838316"/>
            <a:ext cx="6411270" cy="4115949"/>
          </a:xfrm>
          <a:prstGeom prst="rect">
            <a:avLst/>
          </a:prstGeom>
          <a:noFill/>
          <a:extLst>
            <a:ext uri="{909E8E84-426E-40DD-AFC4-6F175D3DCCD1}">
              <a14:hiddenFill xmlns:a14="http://schemas.microsoft.com/office/drawing/2010/main">
                <a:solidFill>
                  <a:srgbClr val="FFFFFF"/>
                </a:solidFill>
              </a14:hiddenFill>
            </a:ext>
          </a:extLst>
        </p:spPr>
      </p:pic>
      <p:sp>
        <p:nvSpPr>
          <p:cNvPr id="28" name="椭圆 27"/>
          <p:cNvSpPr/>
          <p:nvPr/>
        </p:nvSpPr>
        <p:spPr>
          <a:xfrm>
            <a:off x="7335838" y="535259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9" name="矩形 28"/>
          <p:cNvSpPr/>
          <p:nvPr/>
        </p:nvSpPr>
        <p:spPr>
          <a:xfrm>
            <a:off x="7793037" y="5215601"/>
            <a:ext cx="3713163" cy="52197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sym typeface="+mn-ea"/>
              </a:rPr>
              <a:t>Provide a website and </a:t>
            </a:r>
            <a:r>
              <a:rPr lang="en-US" sz="1400" dirty="0" err="1" smtClean="0">
                <a:latin typeface="Arial" panose="020B0604020202020204" pitchFamily="34" charset="0"/>
                <a:cs typeface="Arial" panose="020B0604020202020204" pitchFamily="34" charset="0"/>
                <a:sym typeface="+mn-ea"/>
              </a:rPr>
              <a:t>Chatbot</a:t>
            </a:r>
            <a:r>
              <a:rPr lang="en-US" sz="1400" dirty="0" smtClean="0">
                <a:latin typeface="Arial" panose="020B0604020202020204" pitchFamily="34" charset="0"/>
                <a:cs typeface="Arial" panose="020B0604020202020204" pitchFamily="34" charset="0"/>
                <a:sym typeface="+mn-ea"/>
              </a:rPr>
              <a:t> </a:t>
            </a:r>
            <a:r>
              <a:rPr lang="en-US" sz="1400" dirty="0">
                <a:latin typeface="Arial" panose="020B0604020202020204" pitchFamily="34" charset="0"/>
                <a:cs typeface="Arial" panose="020B0604020202020204" pitchFamily="34" charset="0"/>
                <a:sym typeface="+mn-ea"/>
              </a:rPr>
              <a:t>to assist amazon users to make purchase decisions.</a:t>
            </a:r>
            <a:endParaRPr lang="en-US" sz="1400" dirty="0">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Limitation</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0" name="Picture 99"/>
          <p:cNvPicPr/>
          <p:nvPr/>
        </p:nvPicPr>
        <p:blipFill>
          <a:blip r:embed="rId1"/>
          <a:stretch>
            <a:fillRect/>
          </a:stretch>
        </p:blipFill>
        <p:spPr>
          <a:xfrm>
            <a:off x="8345170" y="2034540"/>
            <a:ext cx="3444875" cy="2730500"/>
          </a:xfrm>
          <a:prstGeom prst="rect">
            <a:avLst/>
          </a:prstGeom>
          <a:noFill/>
          <a:ln w="9525">
            <a:noFill/>
          </a:ln>
        </p:spPr>
      </p:pic>
      <p:grpSp>
        <p:nvGrpSpPr>
          <p:cNvPr id="6" name="组合 1"/>
          <p:cNvGrpSpPr/>
          <p:nvPr/>
        </p:nvGrpSpPr>
        <p:grpSpPr>
          <a:xfrm>
            <a:off x="885825" y="1997710"/>
            <a:ext cx="7237730" cy="798195"/>
            <a:chOff x="0" y="6227623"/>
            <a:chExt cx="12192000" cy="630377"/>
          </a:xfrm>
        </p:grpSpPr>
        <p:sp>
          <p:nvSpPr>
            <p:cNvPr id="2"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9" name="TextBox 15"/>
          <p:cNvSpPr txBox="1"/>
          <p:nvPr/>
        </p:nvSpPr>
        <p:spPr>
          <a:xfrm>
            <a:off x="1104265" y="2240280"/>
            <a:ext cx="6513195" cy="368300"/>
          </a:xfrm>
          <a:prstGeom prst="rect">
            <a:avLst/>
          </a:prstGeom>
          <a:noFill/>
          <a:ln w="9525">
            <a:noFill/>
          </a:ln>
        </p:spPr>
        <p:txBody>
          <a:bodyPr wrap="square" anchor="t" anchorCtr="0">
            <a:spAutoFit/>
          </a:bodyPr>
          <a:p>
            <a:pPr>
              <a:spcBef>
                <a:spcPts val="0"/>
              </a:spcBef>
            </a:pPr>
            <a:r>
              <a:rPr lang="en-US" dirty="0">
                <a:latin typeface="Arial" panose="020B0604020202020204" pitchFamily="34" charset="0"/>
                <a:cs typeface="Arial" panose="020B0604020202020204" pitchFamily="34" charset="0"/>
              </a:rPr>
              <a:t>The data used for this project is a subset of the original data</a:t>
            </a:r>
            <a:endParaRPr lang="en-US" dirty="0">
              <a:latin typeface="Arial" panose="020B0604020202020204" pitchFamily="34" charset="0"/>
              <a:cs typeface="Arial" panose="020B0604020202020204" pitchFamily="34" charset="0"/>
            </a:endParaRPr>
          </a:p>
        </p:txBody>
      </p:sp>
      <p:grpSp>
        <p:nvGrpSpPr>
          <p:cNvPr id="10" name="组合 8"/>
          <p:cNvGrpSpPr/>
          <p:nvPr/>
        </p:nvGrpSpPr>
        <p:grpSpPr>
          <a:xfrm>
            <a:off x="885825" y="3033395"/>
            <a:ext cx="7237730" cy="799465"/>
            <a:chOff x="0" y="6227623"/>
            <a:chExt cx="12192000" cy="312767"/>
          </a:xfrm>
        </p:grpSpPr>
        <p:sp>
          <p:nvSpPr>
            <p:cNvPr id="11" name="矩形 1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13" name="TextBox 15"/>
          <p:cNvSpPr txBox="1"/>
          <p:nvPr/>
        </p:nvSpPr>
        <p:spPr>
          <a:xfrm>
            <a:off x="1214120" y="3216910"/>
            <a:ext cx="6436360" cy="506730"/>
          </a:xfrm>
          <a:prstGeom prst="rect">
            <a:avLst/>
          </a:prstGeom>
          <a:noFill/>
          <a:ln w="9525">
            <a:noFill/>
          </a:ln>
        </p:spPr>
        <p:txBody>
          <a:bodyPr wrap="square" anchor="t" anchorCtr="0">
            <a:spAutoFit/>
          </a:bodyPr>
          <a:p>
            <a:pPr>
              <a:lnSpc>
                <a:spcPct val="150000"/>
              </a:lnSpc>
            </a:pPr>
            <a:r>
              <a:rPr lang="en-US" altLang="zh-CN" dirty="0">
                <a:solidFill>
                  <a:schemeClr val="bg1"/>
                </a:solidFill>
                <a:latin typeface="Arial" panose="020B0604020202020204" pitchFamily="34" charset="0"/>
                <a:cs typeface="Arial" panose="020B0604020202020204" pitchFamily="34" charset="0"/>
              </a:rPr>
              <a:t>The deployed models are not optimal</a:t>
            </a:r>
            <a:endParaRPr lang="en-US" altLang="zh-CN" dirty="0">
              <a:solidFill>
                <a:schemeClr val="bg1"/>
              </a:solidFill>
              <a:latin typeface="Arial" panose="020B0604020202020204" pitchFamily="34" charset="0"/>
              <a:cs typeface="Arial" panose="020B0604020202020204" pitchFamily="34" charset="0"/>
            </a:endParaRPr>
          </a:p>
        </p:txBody>
      </p:sp>
      <p:grpSp>
        <p:nvGrpSpPr>
          <p:cNvPr id="16" name="组合 1"/>
          <p:cNvGrpSpPr/>
          <p:nvPr/>
        </p:nvGrpSpPr>
        <p:grpSpPr>
          <a:xfrm>
            <a:off x="877570" y="4069715"/>
            <a:ext cx="7237730" cy="795020"/>
            <a:chOff x="0" y="6227623"/>
            <a:chExt cx="12192000" cy="630377"/>
          </a:xfrm>
        </p:grpSpPr>
        <p:sp>
          <p:nvSpPr>
            <p:cNvPr id="17" name="矩形 1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sp>
          <p:nvSpPr>
            <p:cNvPr id="4" name="矩形 1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zh-CN" altLang="en-US" strike="noStrike" noProof="1"/>
            </a:p>
          </p:txBody>
        </p:sp>
      </p:grpSp>
      <p:sp>
        <p:nvSpPr>
          <p:cNvPr id="5" name="TextBox 15"/>
          <p:cNvSpPr txBox="1"/>
          <p:nvPr/>
        </p:nvSpPr>
        <p:spPr>
          <a:xfrm>
            <a:off x="1214120" y="4256405"/>
            <a:ext cx="6370320" cy="368300"/>
          </a:xfrm>
          <a:prstGeom prst="rect">
            <a:avLst/>
          </a:prstGeom>
          <a:noFill/>
          <a:ln w="9525">
            <a:noFill/>
          </a:ln>
        </p:spPr>
        <p:txBody>
          <a:bodyPr wrap="square" anchor="t" anchorCtr="0">
            <a:spAutoFit/>
          </a:bodyPr>
          <a:p>
            <a:pPr>
              <a:spcBef>
                <a:spcPts val="0"/>
              </a:spcBef>
            </a:pPr>
            <a:r>
              <a:rPr lang="en-US" dirty="0">
                <a:latin typeface="Arial" panose="020B0604020202020204" pitchFamily="34" charset="0"/>
                <a:cs typeface="Arial" panose="020B0604020202020204" pitchFamily="34" charset="0"/>
              </a:rPr>
              <a:t>Offline Recommender System</a:t>
            </a:r>
            <a:endParaRPr lang="en-US" dirty="0">
              <a:latin typeface="Arial" panose="020B0604020202020204" pitchFamily="34" charset="0"/>
              <a:cs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48"/>
          <p:cNvSpPr txBox="1"/>
          <p:nvPr/>
        </p:nvSpPr>
        <p:spPr>
          <a:xfrm>
            <a:off x="266303" y="283984"/>
            <a:ext cx="9473407" cy="706755"/>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Future Research</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101" name="Picture 100"/>
          <p:cNvPicPr/>
          <p:nvPr/>
        </p:nvPicPr>
        <p:blipFill>
          <a:blip r:embed="rId1"/>
          <a:stretch>
            <a:fillRect/>
          </a:stretch>
        </p:blipFill>
        <p:spPr>
          <a:xfrm>
            <a:off x="432435" y="1360170"/>
            <a:ext cx="5612765" cy="4415155"/>
          </a:xfrm>
          <a:prstGeom prst="rect">
            <a:avLst/>
          </a:prstGeom>
          <a:noFill/>
          <a:ln w="9525">
            <a:noFill/>
          </a:ln>
        </p:spPr>
      </p:pic>
      <p:sp>
        <p:nvSpPr>
          <p:cNvPr id="4" name="任意多边形 3"/>
          <p:cNvSpPr/>
          <p:nvPr/>
        </p:nvSpPr>
        <p:spPr>
          <a:xfrm>
            <a:off x="6233795" y="3411220"/>
            <a:ext cx="5408930" cy="932815"/>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p>
            <a:pPr lvl="0" algn="ctr" defTabSz="2311400" fontAlgn="auto">
              <a:lnSpc>
                <a:spcPct val="90000"/>
              </a:lnSpc>
              <a:spcBef>
                <a:spcPct val="0"/>
              </a:spcBef>
              <a:spcAft>
                <a:spcPct val="35000"/>
              </a:spcAft>
            </a:pPr>
            <a:endParaRPr lang="zh-CN" altLang="en-US" sz="5200" strike="noStrike" kern="1200" noProof="1"/>
          </a:p>
        </p:txBody>
      </p:sp>
      <p:sp>
        <p:nvSpPr>
          <p:cNvPr id="5" name="任意多边形 4"/>
          <p:cNvSpPr/>
          <p:nvPr/>
        </p:nvSpPr>
        <p:spPr>
          <a:xfrm>
            <a:off x="6233160" y="2155825"/>
            <a:ext cx="5409565" cy="923290"/>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p>
            <a:pPr lvl="0" algn="ctr" defTabSz="2311400" fontAlgn="auto">
              <a:lnSpc>
                <a:spcPct val="90000"/>
              </a:lnSpc>
              <a:spcBef>
                <a:spcPct val="0"/>
              </a:spcBef>
              <a:spcAft>
                <a:spcPct val="35000"/>
              </a:spcAft>
            </a:pPr>
            <a:endParaRPr lang="zh-CN" altLang="en-US" sz="5200" strike="noStrike" kern="1200" noProof="1"/>
          </a:p>
        </p:txBody>
      </p:sp>
      <p:sp>
        <p:nvSpPr>
          <p:cNvPr id="17" name="KSO_Shape"/>
          <p:cNvSpPr/>
          <p:nvPr/>
        </p:nvSpPr>
        <p:spPr>
          <a:xfrm>
            <a:off x="6340158" y="2384743"/>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strike="noStrike" noProof="1">
              <a:solidFill>
                <a:schemeClr val="tx1"/>
              </a:solidFill>
            </a:endParaRPr>
          </a:p>
        </p:txBody>
      </p:sp>
      <p:sp>
        <p:nvSpPr>
          <p:cNvPr id="18" name="KSO_Shape"/>
          <p:cNvSpPr/>
          <p:nvPr/>
        </p:nvSpPr>
        <p:spPr>
          <a:xfrm>
            <a:off x="6340792" y="3629025"/>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strike="noStrike" noProof="1">
              <a:solidFill>
                <a:schemeClr val="tx1"/>
              </a:solidFill>
            </a:endParaRPr>
          </a:p>
        </p:txBody>
      </p:sp>
      <p:sp>
        <p:nvSpPr>
          <p:cNvPr id="22" name="TextBox 15"/>
          <p:cNvSpPr txBox="1"/>
          <p:nvPr/>
        </p:nvSpPr>
        <p:spPr>
          <a:xfrm>
            <a:off x="6934835" y="2364105"/>
            <a:ext cx="4460240" cy="506730"/>
          </a:xfrm>
          <a:prstGeom prst="rect">
            <a:avLst/>
          </a:prstGeom>
          <a:noFill/>
          <a:ln w="9525">
            <a:noFill/>
          </a:ln>
        </p:spPr>
        <p:txBody>
          <a:bodyPr wrap="square" anchor="t" anchorCtr="0">
            <a:spAutoFit/>
          </a:bodyPr>
          <a:p>
            <a:pPr>
              <a:lnSpc>
                <a:spcPct val="150000"/>
              </a:lnSpc>
            </a:pPr>
            <a:r>
              <a:rPr lang="en-US" altLang="zh-CN" sz="1800" dirty="0">
                <a:solidFill>
                  <a:schemeClr val="bg1"/>
                </a:solidFill>
                <a:latin typeface="Arial" panose="020B0604020202020204" pitchFamily="34" charset="0"/>
                <a:ea typeface="Arial" panose="020B0604020202020204" pitchFamily="34" charset="0"/>
              </a:rPr>
              <a:t>Cross-domain recommender system  </a:t>
            </a:r>
            <a:endParaRPr lang="zh-CN" altLang="en-US" sz="1800" dirty="0">
              <a:solidFill>
                <a:schemeClr val="bg1"/>
              </a:solidFill>
              <a:latin typeface="Arial" panose="020B0604020202020204" pitchFamily="34" charset="0"/>
              <a:ea typeface="Arial" panose="020B0604020202020204" pitchFamily="34" charset="0"/>
            </a:endParaRPr>
          </a:p>
        </p:txBody>
      </p:sp>
      <p:sp>
        <p:nvSpPr>
          <p:cNvPr id="2" name="TextBox 15"/>
          <p:cNvSpPr txBox="1"/>
          <p:nvPr/>
        </p:nvSpPr>
        <p:spPr>
          <a:xfrm>
            <a:off x="6934835" y="3611245"/>
            <a:ext cx="3773805" cy="506730"/>
          </a:xfrm>
          <a:prstGeom prst="rect">
            <a:avLst/>
          </a:prstGeom>
          <a:noFill/>
          <a:ln w="9525">
            <a:noFill/>
          </a:ln>
        </p:spPr>
        <p:txBody>
          <a:bodyPr wrap="square" anchor="t" anchorCtr="0">
            <a:spAutoFit/>
          </a:bodyPr>
          <a:p>
            <a:pPr>
              <a:lnSpc>
                <a:spcPct val="150000"/>
              </a:lnSpc>
            </a:pPr>
            <a:r>
              <a:rPr lang="en-US" altLang="zh-CN" sz="1800" dirty="0">
                <a:latin typeface="Arial" panose="020B0604020202020204" pitchFamily="34" charset="0"/>
                <a:ea typeface="Arial" panose="020B0604020202020204" pitchFamily="34" charset="0"/>
              </a:rPr>
              <a:t>Online Recommender Methods</a:t>
            </a:r>
            <a:endParaRPr lang="en-US" altLang="zh-CN" sz="1800" dirty="0">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References</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3" name="文本框 2"/>
          <p:cNvSpPr txBox="1"/>
          <p:nvPr/>
        </p:nvSpPr>
        <p:spPr>
          <a:xfrm>
            <a:off x="614045" y="1215390"/>
            <a:ext cx="10963275" cy="609282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Jianmo Ni, </a:t>
            </a:r>
            <a:r>
              <a:rPr lang="en-US" sz="1600" dirty="0" err="1">
                <a:latin typeface="Arial" panose="020B0604020202020204" pitchFamily="34" charset="0"/>
                <a:cs typeface="Arial" panose="020B0604020202020204" pitchFamily="34" charset="0"/>
              </a:rPr>
              <a:t>Jiacheng</a:t>
            </a:r>
            <a:r>
              <a:rPr lang="en-US" sz="1600" dirty="0">
                <a:latin typeface="Arial" panose="020B0604020202020204" pitchFamily="34" charset="0"/>
                <a:cs typeface="Arial" panose="020B0604020202020204" pitchFamily="34" charset="0"/>
              </a:rPr>
              <a:t> Li, Julian </a:t>
            </a:r>
            <a:r>
              <a:rPr lang="en-US" sz="1600" dirty="0" err="1">
                <a:latin typeface="Arial" panose="020B0604020202020204" pitchFamily="34" charset="0"/>
                <a:cs typeface="Arial" panose="020B0604020202020204" pitchFamily="34" charset="0"/>
              </a:rPr>
              <a:t>McAuley</a:t>
            </a:r>
            <a:r>
              <a:rPr lang="en-US" sz="1600" dirty="0">
                <a:latin typeface="Arial" panose="020B0604020202020204" pitchFamily="34" charset="0"/>
                <a:cs typeface="Arial" panose="020B0604020202020204" pitchFamily="34" charset="0"/>
              </a:rPr>
              <a:t> Empirical Methods in Natural Language Processing (EMNLP), 2019 </a:t>
            </a:r>
            <a:r>
              <a:rPr lang="en-US" sz="1600" dirty="0">
                <a:latin typeface="Arial" panose="020B0604020202020204" pitchFamily="34" charset="0"/>
                <a:cs typeface="Arial" panose="020B0604020202020204" pitchFamily="34" charset="0"/>
                <a:hlinkClick r:id="rId1"/>
              </a:rPr>
              <a:t>http://cseweb.ucsd.edu/~jmcauley/pdfs/emnlp19a.pdf</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Doshi</a:t>
            </a:r>
            <a:r>
              <a:rPr lang="en-US" sz="1600" dirty="0">
                <a:latin typeface="Arial" panose="020B0604020202020204" pitchFamily="34" charset="0"/>
                <a:cs typeface="Arial" panose="020B0604020202020204" pitchFamily="34" charset="0"/>
              </a:rPr>
              <a:t>, S. (2019, February 20). Brief on Recommender Systems. Medium. Retrieved February 13, 2022, from </a:t>
            </a:r>
            <a:r>
              <a:rPr lang="en-US" sz="1600" dirty="0">
                <a:latin typeface="Arial" panose="020B0604020202020204" pitchFamily="34" charset="0"/>
                <a:cs typeface="Arial" panose="020B0604020202020204" pitchFamily="34" charset="0"/>
                <a:hlinkClick r:id="rId2"/>
              </a:rPr>
              <a:t>https://</a:t>
            </a:r>
            <a:r>
              <a:rPr lang="en-US" sz="1600" dirty="0" smtClean="0">
                <a:latin typeface="Arial" panose="020B0604020202020204" pitchFamily="34" charset="0"/>
                <a:cs typeface="Arial" panose="020B0604020202020204" pitchFamily="34" charset="0"/>
                <a:hlinkClick r:id="rId2"/>
              </a:rPr>
              <a:t>towardsdatascience.com/brief-on-recommender-systems-b86a1068a4dd</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Engineering@ZenOfAI</a:t>
            </a:r>
            <a:r>
              <a:rPr lang="en-US" sz="1600" dirty="0">
                <a:latin typeface="Arial" panose="020B0604020202020204" pitchFamily="34" charset="0"/>
                <a:cs typeface="Arial" panose="020B0604020202020204" pitchFamily="34" charset="0"/>
              </a:rPr>
              <a:t>. (2019, August 7). Creating </a:t>
            </a:r>
            <a:r>
              <a:rPr lang="en-US" sz="1600" dirty="0" err="1">
                <a:latin typeface="Arial" panose="020B0604020202020204" pitchFamily="34" charset="0"/>
                <a:cs typeface="Arial" panose="020B0604020202020204" pitchFamily="34" charset="0"/>
              </a:rPr>
              <a:t>chatbot</a:t>
            </a:r>
            <a:r>
              <a:rPr lang="en-US" sz="1600" dirty="0">
                <a:latin typeface="Arial" panose="020B0604020202020204" pitchFamily="34" charset="0"/>
                <a:cs typeface="Arial" panose="020B0604020202020204" pitchFamily="34" charset="0"/>
              </a:rPr>
              <a:t> with </a:t>
            </a:r>
            <a:r>
              <a:rPr lang="en-US" sz="1600" dirty="0" err="1">
                <a:latin typeface="Arial" panose="020B0604020202020204" pitchFamily="34" charset="0"/>
                <a:cs typeface="Arial" panose="020B0604020202020204" pitchFamily="34" charset="0"/>
              </a:rPr>
              <a:t>Webhooks</a:t>
            </a:r>
            <a:r>
              <a:rPr lang="en-US" sz="1600" dirty="0">
                <a:latin typeface="Arial" panose="020B0604020202020204" pitchFamily="34" charset="0"/>
                <a:cs typeface="Arial" panose="020B0604020202020204" pitchFamily="34" charset="0"/>
              </a:rPr>
              <a:t> using python (FLASK) and </a:t>
            </a:r>
            <a:r>
              <a:rPr lang="en-US" sz="1600" dirty="0" err="1">
                <a:latin typeface="Arial" panose="020B0604020202020204" pitchFamily="34" charset="0"/>
                <a:cs typeface="Arial" panose="020B0604020202020204" pitchFamily="34" charset="0"/>
              </a:rPr>
              <a:t>dialogflow</a:t>
            </a:r>
            <a:r>
              <a:rPr lang="en-US" sz="1600" dirty="0">
                <a:latin typeface="Arial" panose="020B0604020202020204" pitchFamily="34" charset="0"/>
                <a:cs typeface="Arial" panose="020B0604020202020204" pitchFamily="34" charset="0"/>
              </a:rPr>
              <a:t>. Medium. Retrieved March 5, 2022, from </a:t>
            </a:r>
            <a:r>
              <a:rPr lang="en-US" sz="1600" dirty="0">
                <a:latin typeface="Arial" panose="020B0604020202020204" pitchFamily="34" charset="0"/>
                <a:cs typeface="Arial" panose="020B0604020202020204" pitchFamily="34" charset="0"/>
                <a:hlinkClick r:id="rId3"/>
              </a:rPr>
              <a:t>https://</a:t>
            </a:r>
            <a:r>
              <a:rPr lang="en-US" sz="1600" dirty="0" smtClean="0">
                <a:latin typeface="Arial" panose="020B0604020202020204" pitchFamily="34" charset="0"/>
                <a:cs typeface="Arial" panose="020B0604020202020204" pitchFamily="34" charset="0"/>
                <a:hlinkClick r:id="rId3"/>
              </a:rPr>
              <a:t>medium.com/zenofai/creating-chatbot-using-python-flask-d6947d8ef805</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BANIK, R. O. U. N. A. K. (2018). Hands-on recommendation systems with Python: Start building powerful and personalized, ... recommendation engines with python. PACKT Publishing Limited. </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smtClean="0">
                <a:latin typeface="Arial" panose="020B0604020202020204" pitchFamily="34" charset="0"/>
                <a:cs typeface="Arial" panose="020B0604020202020204" pitchFamily="34" charset="0"/>
              </a:rPr>
              <a:t>Kapadia, S. (2020, December 29). Topic modeling in Python: Latent dirichlet allocation (LDA). Medium. Retrieved April 24, 2022, from </a:t>
            </a:r>
            <a:r>
              <a:rPr lang="en-US" sz="1600" dirty="0" smtClean="0">
                <a:latin typeface="Arial" panose="020B0604020202020204" pitchFamily="34" charset="0"/>
                <a:cs typeface="Arial" panose="020B0604020202020204" pitchFamily="34" charset="0"/>
                <a:hlinkClick r:id="rId4" action="ppaction://hlinkfile"/>
              </a:rPr>
              <a:t>https://towardsdatascience.com/end-to-end-topic-modeling-in-python-latent-dirichlet-allocation-lda-35ce4ed6b3e0</a:t>
            </a:r>
            <a:endParaRPr lang="en-US" sz="1600" dirty="0" smtClean="0">
              <a:latin typeface="Arial" panose="020B0604020202020204" pitchFamily="34" charset="0"/>
              <a:cs typeface="Arial" panose="020B0604020202020204" pitchFamily="34" charset="0"/>
              <a:hlinkClick r:id="rId4" action="ppaction://hlinkfile"/>
            </a:endParaRPr>
          </a:p>
          <a:p>
            <a:pPr marL="342900" indent="-342900">
              <a:lnSpc>
                <a:spcPct val="150000"/>
              </a:lnSpc>
              <a:buFont typeface="Arial" panose="020B0604020202020204" pitchFamily="34" charset="0"/>
              <a:buChar char="•"/>
            </a:pPr>
            <a:r>
              <a:rPr lang="en-US" sz="1600" dirty="0" smtClean="0">
                <a:latin typeface="Arial" panose="020B0604020202020204" pitchFamily="34" charset="0"/>
                <a:cs typeface="Arial" panose="020B0604020202020204" pitchFamily="34" charset="0"/>
              </a:rPr>
              <a:t>Tanner, G. (n.d.). Building a book recommendation system using Keras. Gilbert Tanner. Retrieved April 24, 2022, from </a:t>
            </a:r>
            <a:r>
              <a:rPr lang="en-US" sz="1600" dirty="0" smtClean="0">
                <a:latin typeface="Arial" panose="020B0604020202020204" pitchFamily="34" charset="0"/>
                <a:cs typeface="Arial" panose="020B0604020202020204" pitchFamily="34" charset="0"/>
                <a:hlinkClick r:id="rId5" action="ppaction://hlinkfile"/>
              </a:rPr>
              <a:t>https://gilberttanner.com/blog/building-a-book-recommendation-system-usingkeras </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矩形 14"/>
          <p:cNvSpPr/>
          <p:nvPr/>
        </p:nvSpPr>
        <p:spPr>
          <a:xfrm>
            <a:off x="3971925" y="2125663"/>
            <a:ext cx="4527550" cy="1568450"/>
          </a:xfrm>
          <a:prstGeom prst="rect">
            <a:avLst/>
          </a:prstGeom>
          <a:noFill/>
          <a:ln w="9525">
            <a:noFill/>
          </a:ln>
        </p:spPr>
        <p:txBody>
          <a:bodyPr wrap="none" anchor="t" anchorCtr="0">
            <a:spAutoFit/>
          </a:bodyPr>
          <a:lstStyle/>
          <a:p>
            <a:r>
              <a:rPr lang="en-US" altLang="zh-CN" sz="9600" dirty="0">
                <a:solidFill>
                  <a:srgbClr val="404040"/>
                </a:solidFill>
                <a:latin typeface="Arial" panose="020B0604020202020204" pitchFamily="34" charset="0"/>
                <a:ea typeface="宋体" panose="02010600030101010101" pitchFamily="2" charset="-122"/>
                <a:cs typeface="Arial" panose="020B0604020202020204" pitchFamily="34" charset="0"/>
              </a:rPr>
              <a:t>Thanks</a:t>
            </a:r>
            <a:endParaRPr lang="en-US" altLang="zh-CN" sz="16600" b="1" dirty="0">
              <a:solidFill>
                <a:srgbClr val="404040"/>
              </a:solidFill>
              <a:latin typeface="Arial" panose="020B0604020202020204" pitchFamily="34" charset="0"/>
              <a:ea typeface="Arial" panose="020B0604020202020204" pitchFamily="34"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矩形 11"/>
          <p:cNvSpPr/>
          <p:nvPr/>
        </p:nvSpPr>
        <p:spPr>
          <a:xfrm>
            <a:off x="3284075" y="4916488"/>
            <a:ext cx="56444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Questions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8435"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Questions</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920750" y="4535488"/>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4" name="任意多边形 3"/>
          <p:cNvSpPr/>
          <p:nvPr/>
        </p:nvSpPr>
        <p:spPr>
          <a:xfrm>
            <a:off x="920750" y="2968625"/>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5" name="任意多边形 4"/>
          <p:cNvSpPr/>
          <p:nvPr/>
        </p:nvSpPr>
        <p:spPr>
          <a:xfrm>
            <a:off x="920750" y="1403350"/>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7" name="KSO_Shape"/>
          <p:cNvSpPr/>
          <p:nvPr/>
        </p:nvSpPr>
        <p:spPr>
          <a:xfrm>
            <a:off x="1185863" y="1782763"/>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8" name="KSO_Shape"/>
          <p:cNvSpPr/>
          <p:nvPr/>
        </p:nvSpPr>
        <p:spPr>
          <a:xfrm>
            <a:off x="1185862" y="3384550"/>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9" name="KSO_Shape"/>
          <p:cNvSpPr/>
          <p:nvPr/>
        </p:nvSpPr>
        <p:spPr>
          <a:xfrm>
            <a:off x="1185863" y="498157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2" name="TextBox 15"/>
          <p:cNvSpPr txBox="1"/>
          <p:nvPr/>
        </p:nvSpPr>
        <p:spPr>
          <a:xfrm>
            <a:off x="1724023" y="1716128"/>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ea typeface="Arial" panose="020B0604020202020204" pitchFamily="34" charset="0"/>
              </a:rPr>
              <a:t>What characteristics are useful to generate personalized recommendations?</a:t>
            </a:r>
            <a:endParaRPr lang="zh-CN" altLang="en-US" sz="2000" dirty="0">
              <a:solidFill>
                <a:schemeClr val="bg1"/>
              </a:solidFill>
              <a:latin typeface="Arial" panose="020B0604020202020204" pitchFamily="34" charset="0"/>
              <a:ea typeface="Arial" panose="020B0604020202020204" pitchFamily="34" charset="0"/>
            </a:endParaRPr>
          </a:p>
        </p:txBody>
      </p:sp>
      <p:sp>
        <p:nvSpPr>
          <p:cNvPr id="23" name="TextBox 15"/>
          <p:cNvSpPr txBox="1"/>
          <p:nvPr/>
        </p:nvSpPr>
        <p:spPr>
          <a:xfrm>
            <a:off x="1724023" y="3178472"/>
            <a:ext cx="8963025" cy="1015663"/>
          </a:xfrm>
          <a:prstGeom prst="rect">
            <a:avLst/>
          </a:prstGeom>
          <a:noFill/>
          <a:ln w="9525">
            <a:noFill/>
          </a:ln>
        </p:spPr>
        <p:txBody>
          <a:bodyPr wrap="square" anchor="t" anchorCtr="0">
            <a:spAutoFit/>
          </a:bodyPr>
          <a:lstStyle/>
          <a:p>
            <a:pPr>
              <a:lnSpc>
                <a:spcPct val="150000"/>
              </a:lnSpc>
            </a:pPr>
            <a:r>
              <a:rPr lang="en-US" altLang="zh-CN" sz="2000" dirty="0">
                <a:latin typeface="Arial" panose="020B0604020202020204" pitchFamily="34" charset="0"/>
                <a:cs typeface="Arial" panose="020B0604020202020204" pitchFamily="34" charset="0"/>
              </a:rPr>
              <a:t>Which recommender systems algorithms/methods are most successful and practical?</a:t>
            </a:r>
            <a:endParaRPr lang="zh-CN" altLang="en-US" sz="2000" dirty="0">
              <a:latin typeface="Arial" panose="020B0604020202020204" pitchFamily="34" charset="0"/>
              <a:ea typeface="Arial" panose="020B0604020202020204" pitchFamily="34" charset="0"/>
            </a:endParaRPr>
          </a:p>
        </p:txBody>
      </p:sp>
      <p:sp>
        <p:nvSpPr>
          <p:cNvPr id="24" name="TextBox 15"/>
          <p:cNvSpPr txBox="1"/>
          <p:nvPr/>
        </p:nvSpPr>
        <p:spPr>
          <a:xfrm>
            <a:off x="1724023" y="4914940"/>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cs typeface="Arial" panose="020B0604020202020204" pitchFamily="34" charset="0"/>
              </a:rPr>
              <a:t>Can </a:t>
            </a:r>
            <a:r>
              <a:rPr lang="en-US" altLang="zh-CN" sz="2000" dirty="0" smtClean="0">
                <a:solidFill>
                  <a:schemeClr val="bg1"/>
                </a:solidFill>
                <a:latin typeface="Arial" panose="020B0604020202020204" pitchFamily="34" charset="0"/>
                <a:cs typeface="Arial" panose="020B0604020202020204" pitchFamily="34" charset="0"/>
              </a:rPr>
              <a:t>textual </a:t>
            </a:r>
            <a:r>
              <a:rPr lang="en-US" altLang="zh-CN" sz="2000" dirty="0">
                <a:solidFill>
                  <a:schemeClr val="bg1"/>
                </a:solidFill>
                <a:latin typeface="Arial" panose="020B0604020202020204" pitchFamily="34" charset="0"/>
                <a:cs typeface="Arial" panose="020B0604020202020204" pitchFamily="34" charset="0"/>
              </a:rPr>
              <a:t>data improve recommender systems' performance?</a:t>
            </a:r>
            <a:endParaRPr lang="zh-CN" altLang="en-US" sz="2000" dirty="0">
              <a:solidFill>
                <a:schemeClr val="bg1"/>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11"/>
          <p:cNvSpPr/>
          <p:nvPr/>
        </p:nvSpPr>
        <p:spPr>
          <a:xfrm>
            <a:off x="4209808" y="4916488"/>
            <a:ext cx="3793026"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Data Sources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25603"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3</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Data Sources</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6" name="组合 1"/>
          <p:cNvGrpSpPr/>
          <p:nvPr/>
        </p:nvGrpSpPr>
        <p:grpSpPr>
          <a:xfrm>
            <a:off x="1123950" y="1420845"/>
            <a:ext cx="10058399" cy="1091744"/>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1428749" y="1607448"/>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data for this project is the Amazon Review Data (2018) which is collected by the University of California San Diego (</a:t>
            </a:r>
            <a:r>
              <a:rPr lang="en-US" dirty="0">
                <a:latin typeface="Arial" panose="020B0604020202020204" pitchFamily="34" charset="0"/>
                <a:cs typeface="Arial" panose="020B0604020202020204" pitchFamily="34" charset="0"/>
                <a:hlinkClick r:id="rId1"/>
              </a:rPr>
              <a:t>https://nijianmo.github.io/amazon/index.html</a:t>
            </a:r>
            <a:r>
              <a:rPr lang="en-U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grpSp>
        <p:nvGrpSpPr>
          <p:cNvPr id="10" name="组合 8"/>
          <p:cNvGrpSpPr/>
          <p:nvPr/>
        </p:nvGrpSpPr>
        <p:grpSpPr>
          <a:xfrm>
            <a:off x="1123948" y="2610026"/>
            <a:ext cx="10058399" cy="1199732"/>
            <a:chOff x="0" y="6227623"/>
            <a:chExt cx="12192000" cy="312767"/>
          </a:xfrm>
        </p:grpSpPr>
        <p:sp>
          <p:nvSpPr>
            <p:cNvPr id="11" name="矩形 1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1482114" y="2904063"/>
            <a:ext cx="8943681" cy="507831"/>
          </a:xfrm>
          <a:prstGeom prst="rect">
            <a:avLst/>
          </a:prstGeom>
          <a:noFill/>
          <a:ln w="9525">
            <a:noFill/>
          </a:ln>
        </p:spPr>
        <p:txBody>
          <a:bodyPr wrap="square" anchor="t" anchorCtr="0">
            <a:spAutoFit/>
          </a:bodyPr>
          <a:lstStyle/>
          <a:p>
            <a:pPr>
              <a:lnSpc>
                <a:spcPct val="150000"/>
              </a:lnSpc>
            </a:pPr>
            <a:r>
              <a:rPr lang="en-US" altLang="zh-CN" dirty="0">
                <a:solidFill>
                  <a:schemeClr val="bg1"/>
                </a:solidFill>
                <a:latin typeface="Arial" panose="020B0604020202020204" pitchFamily="34" charset="0"/>
                <a:cs typeface="Arial" panose="020B0604020202020204" pitchFamily="34" charset="0"/>
              </a:rPr>
              <a:t>The dataset includes reviews data and product metadata.</a:t>
            </a:r>
            <a:endParaRPr lang="en-US" altLang="zh-CN" dirty="0">
              <a:solidFill>
                <a:schemeClr val="bg1"/>
              </a:solidFill>
              <a:latin typeface="Arial" panose="020B0604020202020204" pitchFamily="34" charset="0"/>
              <a:cs typeface="Arial" panose="020B0604020202020204" pitchFamily="34" charset="0"/>
            </a:endParaRPr>
          </a:p>
        </p:txBody>
      </p:sp>
      <p:grpSp>
        <p:nvGrpSpPr>
          <p:cNvPr id="16" name="组合 1"/>
          <p:cNvGrpSpPr/>
          <p:nvPr/>
        </p:nvGrpSpPr>
        <p:grpSpPr>
          <a:xfrm>
            <a:off x="1123949" y="3901649"/>
            <a:ext cx="10058399" cy="1091744"/>
            <a:chOff x="0" y="6227623"/>
            <a:chExt cx="12192000" cy="630377"/>
          </a:xfrm>
        </p:grpSpPr>
        <p:sp>
          <p:nvSpPr>
            <p:cNvPr id="17" name="矩形 1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矩形 1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9" name="TextBox 15"/>
          <p:cNvSpPr txBox="1"/>
          <p:nvPr/>
        </p:nvSpPr>
        <p:spPr>
          <a:xfrm>
            <a:off x="1482114" y="4088271"/>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It contains a total number of 233.1 million real reviews with the size of 34 gigabytes from Amazon. </a:t>
            </a:r>
            <a:endParaRPr lang="en-US" dirty="0">
              <a:latin typeface="Arial" panose="020B0604020202020204" pitchFamily="34" charset="0"/>
              <a:cs typeface="Arial" panose="020B0604020202020204" pitchFamily="34" charset="0"/>
            </a:endParaRPr>
          </a:p>
        </p:txBody>
      </p:sp>
      <p:grpSp>
        <p:nvGrpSpPr>
          <p:cNvPr id="20" name="组合 8"/>
          <p:cNvGrpSpPr/>
          <p:nvPr/>
        </p:nvGrpSpPr>
        <p:grpSpPr>
          <a:xfrm>
            <a:off x="1123949" y="5101254"/>
            <a:ext cx="10058399" cy="1297699"/>
            <a:chOff x="0" y="6227623"/>
            <a:chExt cx="12192000" cy="312767"/>
          </a:xfrm>
        </p:grpSpPr>
        <p:sp>
          <p:nvSpPr>
            <p:cNvPr id="21" name="矩形 2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2" name="矩形 2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3" name="TextBox 15"/>
          <p:cNvSpPr txBox="1"/>
          <p:nvPr/>
        </p:nvSpPr>
        <p:spPr>
          <a:xfrm>
            <a:off x="1428749" y="5486191"/>
            <a:ext cx="8943681"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cs typeface="Arial" panose="020B0604020202020204" pitchFamily="34" charset="0"/>
              </a:rPr>
              <a:t>Due to the computing resource limitation, a subset in Appliances category will be used for this project.</a:t>
            </a:r>
            <a:endParaRPr lang="en-US" altLang="zh-CN"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Review Data</a:t>
            </a:r>
            <a:endParaRPr lang="en-US" altLang="zh-CN" sz="4000" dirty="0" smtClean="0">
              <a:solidFill>
                <a:srgbClr val="141214"/>
              </a:solidFill>
              <a:latin typeface="Arial" panose="020B0604020202020204" pitchFamily="34" charset="0"/>
              <a:cs typeface="Arial" panose="020B0604020202020204" pitchFamily="34" charset="0"/>
            </a:endParaRPr>
          </a:p>
        </p:txBody>
      </p:sp>
      <p:sp>
        <p:nvSpPr>
          <p:cNvPr id="7" name="任意多边形 6"/>
          <p:cNvSpPr/>
          <p:nvPr/>
        </p:nvSpPr>
        <p:spPr>
          <a:xfrm>
            <a:off x="1006475" y="2222234"/>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8" name="KSO_Shape"/>
          <p:cNvSpPr/>
          <p:nvPr/>
        </p:nvSpPr>
        <p:spPr>
          <a:xfrm>
            <a:off x="1271586" y="2318464"/>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9" name="TextBox 15"/>
          <p:cNvSpPr txBox="1"/>
          <p:nvPr/>
        </p:nvSpPr>
        <p:spPr>
          <a:xfrm>
            <a:off x="1812925" y="2354440"/>
            <a:ext cx="8963025" cy="369332"/>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are overall, </a:t>
            </a:r>
            <a:r>
              <a:rPr lang="en-US" altLang="zh-CN" dirty="0" err="1" smtClean="0">
                <a:latin typeface="Arial" panose="020B0604020202020204" pitchFamily="34" charset="0"/>
                <a:cs typeface="Arial" panose="020B0604020202020204" pitchFamily="34" charset="0"/>
              </a:rPr>
              <a:t>reviewTime</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reviewerID</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reviewText</a:t>
            </a:r>
            <a:r>
              <a:rPr lang="en-US" altLang="zh-CN" dirty="0" smtClean="0">
                <a:latin typeface="Arial" panose="020B0604020202020204" pitchFamily="34" charset="0"/>
                <a:cs typeface="Arial" panose="020B0604020202020204" pitchFamily="34" charset="0"/>
              </a:rPr>
              <a:t>, summary.</a:t>
            </a:r>
            <a:endParaRPr lang="zh-CN" altLang="en-US" dirty="0">
              <a:latin typeface="Arial" panose="020B0604020202020204" pitchFamily="34" charset="0"/>
              <a:ea typeface="Arial" panose="020B0604020202020204" pitchFamily="34" charset="0"/>
            </a:endParaRPr>
          </a:p>
        </p:txBody>
      </p:sp>
      <p:sp>
        <p:nvSpPr>
          <p:cNvPr id="10" name="任意多边形 9"/>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1"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2"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602,777 review records in the Appliances category, and the dataset has 12 </a:t>
            </a:r>
            <a:r>
              <a:rPr lang="en-US" altLang="zh-CN" dirty="0" smtClean="0">
                <a:solidFill>
                  <a:schemeClr val="bg1"/>
                </a:solidFill>
                <a:latin typeface="Arial" panose="020B0604020202020204" pitchFamily="34" charset="0"/>
                <a:ea typeface="Arial" panose="020B0604020202020204" pitchFamily="34" charset="0"/>
              </a:rPr>
              <a:t>different features. </a:t>
            </a:r>
            <a:endParaRPr lang="zh-CN" altLang="en-US" dirty="0">
              <a:solidFill>
                <a:schemeClr val="bg1"/>
              </a:solidFill>
              <a:latin typeface="Arial" panose="020B0604020202020204" pitchFamily="34" charset="0"/>
              <a:ea typeface="Arial" panose="020B0604020202020204" pitchFamily="34" charset="0"/>
            </a:endParaRPr>
          </a:p>
        </p:txBody>
      </p:sp>
      <p:pic>
        <p:nvPicPr>
          <p:cNvPr id="1026" name="Picture 2" descr="156906115-ec2eaa39-9ca9-4541-8e30-2a634de36192.png (910×32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1585" y="3125180"/>
            <a:ext cx="9508241" cy="34062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9389</Words>
  <Application>WPS Presentation</Application>
  <PresentationFormat>宽屏</PresentationFormat>
  <Paragraphs>303</Paragraphs>
  <Slides>49</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49</vt:i4>
      </vt:variant>
    </vt:vector>
  </HeadingPairs>
  <TitlesOfParts>
    <vt:vector size="56" baseType="lpstr">
      <vt:lpstr>Arial</vt:lpstr>
      <vt:lpstr>宋体</vt:lpstr>
      <vt:lpstr>Wingdings</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向阳花儿PPT</dc:creator>
  <cp:lastModifiedBy>Kimffy X</cp:lastModifiedBy>
  <cp:revision>653</cp:revision>
  <dcterms:created xsi:type="dcterms:W3CDTF">2014-08-08T03:06:00Z</dcterms:created>
  <dcterms:modified xsi:type="dcterms:W3CDTF">2022-04-28T00:45:18Z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1033-11.2.0.11074</vt:lpwstr>
  </property>
  <property fmtid="{D5CDD505-2E9C-101B-9397-08002B2CF9AE}" pid="3" name="ICV">
    <vt:lpwstr>4436CBD9CE424225B0456056CE335283</vt:lpwstr>
  </property>
</Properties>
</file>