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422" r:id="rId2"/>
    <p:sldId id="407" r:id="rId3"/>
    <p:sldId id="415" r:id="rId4"/>
    <p:sldId id="435" r:id="rId5"/>
    <p:sldId id="429" r:id="rId6"/>
    <p:sldId id="436" r:id="rId7"/>
    <p:sldId id="430" r:id="rId8"/>
    <p:sldId id="437" r:id="rId9"/>
    <p:sldId id="439" r:id="rId10"/>
    <p:sldId id="438" r:id="rId11"/>
    <p:sldId id="431" r:id="rId12"/>
    <p:sldId id="337" r:id="rId13"/>
    <p:sldId id="328" r:id="rId14"/>
    <p:sldId id="432" r:id="rId15"/>
    <p:sldId id="441" r:id="rId16"/>
    <p:sldId id="442" r:id="rId17"/>
    <p:sldId id="443" r:id="rId18"/>
    <p:sldId id="455" r:id="rId19"/>
    <p:sldId id="444" r:id="rId20"/>
    <p:sldId id="445" r:id="rId21"/>
    <p:sldId id="446" r:id="rId22"/>
    <p:sldId id="447" r:id="rId23"/>
    <p:sldId id="448" r:id="rId24"/>
    <p:sldId id="449" r:id="rId25"/>
    <p:sldId id="450" r:id="rId26"/>
    <p:sldId id="433" r:id="rId27"/>
    <p:sldId id="451" r:id="rId28"/>
    <p:sldId id="452" r:id="rId29"/>
    <p:sldId id="454" r:id="rId30"/>
    <p:sldId id="456" r:id="rId31"/>
    <p:sldId id="434" r:id="rId32"/>
    <p:sldId id="342" r:id="rId33"/>
    <p:sldId id="440" r:id="rId34"/>
    <p:sldId id="387" r:id="rId3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22">
          <p15:clr>
            <a:srgbClr val="A4A3A4"/>
          </p15:clr>
        </p15:guide>
        <p15:guide id="2" pos="3886">
          <p15:clr>
            <a:srgbClr val="A4A3A4"/>
          </p15:clr>
        </p15:guide>
        <p15:guide id="3" pos="1479">
          <p15:clr>
            <a:srgbClr val="A4A3A4"/>
          </p15:clr>
        </p15:guide>
        <p15:guide id="4" orient="horz" pos="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t>2022/3/16</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2690152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t>2022/3/16</a:t>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t>‹#›</a:t>
            </a:fld>
            <a:endParaRPr lang="zh-CN" altLang="en-US" strike="noStrike" noProof="1"/>
          </a:p>
        </p:txBody>
      </p:sp>
    </p:spTree>
    <p:extLst>
      <p:ext uri="{BB962C8B-B14F-4D97-AF65-F5344CB8AC3E}">
        <p14:creationId xmlns:p14="http://schemas.microsoft.com/office/powerpoint/2010/main" val="27480542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34659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extLst>
      <p:ext uri="{BB962C8B-B14F-4D97-AF65-F5344CB8AC3E}">
        <p14:creationId xmlns:p14="http://schemas.microsoft.com/office/powerpoint/2010/main" val="2718684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00575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26</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79516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p>
          <a:p>
            <a:endParaRPr lang="en-US" dirty="0"/>
          </a:p>
        </p:txBody>
      </p:sp>
    </p:spTree>
    <p:extLst>
      <p:ext uri="{BB962C8B-B14F-4D97-AF65-F5344CB8AC3E}">
        <p14:creationId xmlns:p14="http://schemas.microsoft.com/office/powerpoint/2010/main" val="981174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extLst>
      <p:ext uri="{BB962C8B-B14F-4D97-AF65-F5344CB8AC3E}">
        <p14:creationId xmlns:p14="http://schemas.microsoft.com/office/powerpoint/2010/main" val="1521752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extLst>
      <p:ext uri="{BB962C8B-B14F-4D97-AF65-F5344CB8AC3E}">
        <p14:creationId xmlns:p14="http://schemas.microsoft.com/office/powerpoint/2010/main" val="2987799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a:t>
            </a:r>
            <a:r>
              <a:rPr lang="en-US" baseline="0" dirty="0" smtClean="0"/>
              <a:t> is the flask web app prototype for the project. It contains a </a:t>
            </a:r>
            <a:r>
              <a:rPr lang="en-US" baseline="0" dirty="0" err="1" smtClean="0"/>
              <a:t>chatbot</a:t>
            </a:r>
            <a:r>
              <a:rPr lang="en-US" baseline="0" dirty="0" smtClean="0"/>
              <a:t> on the home page which developed by using the </a:t>
            </a:r>
            <a:r>
              <a:rPr lang="en-US" baseline="0" dirty="0" err="1" smtClean="0"/>
              <a:t>Dialogflow</a:t>
            </a:r>
            <a:r>
              <a:rPr lang="en-US" baseline="0" dirty="0" smtClean="0"/>
              <a:t> platform. The website is using Google API to send and receive message from </a:t>
            </a:r>
            <a:r>
              <a:rPr lang="en-US" baseline="0" dirty="0" err="1" smtClean="0"/>
              <a:t>Dialogflow</a:t>
            </a:r>
            <a:r>
              <a:rPr lang="en-US" baseline="0" dirty="0" smtClean="0"/>
              <a:t> and display on the </a:t>
            </a:r>
            <a:r>
              <a:rPr lang="en-US" baseline="0" dirty="0" err="1" smtClean="0"/>
              <a:t>chatbox</a:t>
            </a:r>
            <a:r>
              <a:rPr lang="en-US" baseline="0" dirty="0" smtClean="0"/>
              <a:t>. Since our ML models are not developed yet, the </a:t>
            </a:r>
            <a:r>
              <a:rPr lang="en-US" baseline="0" dirty="0" err="1" smtClean="0"/>
              <a:t>chatbot</a:t>
            </a:r>
            <a:r>
              <a:rPr lang="en-US" baseline="0" dirty="0" smtClean="0"/>
              <a:t> now can only handle some simple conversation and couldn’t provide any product recommendations.</a:t>
            </a:r>
            <a:endParaRPr lang="en-US" dirty="0"/>
          </a:p>
        </p:txBody>
      </p:sp>
    </p:spTree>
    <p:extLst>
      <p:ext uri="{BB962C8B-B14F-4D97-AF65-F5344CB8AC3E}">
        <p14:creationId xmlns:p14="http://schemas.microsoft.com/office/powerpoint/2010/main" val="1907101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968576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extLst>
      <p:ext uri="{BB962C8B-B14F-4D97-AF65-F5344CB8AC3E}">
        <p14:creationId xmlns:p14="http://schemas.microsoft.com/office/powerpoint/2010/main" val="2193615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9769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from customers and visitors on the E-commerce sites decreases gradually. No matter the tech giant or start-up, all companies can make use of the gathered data to boost their business success to the next level.</a:t>
            </a: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extLst>
      <p:ext uri="{BB962C8B-B14F-4D97-AF65-F5344CB8AC3E}">
        <p14:creationId xmlns:p14="http://schemas.microsoft.com/office/powerpoint/2010/main" val="411661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918271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26123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extLst>
      <p:ext uri="{BB962C8B-B14F-4D97-AF65-F5344CB8AC3E}">
        <p14:creationId xmlns:p14="http://schemas.microsoft.com/office/powerpoint/2010/main" val="319601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42093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67974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p>
          <a:p>
            <a:endParaRPr lang="en-US" dirty="0"/>
          </a:p>
        </p:txBody>
      </p:sp>
    </p:spTree>
    <p:extLst>
      <p:ext uri="{BB962C8B-B14F-4D97-AF65-F5344CB8AC3E}">
        <p14:creationId xmlns:p14="http://schemas.microsoft.com/office/powerpoint/2010/main" val="317885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extLst>
      <p:ext uri="{BB962C8B-B14F-4D97-AF65-F5344CB8AC3E}">
        <p14:creationId xmlns:p14="http://schemas.microsoft.com/office/powerpoint/2010/main" val="4252803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ata606project.pythonanywhere.co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towardsdatascience.com/brief-on-recommender-systems-b86a1068a4dd" TargetMode="External"/><Relationship Id="rId2" Type="http://schemas.openxmlformats.org/officeDocument/2006/relationships/hyperlink" Target="http://cseweb.ucsd.edu/~jmcauley/pdfs/emnlp19a.pdf" TargetMode="External"/><Relationship Id="rId1" Type="http://schemas.openxmlformats.org/officeDocument/2006/relationships/slideLayout" Target="../slideLayouts/slideLayout4.xml"/><Relationship Id="rId4" Type="http://schemas.openxmlformats.org/officeDocument/2006/relationships/hyperlink" Target="https://medium.com/zenofai/creating-chatbot-using-python-flask-d6947d8ef805"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nijianmo.github.io/amazon/index.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Xu</a:t>
            </a: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30,445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p:txBody>
      </p:sp>
    </p:spTree>
    <p:extLst>
      <p:ext uri="{BB962C8B-B14F-4D97-AF65-F5344CB8AC3E}">
        <p14:creationId xmlns:p14="http://schemas.microsoft.com/office/powerpoint/2010/main" val="194682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69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 name="图片 1"/>
          <p:cNvPicPr>
            <a:picLocks noChangeAspect="1"/>
          </p:cNvPicPr>
          <p:nvPr/>
        </p:nvPicPr>
        <p:blipFill>
          <a:blip r:embed="rId2"/>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9782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3" name="图片 2"/>
          <p:cNvPicPr>
            <a:picLocks noChangeAspect="1"/>
          </p:cNvPicPr>
          <p:nvPr/>
        </p:nvPicPr>
        <p:blipFill>
          <a:blip r:embed="rId2"/>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154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052" name="Picture 4" descr="review_word_distru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104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2"/>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3"/>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3"/>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3"/>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3"/>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3"/>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3"/>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3"/>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 name="图片 2"/>
          <p:cNvPicPr>
            <a:picLocks noChangeAspect="1"/>
          </p:cNvPicPr>
          <p:nvPr/>
        </p:nvPicPr>
        <p:blipFill>
          <a:blip r:embed="rId2"/>
          <a:stretch>
            <a:fillRect/>
          </a:stretch>
        </p:blipFill>
        <p:spPr>
          <a:xfrm>
            <a:off x="216958" y="991870"/>
            <a:ext cx="6149275" cy="4511246"/>
          </a:xfrm>
          <a:prstGeom prst="rect">
            <a:avLst/>
          </a:prstGeom>
        </p:spPr>
      </p:pic>
      <p:pic>
        <p:nvPicPr>
          <p:cNvPr id="4" name="图片 3"/>
          <p:cNvPicPr>
            <a:picLocks noChangeAspect="1"/>
          </p:cNvPicPr>
          <p:nvPr/>
        </p:nvPicPr>
        <p:blipFill>
          <a:blip r:embed="rId3"/>
          <a:stretch>
            <a:fillRect/>
          </a:stretch>
        </p:blipFill>
        <p:spPr>
          <a:xfrm>
            <a:off x="7240759" y="991870"/>
            <a:ext cx="3861173" cy="3688961"/>
          </a:xfrm>
          <a:prstGeom prst="rect">
            <a:avLst/>
          </a:prstGeom>
        </p:spPr>
      </p:pic>
      <p:grpSp>
        <p:nvGrpSpPr>
          <p:cNvPr id="5" name="组合 1"/>
          <p:cNvGrpSpPr/>
          <p:nvPr/>
        </p:nvGrpSpPr>
        <p:grpSpPr>
          <a:xfrm>
            <a:off x="6447195" y="4680831"/>
            <a:ext cx="5448300"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(64.6%) 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794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074" name="Picture 2" descr="https://github.com/JinHuiXu1991/Jin_DATA606/raw/07e65b0c76686b1e612ef3aa0f26c56e47026c69/images/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117541"/>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30,445 Appliances products, there are only 30,252 products were reviewed.</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75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5122" name="Picture 2" descr="https://github.com/JinHuiXu1991/Jin_DATA606/raw/9b4cb651e7e430486faa681c4e48af5d358d6fc6/images/produc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92667" y="495713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8904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6146" name="Picture 2" descr="https://github.com/JinHuiXu1991/Jin_DATA606/raw/9b4cb651e7e430486faa681c4e48af5d358d6fc6/images/product_word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668" y="1119822"/>
            <a:ext cx="9195612" cy="45767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p>
        </p:txBody>
      </p:sp>
    </p:spTree>
    <p:extLst>
      <p:ext uri="{BB962C8B-B14F-4D97-AF65-F5344CB8AC3E}">
        <p14:creationId xmlns:p14="http://schemas.microsoft.com/office/powerpoint/2010/main" val="338235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7170" name="Picture 2" descr="most_reviewed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89" y="1036816"/>
            <a:ext cx="10556282" cy="415532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8"/>
          <p:cNvGrpSpPr/>
          <p:nvPr/>
        </p:nvGrpSpPr>
        <p:grpSpPr>
          <a:xfrm>
            <a:off x="1552178" y="5086340"/>
            <a:ext cx="8544322" cy="156638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771398" y="5222782"/>
            <a:ext cx="7863285" cy="138499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620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223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models TF-IDF and LSTM to product descriptions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7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2376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3"/>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13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a:t>
            </a:r>
            <a:r>
              <a:rPr lang="en-US" altLang="zh-CN" sz="4000" dirty="0">
                <a:solidFill>
                  <a:srgbClr val="141214"/>
                </a:solidFill>
                <a:latin typeface="Arial" panose="020B0604020202020204" pitchFamily="34" charset="0"/>
                <a:cs typeface="Arial" panose="020B0604020202020204" pitchFamily="34" charset="0"/>
              </a:rPr>
              <a:t>Models </a:t>
            </a:r>
            <a:r>
              <a:rPr lang="en-US" altLang="zh-CN" sz="4000" dirty="0" smtClean="0">
                <a:solidFill>
                  <a:srgbClr val="141214"/>
                </a:solidFill>
                <a:latin typeface="Arial" panose="020B0604020202020204" pitchFamily="34" charset="0"/>
                <a:cs typeface="Arial" panose="020B0604020202020204" pitchFamily="34" charset="0"/>
              </a:rPr>
              <a:t>– Web </a:t>
            </a:r>
            <a:r>
              <a:rPr lang="en-US" altLang="zh-CN" sz="4000" dirty="0">
                <a:solidFill>
                  <a:srgbClr val="141214"/>
                </a:solidFill>
                <a:latin typeface="Arial" panose="020B0604020202020204" pitchFamily="34" charset="0"/>
                <a:cs typeface="Arial" panose="020B0604020202020204" pitchFamily="34" charset="0"/>
              </a:rPr>
              <a:t>App </a:t>
            </a:r>
            <a:r>
              <a:rPr lang="en-US" altLang="zh-CN" sz="4000" dirty="0" smtClean="0">
                <a:solidFill>
                  <a:srgbClr val="141214"/>
                </a:solidFill>
                <a:latin typeface="Arial" panose="020B0604020202020204" pitchFamily="34" charset="0"/>
                <a:cs typeface="Arial" panose="020B0604020202020204" pitchFamily="34" charset="0"/>
              </a:rPr>
              <a:t>Prototype</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14" name="组合 1"/>
          <p:cNvGrpSpPr/>
          <p:nvPr/>
        </p:nvGrpSpPr>
        <p:grpSpPr>
          <a:xfrm>
            <a:off x="899235" y="1284437"/>
            <a:ext cx="10058399" cy="619667"/>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204033" y="1370811"/>
            <a:ext cx="9564371" cy="369332"/>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flask app prototype is </a:t>
            </a:r>
            <a:r>
              <a:rPr lang="en-US" dirty="0" smtClean="0">
                <a:latin typeface="Arial" panose="020B0604020202020204" pitchFamily="34" charset="0"/>
                <a:cs typeface="Arial" panose="020B0604020202020204" pitchFamily="34" charset="0"/>
              </a:rPr>
              <a:t>hosted at </a:t>
            </a:r>
            <a:r>
              <a:rPr lang="en-US" dirty="0">
                <a:latin typeface="Arial" panose="020B0604020202020204" pitchFamily="34" charset="0"/>
                <a:cs typeface="Arial" panose="020B0604020202020204" pitchFamily="34" charset="0"/>
              </a:rPr>
              <a:t>the url: </a:t>
            </a:r>
            <a:r>
              <a:rPr lang="en-US" dirty="0">
                <a:latin typeface="Arial" panose="020B0604020202020204" pitchFamily="34" charset="0"/>
                <a:cs typeface="Arial" panose="020B0604020202020204" pitchFamily="34" charset="0"/>
                <a:hlinkClick r:id="rId3"/>
              </a:rPr>
              <a:t>https://data606project.pythonanywhere.com</a:t>
            </a:r>
            <a:r>
              <a:rPr lang="en-US" dirty="0" smtClean="0">
                <a:latin typeface="Arial" panose="020B0604020202020204" pitchFamily="34" charset="0"/>
                <a:cs typeface="Arial" panose="020B0604020202020204" pitchFamily="34" charset="0"/>
                <a:hlinkClick r:id="rId3"/>
              </a:rPr>
              <a:t>/</a:t>
            </a:r>
            <a:endParaRPr lang="en-US" dirty="0" smtClean="0">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4"/>
          <a:stretch>
            <a:fillRect/>
          </a:stretch>
        </p:blipFill>
        <p:spPr>
          <a:xfrm>
            <a:off x="1204033" y="1962401"/>
            <a:ext cx="9417407" cy="4760285"/>
          </a:xfrm>
          <a:prstGeom prst="rect">
            <a:avLst/>
          </a:prstGeom>
        </p:spPr>
      </p:pic>
    </p:spTree>
    <p:extLst>
      <p:ext uri="{BB962C8B-B14F-4D97-AF65-F5344CB8AC3E}">
        <p14:creationId xmlns:p14="http://schemas.microsoft.com/office/powerpoint/2010/main" val="26780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p>
        </p:txBody>
      </p:sp>
      <p:pic>
        <p:nvPicPr>
          <p:cNvPr id="3074" name="Picture 2" descr="Build a Recommendation Engine With Collaborative Filtering – Real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2"/>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4"/>
              </a:rPr>
              <a:t>https://</a:t>
            </a:r>
            <a:r>
              <a:rPr lang="en-US" sz="1600" dirty="0" smtClean="0">
                <a:latin typeface="Arial" panose="020B0604020202020204" pitchFamily="34" charset="0"/>
                <a:cs typeface="Arial" panose="020B0604020202020204" pitchFamily="34" charset="0"/>
                <a:hlinkClick r:id="rId4"/>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68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1869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3"/>
              </a:rPr>
              <a:t>https://nijianmo.github.io/amazon/index.html</a:t>
            </a:r>
            <a:r>
              <a:rPr lang="en-US" dirty="0">
                <a:latin typeface="Arial" panose="020B0604020202020204" pitchFamily="34" charset="0"/>
                <a:cs typeface="Arial" panose="020B0604020202020204" pitchFamily="34" charset="0"/>
              </a:rPr>
              <a:t>). </a:t>
            </a: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p>
        </p:txBody>
      </p:sp>
    </p:spTree>
    <p:extLst>
      <p:ext uri="{BB962C8B-B14F-4D97-AF65-F5344CB8AC3E}">
        <p14:creationId xmlns:p14="http://schemas.microsoft.com/office/powerpoint/2010/main" val="6207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39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2311</Words>
  <Application>Microsoft Office PowerPoint</Application>
  <PresentationFormat>宽屏</PresentationFormat>
  <Paragraphs>159</Paragraphs>
  <Slides>34</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Windows User</cp:lastModifiedBy>
  <cp:revision>586</cp:revision>
  <dcterms:created xsi:type="dcterms:W3CDTF">2014-08-08T03:06:00Z</dcterms:created>
  <dcterms:modified xsi:type="dcterms:W3CDTF">2022-03-17T00:05:13Z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4436CBD9CE424225B0456056CE335283</vt:lpwstr>
  </property>
</Properties>
</file>