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64" r:id="rId4"/>
    <p:sldId id="265" r:id="rId5"/>
    <p:sldId id="266" r:id="rId6"/>
    <p:sldId id="267" r:id="rId7"/>
    <p:sldId id="257" r:id="rId8"/>
    <p:sldId id="258"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89487" autoAdjust="0"/>
  </p:normalViewPr>
  <p:slideViewPr>
    <p:cSldViewPr snapToGrid="0">
      <p:cViewPr varScale="1">
        <p:scale>
          <a:sx n="60" d="100"/>
          <a:sy n="60" d="100"/>
        </p:scale>
        <p:origin x="96"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CAC03-3972-4BCE-8C7B-9194FDDEB317}"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C08E8-9446-4408-B536-A82A52AC82FC}" type="slidenum">
              <a:rPr lang="en-US" smtClean="0"/>
              <a:t>‹#›</a:t>
            </a:fld>
            <a:endParaRPr lang="en-US"/>
          </a:p>
        </p:txBody>
      </p:sp>
    </p:spTree>
    <p:extLst>
      <p:ext uri="{BB962C8B-B14F-4D97-AF65-F5344CB8AC3E}">
        <p14:creationId xmlns:p14="http://schemas.microsoft.com/office/powerpoint/2010/main" val="289697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graphics source: https://datascience-enthusiast.com/DL/Operations_on_word_vectors.html </a:t>
            </a:r>
          </a:p>
          <a:p>
            <a:endParaRPr lang="en-US" dirty="0"/>
          </a:p>
        </p:txBody>
      </p:sp>
      <p:sp>
        <p:nvSpPr>
          <p:cNvPr id="4" name="Slide Number Placeholder 3"/>
          <p:cNvSpPr>
            <a:spLocks noGrp="1"/>
          </p:cNvSpPr>
          <p:nvPr>
            <p:ph type="sldNum" sz="quarter" idx="5"/>
          </p:nvPr>
        </p:nvSpPr>
        <p:spPr/>
        <p:txBody>
          <a:bodyPr/>
          <a:lstStyle/>
          <a:p>
            <a:fld id="{3E2C08E8-9446-4408-B536-A82A52AC82FC}" type="slidenum">
              <a:rPr lang="en-US" smtClean="0"/>
              <a:t>4</a:t>
            </a:fld>
            <a:endParaRPr lang="en-US"/>
          </a:p>
        </p:txBody>
      </p:sp>
    </p:spTree>
    <p:extLst>
      <p:ext uri="{BB962C8B-B14F-4D97-AF65-F5344CB8AC3E}">
        <p14:creationId xmlns:p14="http://schemas.microsoft.com/office/powerpoint/2010/main" val="408160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0DCA-3E4E-45F2-B33D-0D6C0C916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B9440F-23BE-4195-88C3-3C63D1729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440F65-21A6-4508-BAD9-206249870C1E}"/>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5" name="Footer Placeholder 4">
            <a:extLst>
              <a:ext uri="{FF2B5EF4-FFF2-40B4-BE49-F238E27FC236}">
                <a16:creationId xmlns:a16="http://schemas.microsoft.com/office/drawing/2014/main" id="{EA4CE7AB-88AC-430A-A718-688DD7229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0AAC5-C482-4E29-A71A-5D5C0E48362E}"/>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321203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2FFC-5865-4B4F-977A-8AE8B78541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665C21-AE53-4AFD-BD73-66EA31FDC3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742F7-C1EB-4D56-9CE0-E98460F69AB1}"/>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5" name="Footer Placeholder 4">
            <a:extLst>
              <a:ext uri="{FF2B5EF4-FFF2-40B4-BE49-F238E27FC236}">
                <a16:creationId xmlns:a16="http://schemas.microsoft.com/office/drawing/2014/main" id="{D1B13347-82B9-4B3E-AB1A-94C93F7E0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B78C7-CB0E-4733-9D81-D4B9A6F0C430}"/>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14693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7775D-C701-4A12-B7CD-04186B4AF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BF3EB-8206-47A4-85CC-F96B337151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673E8-B983-4A9F-9710-AF92D30B7C7B}"/>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5" name="Footer Placeholder 4">
            <a:extLst>
              <a:ext uri="{FF2B5EF4-FFF2-40B4-BE49-F238E27FC236}">
                <a16:creationId xmlns:a16="http://schemas.microsoft.com/office/drawing/2014/main" id="{076D077D-E2AD-41E7-B50F-B1D46A4C0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A80A6-857F-4418-BEBE-D8C6985AAA75}"/>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21709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C4DD-EDD9-4417-BB0E-5C6F64E41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91250-1582-47A7-BCD8-5A0DFBC09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0571A-103E-4DB6-868E-8F1B22B95072}"/>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5" name="Footer Placeholder 4">
            <a:extLst>
              <a:ext uri="{FF2B5EF4-FFF2-40B4-BE49-F238E27FC236}">
                <a16:creationId xmlns:a16="http://schemas.microsoft.com/office/drawing/2014/main" id="{CA41F75B-F2A5-41F9-812E-0F1FA3DFA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312D9-10AD-487A-A3C4-503D5EC72B0C}"/>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227767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FD0E-E35D-43E1-8353-7E7609C10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6AA4B0-8FDE-4B96-9E1E-9BCCB1FE11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0EA2B-6A13-4EB4-A175-CC659D672A50}"/>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5" name="Footer Placeholder 4">
            <a:extLst>
              <a:ext uri="{FF2B5EF4-FFF2-40B4-BE49-F238E27FC236}">
                <a16:creationId xmlns:a16="http://schemas.microsoft.com/office/drawing/2014/main" id="{78F979DD-A1E9-4B8C-A54D-F4A4BFAFE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20BF7-2A53-466D-9B46-3E79AFC2DB1D}"/>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353891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FC07-D153-4E09-B4EE-EE2892BC1C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4638C6-0E53-40B2-A76A-846403D780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F07F43-1A75-4FC5-87BE-A8E244189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E8B427-0AB7-4F91-8CF7-19B405BB7219}"/>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6" name="Footer Placeholder 5">
            <a:extLst>
              <a:ext uri="{FF2B5EF4-FFF2-40B4-BE49-F238E27FC236}">
                <a16:creationId xmlns:a16="http://schemas.microsoft.com/office/drawing/2014/main" id="{AE588018-062E-46C9-9EAF-D4B7326D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36B9F-AE07-4C5E-B726-83581910BD51}"/>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356023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4C4D-4C6E-4A3F-B375-CD7BE0CBCC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BA5B5E-FF1F-4D54-A36B-D0C50FC6E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9997E4-8A06-405D-8141-F8AF2C04C0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264C8-BD4C-45DC-9FC0-E2599B2A4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C55AA-D198-44AA-AA96-5E5132CF54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6A73E0-6E92-4600-B615-0C4ACD62FDE6}"/>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8" name="Footer Placeholder 7">
            <a:extLst>
              <a:ext uri="{FF2B5EF4-FFF2-40B4-BE49-F238E27FC236}">
                <a16:creationId xmlns:a16="http://schemas.microsoft.com/office/drawing/2014/main" id="{0D49D8AE-7CE6-42A9-9439-6A31C4B08E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4988F-A600-4013-BAE2-19EBC6105003}"/>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48726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73A6-47AF-40D4-AC42-662C9D7D71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7A76A3-14C8-4B96-9E8D-23D61599677E}"/>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4" name="Footer Placeholder 3">
            <a:extLst>
              <a:ext uri="{FF2B5EF4-FFF2-40B4-BE49-F238E27FC236}">
                <a16:creationId xmlns:a16="http://schemas.microsoft.com/office/drawing/2014/main" id="{2036681C-3DF1-402E-ADE1-F8F4EA977A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D9DAC-5C29-4DF3-B435-562E2BC5FC2D}"/>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37340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5578F-94CB-48E6-A29B-91F1A5910134}"/>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3" name="Footer Placeholder 2">
            <a:extLst>
              <a:ext uri="{FF2B5EF4-FFF2-40B4-BE49-F238E27FC236}">
                <a16:creationId xmlns:a16="http://schemas.microsoft.com/office/drawing/2014/main" id="{9986F638-554D-4B64-8855-3F0F0795C8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D684D-48A8-47F9-B147-621446443B40}"/>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22330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1E2F-5DA1-47D1-90A7-569A4511D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F5A4E-FD1E-4C6B-ABE1-6ECDDB4D1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C3814-2ADC-4690-BA29-69D5F863A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7989D-1E0B-4E48-ACF9-E9D854A5A9C6}"/>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6" name="Footer Placeholder 5">
            <a:extLst>
              <a:ext uri="{FF2B5EF4-FFF2-40B4-BE49-F238E27FC236}">
                <a16:creationId xmlns:a16="http://schemas.microsoft.com/office/drawing/2014/main" id="{1E794D26-B79A-4BBA-88E7-1AD7F7EF2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6D1FF-73D6-4BA8-BAED-300F74192EF1}"/>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156079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5CD2-12EB-46B1-A827-B73E0F5ED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1D0D3F-7F27-435A-B5F2-3AD36F88D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CAFAF-DA1D-4D57-A15B-F994DE2E6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ADB84-73A3-46D7-84C7-CE6A39F997BC}"/>
              </a:ext>
            </a:extLst>
          </p:cNvPr>
          <p:cNvSpPr>
            <a:spLocks noGrp="1"/>
          </p:cNvSpPr>
          <p:nvPr>
            <p:ph type="dt" sz="half" idx="10"/>
          </p:nvPr>
        </p:nvSpPr>
        <p:spPr/>
        <p:txBody>
          <a:bodyPr/>
          <a:lstStyle/>
          <a:p>
            <a:fld id="{5A4C39F3-EEC1-4BE5-84BC-D0F91B14491E}" type="datetimeFigureOut">
              <a:rPr lang="en-US" smtClean="0"/>
              <a:t>2/27/2022</a:t>
            </a:fld>
            <a:endParaRPr lang="en-US"/>
          </a:p>
        </p:txBody>
      </p:sp>
      <p:sp>
        <p:nvSpPr>
          <p:cNvPr id="6" name="Footer Placeholder 5">
            <a:extLst>
              <a:ext uri="{FF2B5EF4-FFF2-40B4-BE49-F238E27FC236}">
                <a16:creationId xmlns:a16="http://schemas.microsoft.com/office/drawing/2014/main" id="{12C79672-E092-4D4D-97F9-367538D83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8C71A-6FCC-4F50-ACCB-232E80582E97}"/>
              </a:ext>
            </a:extLst>
          </p:cNvPr>
          <p:cNvSpPr>
            <a:spLocks noGrp="1"/>
          </p:cNvSpPr>
          <p:nvPr>
            <p:ph type="sldNum" sz="quarter" idx="12"/>
          </p:nvPr>
        </p:nvSpPr>
        <p:spPr/>
        <p:txBody>
          <a:bodyPr/>
          <a:lstStyle/>
          <a:p>
            <a:fld id="{9AA3A46D-FD4E-4200-897C-6D06FEE21C03}" type="slidenum">
              <a:rPr lang="en-US" smtClean="0"/>
              <a:t>‹#›</a:t>
            </a:fld>
            <a:endParaRPr lang="en-US"/>
          </a:p>
        </p:txBody>
      </p:sp>
    </p:spTree>
    <p:extLst>
      <p:ext uri="{BB962C8B-B14F-4D97-AF65-F5344CB8AC3E}">
        <p14:creationId xmlns:p14="http://schemas.microsoft.com/office/powerpoint/2010/main" val="21594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C09A6-C1BA-4152-89D6-AD9B201406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92A53-76F6-41D9-8CB8-B679A8D8E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CCB97-71BD-45D3-B527-AE7419C51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C39F3-EEC1-4BE5-84BC-D0F91B14491E}" type="datetimeFigureOut">
              <a:rPr lang="en-US" smtClean="0"/>
              <a:t>2/27/2022</a:t>
            </a:fld>
            <a:endParaRPr lang="en-US"/>
          </a:p>
        </p:txBody>
      </p:sp>
      <p:sp>
        <p:nvSpPr>
          <p:cNvPr id="5" name="Footer Placeholder 4">
            <a:extLst>
              <a:ext uri="{FF2B5EF4-FFF2-40B4-BE49-F238E27FC236}">
                <a16:creationId xmlns:a16="http://schemas.microsoft.com/office/drawing/2014/main" id="{7E942EB9-D92C-439B-9334-55105F70A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7E42C0-97BA-482D-AE25-4F91089EE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3A46D-FD4E-4200-897C-6D06FEE21C03}" type="slidenum">
              <a:rPr lang="en-US" smtClean="0"/>
              <a:t>‹#›</a:t>
            </a:fld>
            <a:endParaRPr lang="en-US"/>
          </a:p>
        </p:txBody>
      </p:sp>
    </p:spTree>
    <p:extLst>
      <p:ext uri="{BB962C8B-B14F-4D97-AF65-F5344CB8AC3E}">
        <p14:creationId xmlns:p14="http://schemas.microsoft.com/office/powerpoint/2010/main" val="86194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E11B-8539-46CE-959C-72EBDFA1E206}"/>
              </a:ext>
            </a:extLst>
          </p:cNvPr>
          <p:cNvSpPr>
            <a:spLocks noGrp="1"/>
          </p:cNvSpPr>
          <p:nvPr>
            <p:ph type="ctrTitle"/>
          </p:nvPr>
        </p:nvSpPr>
        <p:spPr>
          <a:xfrm>
            <a:off x="1524000" y="588796"/>
            <a:ext cx="9144000" cy="1175836"/>
          </a:xfrm>
        </p:spPr>
        <p:txBody>
          <a:bodyPr>
            <a:normAutofit/>
          </a:bodyPr>
          <a:lstStyle/>
          <a:p>
            <a:r>
              <a:rPr lang="en-US" sz="3600" dirty="0">
                <a:effectLst/>
              </a:rPr>
              <a:t>Stock price prediction based on</a:t>
            </a:r>
            <a:br>
              <a:rPr lang="en-US" sz="3600" dirty="0">
                <a:effectLst/>
              </a:rPr>
            </a:br>
            <a:r>
              <a:rPr lang="en-US" sz="3600" dirty="0">
                <a:effectLst/>
              </a:rPr>
              <a:t>sentiment and semantic analysis</a:t>
            </a:r>
            <a:endParaRPr lang="en-US" sz="3600" dirty="0"/>
          </a:p>
        </p:txBody>
      </p:sp>
      <p:sp>
        <p:nvSpPr>
          <p:cNvPr id="3" name="Subtitle 2">
            <a:extLst>
              <a:ext uri="{FF2B5EF4-FFF2-40B4-BE49-F238E27FC236}">
                <a16:creationId xmlns:a16="http://schemas.microsoft.com/office/drawing/2014/main" id="{72E300EF-6A31-42FF-8584-8690DD1E84C0}"/>
              </a:ext>
            </a:extLst>
          </p:cNvPr>
          <p:cNvSpPr>
            <a:spLocks noGrp="1"/>
          </p:cNvSpPr>
          <p:nvPr>
            <p:ph type="subTitle" idx="1"/>
          </p:nvPr>
        </p:nvSpPr>
        <p:spPr>
          <a:xfrm>
            <a:off x="802105" y="2244559"/>
            <a:ext cx="10748211" cy="4252494"/>
          </a:xfrm>
        </p:spPr>
        <p:txBody>
          <a:bodyPr>
            <a:normAutofit lnSpcReduction="10000"/>
          </a:bodyPr>
          <a:lstStyle/>
          <a:p>
            <a:pPr algn="l"/>
            <a:r>
              <a:rPr lang="en-US" dirty="0"/>
              <a:t>Stock price is entirely governed by 2 factors: What the owner wants to sell it for, and what the buyer is willing to pay for it. Many factors influence their decisions. This project will focus on price prediction based on semantic analysis and sentiment analysis of social media, google search terms, and new articles over time.</a:t>
            </a:r>
          </a:p>
          <a:p>
            <a:pPr algn="l"/>
            <a:r>
              <a:rPr lang="en-US" dirty="0"/>
              <a:t>The main idea here is that as people make decisions about what stock to buy and the price that they are willing to buy or sell it for, there may be predictive indicators in media publications.</a:t>
            </a:r>
          </a:p>
          <a:p>
            <a:pPr algn="l"/>
            <a:r>
              <a:rPr lang="en-US" dirty="0"/>
              <a:t>Sentiment  analysis using TextBlob or Vader provides a reliable metric expressing positivity, negativity,  subjectivity, and sarcasm.  This effort will explore the potential to establish a semantic scale of topic modeling to create a semantic score expressing a semantic score for stock valuation using </a:t>
            </a:r>
            <a:r>
              <a:rPr lang="en-US" dirty="0" err="1"/>
              <a:t>BearMarket</a:t>
            </a:r>
            <a:r>
              <a:rPr lang="en-US" dirty="0"/>
              <a:t>/</a:t>
            </a:r>
            <a:r>
              <a:rPr lang="en-US" dirty="0" err="1"/>
              <a:t>BullMarket</a:t>
            </a:r>
            <a:r>
              <a:rPr lang="en-US" dirty="0"/>
              <a:t> score.  From -1 to 1.  </a:t>
            </a:r>
          </a:p>
        </p:txBody>
      </p:sp>
    </p:spTree>
    <p:extLst>
      <p:ext uri="{BB962C8B-B14F-4D97-AF65-F5344CB8AC3E}">
        <p14:creationId xmlns:p14="http://schemas.microsoft.com/office/powerpoint/2010/main" val="92788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1455-BBAF-42D4-9414-6CD4469147AE}"/>
              </a:ext>
            </a:extLst>
          </p:cNvPr>
          <p:cNvSpPr>
            <a:spLocks noGrp="1"/>
          </p:cNvSpPr>
          <p:nvPr>
            <p:ph type="title"/>
          </p:nvPr>
        </p:nvSpPr>
        <p:spPr/>
        <p:txBody>
          <a:bodyPr>
            <a:normAutofit/>
          </a:bodyPr>
          <a:lstStyle/>
          <a:p>
            <a:r>
              <a:rPr lang="en-US" sz="4800" dirty="0">
                <a:effectLst/>
              </a:rPr>
              <a:t>Initial EDA results</a:t>
            </a:r>
            <a:endParaRPr lang="en-US" sz="2000" dirty="0"/>
          </a:p>
        </p:txBody>
      </p:sp>
      <p:sp>
        <p:nvSpPr>
          <p:cNvPr id="3" name="Content Placeholder 2">
            <a:extLst>
              <a:ext uri="{FF2B5EF4-FFF2-40B4-BE49-F238E27FC236}">
                <a16:creationId xmlns:a16="http://schemas.microsoft.com/office/drawing/2014/main" id="{C5255A20-C4C8-42A5-81DC-60F27801B515}"/>
              </a:ext>
            </a:extLst>
          </p:cNvPr>
          <p:cNvSpPr>
            <a:spLocks noGrp="1"/>
          </p:cNvSpPr>
          <p:nvPr>
            <p:ph idx="1"/>
          </p:nvPr>
        </p:nvSpPr>
        <p:spPr>
          <a:xfrm>
            <a:off x="838200" y="1552909"/>
            <a:ext cx="10515600" cy="4351338"/>
          </a:xfrm>
        </p:spPr>
        <p:txBody>
          <a:bodyPr>
            <a:normAutofit fontScale="62500" lnSpcReduction="20000"/>
          </a:bodyPr>
          <a:lstStyle/>
          <a:p>
            <a:r>
              <a:rPr lang="en-US" dirty="0"/>
              <a:t>Initial data acquisition is going slowly.  Accessing google to get </a:t>
            </a:r>
            <a:r>
              <a:rPr lang="en-US" dirty="0" err="1"/>
              <a:t>urls</a:t>
            </a:r>
            <a:r>
              <a:rPr lang="en-US" dirty="0"/>
              <a:t> of data is extremely frustrating. </a:t>
            </a:r>
          </a:p>
          <a:p>
            <a:r>
              <a:rPr lang="en-US" dirty="0"/>
              <a:t>Word embeddings are available using Spacy as are part of speech.  </a:t>
            </a:r>
          </a:p>
          <a:p>
            <a:r>
              <a:rPr lang="en-US" dirty="0"/>
              <a:t>Google search results have consumed a great deal of my time attempting to gather data over time.  Several API examples all result in denial of access through some means or another.  Sentiment scores ate available through TextBlob</a:t>
            </a:r>
          </a:p>
          <a:p>
            <a:r>
              <a:rPr lang="en-US" dirty="0"/>
              <a:t>Stock prices are available through yahoo.</a:t>
            </a:r>
          </a:p>
          <a:p>
            <a:r>
              <a:rPr lang="en-US" dirty="0"/>
              <a:t>I’m exploring the newspaper3k package to explore news sources, and individual articles.  This provides download, extraction, summarization, and </a:t>
            </a:r>
            <a:r>
              <a:rPr lang="en-US" dirty="0" err="1"/>
              <a:t>nlp</a:t>
            </a:r>
            <a:r>
              <a:rPr lang="en-US" dirty="0"/>
              <a:t> functions.   </a:t>
            </a:r>
          </a:p>
          <a:p>
            <a:r>
              <a:rPr lang="en-US" dirty="0"/>
              <a:t>I’m researching vector math to see how to develop word vector cosine similarity relationships between target vocabulary</a:t>
            </a:r>
          </a:p>
          <a:p>
            <a:pPr lvl="1"/>
            <a:r>
              <a:rPr lang="en-US" dirty="0"/>
              <a:t>Currently there are math functions to perform vector addition, subtraction, and most similar functions or particular words in a corpus.</a:t>
            </a:r>
          </a:p>
          <a:p>
            <a:pPr lvl="1"/>
            <a:r>
              <a:rPr lang="en-US" dirty="0"/>
              <a:t>There is a potential to use this methodology to explore a scoring function of the existence of target words in a corpus and create an article score similar to the </a:t>
            </a:r>
            <a:r>
              <a:rPr lang="en-US" dirty="0" err="1"/>
              <a:t>textBlob</a:t>
            </a:r>
            <a:r>
              <a:rPr lang="en-US" dirty="0"/>
              <a:t> or Vader sentiment score.</a:t>
            </a:r>
          </a:p>
          <a:p>
            <a:pPr lvl="1"/>
            <a:r>
              <a:rPr lang="en-US" dirty="0"/>
              <a:t>Ideally given a large corpus training effort specifically trained on stock references, a model could be produced to be reliable in predicting the semantic intent of the author as it relates to stock price prediction domain.</a:t>
            </a:r>
          </a:p>
        </p:txBody>
      </p:sp>
    </p:spTree>
    <p:extLst>
      <p:ext uri="{BB962C8B-B14F-4D97-AF65-F5344CB8AC3E}">
        <p14:creationId xmlns:p14="http://schemas.microsoft.com/office/powerpoint/2010/main" val="251131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8711-1492-4991-AD8F-ED665A13608B}"/>
              </a:ext>
            </a:extLst>
          </p:cNvPr>
          <p:cNvSpPr>
            <a:spLocks noGrp="1"/>
          </p:cNvSpPr>
          <p:nvPr>
            <p:ph type="title"/>
          </p:nvPr>
        </p:nvSpPr>
        <p:spPr/>
        <p:txBody>
          <a:bodyPr/>
          <a:lstStyle/>
          <a:p>
            <a:r>
              <a:rPr lang="en-US" sz="4400" dirty="0">
                <a:effectLst/>
              </a:rPr>
              <a:t>ML models</a:t>
            </a:r>
            <a:endParaRPr lang="en-US" dirty="0"/>
          </a:p>
        </p:txBody>
      </p:sp>
      <p:sp>
        <p:nvSpPr>
          <p:cNvPr id="3" name="Content Placeholder 2">
            <a:extLst>
              <a:ext uri="{FF2B5EF4-FFF2-40B4-BE49-F238E27FC236}">
                <a16:creationId xmlns:a16="http://schemas.microsoft.com/office/drawing/2014/main" id="{0CE2B850-15AC-4D84-8005-4C4C52D2AD83}"/>
              </a:ext>
            </a:extLst>
          </p:cNvPr>
          <p:cNvSpPr>
            <a:spLocks noGrp="1"/>
          </p:cNvSpPr>
          <p:nvPr>
            <p:ph idx="1"/>
          </p:nvPr>
        </p:nvSpPr>
        <p:spPr/>
        <p:txBody>
          <a:bodyPr>
            <a:normAutofit fontScale="55000" lnSpcReduction="20000"/>
          </a:bodyPr>
          <a:lstStyle/>
          <a:p>
            <a:r>
              <a:rPr lang="en-US" dirty="0"/>
              <a:t>Topic modeling, clustering, and neural network predictions of stock price based on word embeddings</a:t>
            </a:r>
          </a:p>
          <a:p>
            <a:r>
              <a:rPr lang="en-US" b="1" dirty="0"/>
              <a:t>Long and Short Term Memory (LSTM) </a:t>
            </a:r>
            <a:r>
              <a:rPr lang="en-US" dirty="0"/>
              <a:t>recurrent neural network will be leveraged to examine the sentiment scores and word vectors of these sources to predict stock price. </a:t>
            </a:r>
          </a:p>
          <a:p>
            <a:r>
              <a:rPr lang="en-US" dirty="0"/>
              <a:t>The main objective for the machine learning component.</a:t>
            </a:r>
          </a:p>
          <a:p>
            <a:pPr lvl="1"/>
            <a:r>
              <a:rPr lang="en-US" dirty="0"/>
              <a:t>Treating the individual author as a feature in a neural network predictor such that all authors are considered over time as a discrete input, then as the neural network learns how to predict the stock price based on their content, certain authors will be more useful in those predictions than others. The hope is that the individual authors can be scored such that authors expressing advice that accurately predicts price fluctuations will be included and weighted higher or weighted lower or excluded if their advice is inaccurate. As this model is developed the hope is that the model will provide a predictive accuracy score such that expert advise can be culled from noisy media.</a:t>
            </a:r>
          </a:p>
          <a:p>
            <a:r>
              <a:rPr lang="en-US" dirty="0"/>
              <a:t>Developing a </a:t>
            </a:r>
            <a:r>
              <a:rPr lang="en-US" b="1" dirty="0"/>
              <a:t>convolutional neural network </a:t>
            </a:r>
            <a:r>
              <a:rPr lang="en-US" dirty="0"/>
              <a:t>could have better utility in that reduction of features could produce higher fidelity in intent prediction as well as utility prediction.  </a:t>
            </a:r>
          </a:p>
          <a:p>
            <a:pPr lvl="1"/>
            <a:r>
              <a:rPr lang="en-US" dirty="0"/>
              <a:t>One problem is that the examples in convolutional neural networks seem to involve </a:t>
            </a:r>
            <a:r>
              <a:rPr lang="en-US" dirty="0" err="1"/>
              <a:t>numpy</a:t>
            </a:r>
            <a:r>
              <a:rPr lang="en-US" dirty="0"/>
              <a:t> array feature detection in image processing.</a:t>
            </a:r>
          </a:p>
          <a:p>
            <a:pPr lvl="1"/>
            <a:r>
              <a:rPr lang="en-US" dirty="0"/>
              <a:t>Can this be used to process word vectors instead of </a:t>
            </a:r>
            <a:r>
              <a:rPr lang="en-US" dirty="0" err="1"/>
              <a:t>numpy</a:t>
            </a:r>
            <a:r>
              <a:rPr lang="en-US" dirty="0"/>
              <a:t> arrays?    </a:t>
            </a:r>
          </a:p>
          <a:p>
            <a:r>
              <a:rPr lang="en-US" dirty="0"/>
              <a:t>Intent prediction is intended to accurately predict the intent of the author.  This would provide an intent score such that the author would be expressing advise to buy, sell, or hold.</a:t>
            </a:r>
          </a:p>
          <a:p>
            <a:r>
              <a:rPr lang="en-US" dirty="0"/>
              <a:t>Utility prediction would predict the relative utility of the advice on the price prediction.  </a:t>
            </a:r>
          </a:p>
          <a:p>
            <a:pPr lvl="1"/>
            <a:r>
              <a:rPr lang="en-US" dirty="0"/>
              <a:t>Think B.S. detector.  </a:t>
            </a:r>
          </a:p>
          <a:p>
            <a:pPr lvl="1"/>
            <a:r>
              <a:rPr lang="en-US" dirty="0"/>
              <a:t>How much can you trust or distrust the source for advice?</a:t>
            </a:r>
          </a:p>
        </p:txBody>
      </p:sp>
      <p:sp>
        <p:nvSpPr>
          <p:cNvPr id="5" name="TextBox 4">
            <a:extLst>
              <a:ext uri="{FF2B5EF4-FFF2-40B4-BE49-F238E27FC236}">
                <a16:creationId xmlns:a16="http://schemas.microsoft.com/office/drawing/2014/main" id="{8D2B9103-72CF-4393-BE44-0D3E7735959B}"/>
              </a:ext>
            </a:extLst>
          </p:cNvPr>
          <p:cNvSpPr txBox="1"/>
          <p:nvPr/>
        </p:nvSpPr>
        <p:spPr>
          <a:xfrm>
            <a:off x="3048000" y="2140349"/>
            <a:ext cx="6096000" cy="369332"/>
          </a:xfrm>
          <a:prstGeom prst="rect">
            <a:avLst/>
          </a:prstGeom>
          <a:noFill/>
        </p:spPr>
        <p:txBody>
          <a:bodyPr wrap="square">
            <a:spAutoFit/>
          </a:bodyPr>
          <a:lstStyle/>
          <a:p>
            <a:pPr>
              <a:buFont typeface="Arial" panose="020B0604020202020204" pitchFamily="34" charset="0"/>
              <a:buChar char="•"/>
            </a:pPr>
            <a:r>
              <a:rPr lang="en-US" sz="1800" dirty="0">
                <a:effectLst/>
              </a:rPr>
              <a:t>, </a:t>
            </a:r>
            <a:endParaRPr lang="en-US" dirty="0"/>
          </a:p>
        </p:txBody>
      </p:sp>
    </p:spTree>
    <p:extLst>
      <p:ext uri="{BB962C8B-B14F-4D97-AF65-F5344CB8AC3E}">
        <p14:creationId xmlns:p14="http://schemas.microsoft.com/office/powerpoint/2010/main" val="107990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6032-D138-48EC-97EE-35D007F0167E}"/>
              </a:ext>
            </a:extLst>
          </p:cNvPr>
          <p:cNvSpPr>
            <a:spLocks noGrp="1"/>
          </p:cNvSpPr>
          <p:nvPr>
            <p:ph type="title"/>
          </p:nvPr>
        </p:nvSpPr>
        <p:spPr/>
        <p:txBody>
          <a:bodyPr/>
          <a:lstStyle/>
          <a:p>
            <a:r>
              <a:rPr lang="en-US" sz="4400" dirty="0">
                <a:effectLst/>
              </a:rPr>
              <a:t>Expected outcomes</a:t>
            </a:r>
            <a:endParaRPr lang="en-US" dirty="0"/>
          </a:p>
        </p:txBody>
      </p:sp>
      <p:sp>
        <p:nvSpPr>
          <p:cNvPr id="3" name="Content Placeholder 2">
            <a:extLst>
              <a:ext uri="{FF2B5EF4-FFF2-40B4-BE49-F238E27FC236}">
                <a16:creationId xmlns:a16="http://schemas.microsoft.com/office/drawing/2014/main" id="{9E692F83-65AE-4DB2-B153-E1D4A699C473}"/>
              </a:ext>
            </a:extLst>
          </p:cNvPr>
          <p:cNvSpPr>
            <a:spLocks noGrp="1"/>
          </p:cNvSpPr>
          <p:nvPr>
            <p:ph idx="1"/>
          </p:nvPr>
        </p:nvSpPr>
        <p:spPr/>
        <p:txBody>
          <a:bodyPr>
            <a:normAutofit fontScale="92500" lnSpcReduction="10000"/>
          </a:bodyPr>
          <a:lstStyle/>
          <a:p>
            <a:r>
              <a:rPr lang="en-US" dirty="0"/>
              <a:t>It is perhaps naive to assume that models created in this project will net a stable and reliable stock prediction methodology that does not require actual domain knowledge of the forces that drive stock prices. However, the methodology of evaluating investor behaviors and influencers is useful in many domains. </a:t>
            </a:r>
          </a:p>
          <a:p>
            <a:r>
              <a:rPr lang="en-US" dirty="0"/>
              <a:t>Focusing on news media and social media can provide access to expert and pseudo-expert advice which presumably could be used to predict stock price. </a:t>
            </a:r>
          </a:p>
          <a:p>
            <a:r>
              <a:rPr lang="en-US" dirty="0"/>
              <a:t>The focus shifts to modeling the predictive utility of the authors and their advice to predicted price. </a:t>
            </a:r>
          </a:p>
          <a:p>
            <a:r>
              <a:rPr lang="en-US" dirty="0"/>
              <a:t>Machine learning models produced would reflect a predictive score of the specific author and a semantic score of the advice.</a:t>
            </a:r>
          </a:p>
        </p:txBody>
      </p:sp>
    </p:spTree>
    <p:extLst>
      <p:ext uri="{BB962C8B-B14F-4D97-AF65-F5344CB8AC3E}">
        <p14:creationId xmlns:p14="http://schemas.microsoft.com/office/powerpoint/2010/main" val="130636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413E-919E-490E-B675-3BA28D38E3FF}"/>
              </a:ext>
            </a:extLst>
          </p:cNvPr>
          <p:cNvSpPr>
            <a:spLocks noGrp="1"/>
          </p:cNvSpPr>
          <p:nvPr>
            <p:ph type="title"/>
          </p:nvPr>
        </p:nvSpPr>
        <p:spPr>
          <a:xfrm>
            <a:off x="838200" y="236789"/>
            <a:ext cx="10515600" cy="888206"/>
          </a:xfrm>
        </p:spPr>
        <p:txBody>
          <a:bodyPr/>
          <a:lstStyle/>
          <a:p>
            <a:r>
              <a:rPr lang="en-US" dirty="0"/>
              <a:t>Caveats</a:t>
            </a:r>
          </a:p>
        </p:txBody>
      </p:sp>
      <p:sp>
        <p:nvSpPr>
          <p:cNvPr id="3" name="Content Placeholder 2">
            <a:extLst>
              <a:ext uri="{FF2B5EF4-FFF2-40B4-BE49-F238E27FC236}">
                <a16:creationId xmlns:a16="http://schemas.microsoft.com/office/drawing/2014/main" id="{2977B723-1F5E-4D29-90B8-19EE29E3499C}"/>
              </a:ext>
            </a:extLst>
          </p:cNvPr>
          <p:cNvSpPr>
            <a:spLocks noGrp="1"/>
          </p:cNvSpPr>
          <p:nvPr>
            <p:ph idx="1"/>
          </p:nvPr>
        </p:nvSpPr>
        <p:spPr>
          <a:xfrm>
            <a:off x="693821" y="1253330"/>
            <a:ext cx="10515600" cy="5099343"/>
          </a:xfrm>
        </p:spPr>
        <p:txBody>
          <a:bodyPr>
            <a:normAutofit fontScale="77500" lnSpcReduction="20000"/>
          </a:bodyPr>
          <a:lstStyle/>
          <a:p>
            <a:r>
              <a:rPr lang="en-US" dirty="0"/>
              <a:t>This project is still in the “develop the data sets” stage.  Work in EDA and data acquisition is under way but not yet completed.</a:t>
            </a:r>
          </a:p>
          <a:p>
            <a:r>
              <a:rPr lang="en-US" dirty="0"/>
              <a:t>Work in data processing of extracting data, storing the data in processible forms, developing the data structure to support machine learning, </a:t>
            </a:r>
            <a:r>
              <a:rPr lang="en-US" dirty="0" err="1"/>
              <a:t>etc</a:t>
            </a:r>
            <a:r>
              <a:rPr lang="en-US" dirty="0"/>
              <a:t> is under way.</a:t>
            </a:r>
          </a:p>
          <a:p>
            <a:r>
              <a:rPr lang="en-US" dirty="0"/>
              <a:t>Some learning curves getting to this stage include:</a:t>
            </a:r>
          </a:p>
          <a:p>
            <a:pPr lvl="1"/>
            <a:r>
              <a:rPr lang="en-US" dirty="0"/>
              <a:t>working in GITHUB from a directory structure on a laptop.  I’ve never worked in </a:t>
            </a:r>
            <a:r>
              <a:rPr lang="en-US" dirty="0" err="1"/>
              <a:t>github</a:t>
            </a:r>
            <a:r>
              <a:rPr lang="en-US" dirty="0"/>
              <a:t> before and there are many ways that the process breaks.</a:t>
            </a:r>
          </a:p>
          <a:p>
            <a:pPr lvl="1"/>
            <a:r>
              <a:rPr lang="en-US" dirty="0"/>
              <a:t>Processing queries to Google to get </a:t>
            </a:r>
            <a:r>
              <a:rPr lang="en-US" dirty="0" err="1"/>
              <a:t>urls</a:t>
            </a:r>
            <a:r>
              <a:rPr lang="en-US" dirty="0"/>
              <a:t> on the topic:</a:t>
            </a:r>
          </a:p>
          <a:p>
            <a:pPr lvl="2"/>
            <a:r>
              <a:rPr lang="en-US" dirty="0"/>
              <a:t>Several scripting efforts have been attempted including web scraping google, google developer </a:t>
            </a:r>
            <a:r>
              <a:rPr lang="en-US" dirty="0" err="1"/>
              <a:t>api</a:t>
            </a:r>
            <a:r>
              <a:rPr lang="en-US" dirty="0"/>
              <a:t>, researching paid </a:t>
            </a:r>
            <a:r>
              <a:rPr lang="en-US" dirty="0" err="1"/>
              <a:t>api</a:t>
            </a:r>
            <a:r>
              <a:rPr lang="en-US" dirty="0"/>
              <a:t> access, etc. This effort has been beset with various blocking, and unreliable scripting documentation, and aberrant search engine results. </a:t>
            </a:r>
          </a:p>
          <a:p>
            <a:pPr lvl="1"/>
            <a:r>
              <a:rPr lang="en-US" dirty="0"/>
              <a:t>If progress in not made soon on the google front, then a very manual effort to collect relevant </a:t>
            </a:r>
            <a:r>
              <a:rPr lang="en-US" dirty="0" err="1"/>
              <a:t>urls</a:t>
            </a:r>
            <a:r>
              <a:rPr lang="en-US" dirty="0"/>
              <a:t> to work with may be necessary.</a:t>
            </a:r>
          </a:p>
          <a:p>
            <a:pPr lvl="1"/>
            <a:r>
              <a:rPr lang="en-US" dirty="0"/>
              <a:t>Processing articles from newspaper3k package to process article collections from news sources, downloading individual articles, and parsing these into a persistent disk store to support machine learning processes in follow-on procedures.</a:t>
            </a:r>
          </a:p>
          <a:p>
            <a:pPr lvl="1"/>
            <a:r>
              <a:rPr lang="en-US" dirty="0"/>
              <a:t>I have a large twitter data set from a previous project that I can use if these data set acquisition processes fail to net a usable data set.  The target is to have 100k to 150k articles on topic.  I want published articles more than twitter data since I attribute a higher level of trust in a curated published author than an unknown credential of a twitter user.  </a:t>
            </a:r>
          </a:p>
        </p:txBody>
      </p:sp>
    </p:spTree>
    <p:extLst>
      <p:ext uri="{BB962C8B-B14F-4D97-AF65-F5344CB8AC3E}">
        <p14:creationId xmlns:p14="http://schemas.microsoft.com/office/powerpoint/2010/main" val="118256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9C48-337E-4A24-89F0-41F039CC2A75}"/>
              </a:ext>
            </a:extLst>
          </p:cNvPr>
          <p:cNvSpPr>
            <a:spLocks noGrp="1"/>
          </p:cNvSpPr>
          <p:nvPr>
            <p:ph type="title"/>
          </p:nvPr>
        </p:nvSpPr>
        <p:spPr/>
        <p:txBody>
          <a:bodyPr/>
          <a:lstStyle/>
          <a:p>
            <a:r>
              <a:rPr lang="en-US" sz="4400" dirty="0">
                <a:effectLst/>
              </a:rPr>
              <a:t>What it is about, why it is important</a:t>
            </a:r>
            <a:endParaRPr lang="en-US" dirty="0"/>
          </a:p>
        </p:txBody>
      </p:sp>
      <p:sp>
        <p:nvSpPr>
          <p:cNvPr id="3" name="Content Placeholder 2">
            <a:extLst>
              <a:ext uri="{FF2B5EF4-FFF2-40B4-BE49-F238E27FC236}">
                <a16:creationId xmlns:a16="http://schemas.microsoft.com/office/drawing/2014/main" id="{FF2B1B0E-4C20-45A5-A52F-E2C274BC059F}"/>
              </a:ext>
            </a:extLst>
          </p:cNvPr>
          <p:cNvSpPr>
            <a:spLocks noGrp="1"/>
          </p:cNvSpPr>
          <p:nvPr>
            <p:ph idx="1"/>
          </p:nvPr>
        </p:nvSpPr>
        <p:spPr/>
        <p:txBody>
          <a:bodyPr>
            <a:normAutofit fontScale="92500" lnSpcReduction="10000"/>
          </a:bodyPr>
          <a:lstStyle/>
          <a:p>
            <a:r>
              <a:rPr lang="en-US" dirty="0"/>
              <a:t>Stock market price prediction can be lucrative if it can be done effectively and reliably. $90B of stock is traded on a daily basis in the U.S. </a:t>
            </a:r>
          </a:p>
          <a:p>
            <a:r>
              <a:rPr lang="en-US" dirty="0"/>
              <a:t>Establishing machine learning methods to trade stock, establish stop loss predictions, and getting in on market movements can be important commercial opportunities that a skilled data scientist can support.</a:t>
            </a:r>
          </a:p>
          <a:p>
            <a:r>
              <a:rPr lang="en-US" dirty="0"/>
              <a:t>Semantic scoring of this trade space is really an exercise in the utility of semantic analysis to support a useful purpose.  This effort is a parallel effort for me in that I’m exploring the same methodology in 2 parallel research efforts.  The second effort explores semantic scoring of customer outcomes.  That effort explores using natural language and machine learning methodologies to identify customer outcomes in feedback records.</a:t>
            </a:r>
          </a:p>
        </p:txBody>
      </p:sp>
    </p:spTree>
    <p:extLst>
      <p:ext uri="{BB962C8B-B14F-4D97-AF65-F5344CB8AC3E}">
        <p14:creationId xmlns:p14="http://schemas.microsoft.com/office/powerpoint/2010/main" val="144324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DDC3-D6B6-43F2-802B-1D3EE28E40F4}"/>
              </a:ext>
            </a:extLst>
          </p:cNvPr>
          <p:cNvSpPr>
            <a:spLocks noGrp="1"/>
          </p:cNvSpPr>
          <p:nvPr>
            <p:ph type="title"/>
          </p:nvPr>
        </p:nvSpPr>
        <p:spPr/>
        <p:txBody>
          <a:bodyPr/>
          <a:lstStyle/>
          <a:p>
            <a:r>
              <a:rPr lang="en-US" dirty="0"/>
              <a:t>Word Vector semantic analysis</a:t>
            </a:r>
          </a:p>
        </p:txBody>
      </p:sp>
      <p:sp>
        <p:nvSpPr>
          <p:cNvPr id="3" name="Content Placeholder 2">
            <a:extLst>
              <a:ext uri="{FF2B5EF4-FFF2-40B4-BE49-F238E27FC236}">
                <a16:creationId xmlns:a16="http://schemas.microsoft.com/office/drawing/2014/main" id="{1BA26151-3BCC-45C2-94F8-AAAA6644A1C4}"/>
              </a:ext>
            </a:extLst>
          </p:cNvPr>
          <p:cNvSpPr>
            <a:spLocks noGrp="1"/>
          </p:cNvSpPr>
          <p:nvPr>
            <p:ph idx="1"/>
          </p:nvPr>
        </p:nvSpPr>
        <p:spPr>
          <a:xfrm>
            <a:off x="838200" y="1825625"/>
            <a:ext cx="10515600" cy="3019091"/>
          </a:xfrm>
        </p:spPr>
        <p:txBody>
          <a:bodyPr/>
          <a:lstStyle/>
          <a:p>
            <a:r>
              <a:rPr lang="en-US" dirty="0"/>
              <a:t>Word Vectors provide a semantic analysis opportunity to explore the relationships between words in a corpus.  As word vectors are trained, the semantic relationships of words can be explored through use of distance vector math in a multi dimensional vector space.  Word vectors are trained in a neural network model such that an “n” dimensional vector is created that expresses the relationship between words found in a training corpus.  </a:t>
            </a:r>
          </a:p>
          <a:p>
            <a:endParaRPr lang="en-US" dirty="0"/>
          </a:p>
        </p:txBody>
      </p:sp>
      <p:pic>
        <p:nvPicPr>
          <p:cNvPr id="5" name="Picture 4" descr="Chart&#10;&#10;Description automatically generated">
            <a:extLst>
              <a:ext uri="{FF2B5EF4-FFF2-40B4-BE49-F238E27FC236}">
                <a16:creationId xmlns:a16="http://schemas.microsoft.com/office/drawing/2014/main" id="{19BC4E6F-51ED-4C35-A6F8-18F6E24AD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21" y="4610408"/>
            <a:ext cx="6256077" cy="2129450"/>
          </a:xfrm>
          <a:prstGeom prst="rect">
            <a:avLst/>
          </a:prstGeom>
        </p:spPr>
      </p:pic>
    </p:spTree>
    <p:extLst>
      <p:ext uri="{BB962C8B-B14F-4D97-AF65-F5344CB8AC3E}">
        <p14:creationId xmlns:p14="http://schemas.microsoft.com/office/powerpoint/2010/main" val="379504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6BD7-33B3-4A29-98FE-589452F94568}"/>
              </a:ext>
            </a:extLst>
          </p:cNvPr>
          <p:cNvSpPr>
            <a:spLocks noGrp="1"/>
          </p:cNvSpPr>
          <p:nvPr>
            <p:ph type="title"/>
          </p:nvPr>
        </p:nvSpPr>
        <p:spPr/>
        <p:txBody>
          <a:bodyPr/>
          <a:lstStyle/>
          <a:p>
            <a:r>
              <a:rPr lang="en-US" dirty="0"/>
              <a:t>Cosine Similarity Vector math</a:t>
            </a:r>
          </a:p>
        </p:txBody>
      </p:sp>
      <p:sp>
        <p:nvSpPr>
          <p:cNvPr id="3" name="Content Placeholder 2">
            <a:extLst>
              <a:ext uri="{FF2B5EF4-FFF2-40B4-BE49-F238E27FC236}">
                <a16:creationId xmlns:a16="http://schemas.microsoft.com/office/drawing/2014/main" id="{9E98066F-72BC-439F-AB98-855B3DECF9FA}"/>
              </a:ext>
            </a:extLst>
          </p:cNvPr>
          <p:cNvSpPr>
            <a:spLocks noGrp="1"/>
          </p:cNvSpPr>
          <p:nvPr>
            <p:ph idx="1"/>
          </p:nvPr>
        </p:nvSpPr>
        <p:spPr/>
        <p:txBody>
          <a:bodyPr/>
          <a:lstStyle/>
          <a:p>
            <a:r>
              <a:rPr lang="en-US" dirty="0"/>
              <a:t>The available vector math associated with word vectors provides a toolbox of methods to use in evaluating semantic relationships, but the available body of work explored in my EDA seems very sparse in generating purpose driven semantic models.  </a:t>
            </a:r>
          </a:p>
          <a:p>
            <a:r>
              <a:rPr lang="en-US" dirty="0"/>
              <a:t>Cosine similarity math provides methods to perform linear algebra functions on word vectors and identify semantically similar words.</a:t>
            </a:r>
          </a:p>
          <a:p>
            <a:r>
              <a:rPr lang="en-US" dirty="0"/>
              <a:t>This is the basis of this semantic effort.</a:t>
            </a:r>
          </a:p>
        </p:txBody>
      </p:sp>
    </p:spTree>
    <p:extLst>
      <p:ext uri="{BB962C8B-B14F-4D97-AF65-F5344CB8AC3E}">
        <p14:creationId xmlns:p14="http://schemas.microsoft.com/office/powerpoint/2010/main" val="50693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6EFD-EF9D-435F-B9CB-FC3035FE97E3}"/>
              </a:ext>
            </a:extLst>
          </p:cNvPr>
          <p:cNvSpPr>
            <a:spLocks noGrp="1"/>
          </p:cNvSpPr>
          <p:nvPr>
            <p:ph type="title"/>
          </p:nvPr>
        </p:nvSpPr>
        <p:spPr/>
        <p:txBody>
          <a:bodyPr/>
          <a:lstStyle/>
          <a:p>
            <a:r>
              <a:rPr lang="en-US" dirty="0"/>
              <a:t>Neural network prediction methodology</a:t>
            </a:r>
          </a:p>
        </p:txBody>
      </p:sp>
      <p:sp>
        <p:nvSpPr>
          <p:cNvPr id="3" name="Content Placeholder 2">
            <a:extLst>
              <a:ext uri="{FF2B5EF4-FFF2-40B4-BE49-F238E27FC236}">
                <a16:creationId xmlns:a16="http://schemas.microsoft.com/office/drawing/2014/main" id="{F1B8B561-181F-43F4-8C36-469963EC203F}"/>
              </a:ext>
            </a:extLst>
          </p:cNvPr>
          <p:cNvSpPr>
            <a:spLocks noGrp="1"/>
          </p:cNvSpPr>
          <p:nvPr>
            <p:ph idx="1"/>
          </p:nvPr>
        </p:nvSpPr>
        <p:spPr>
          <a:xfrm>
            <a:off x="838200" y="1552909"/>
            <a:ext cx="10515600" cy="4939966"/>
          </a:xfrm>
        </p:spPr>
        <p:txBody>
          <a:bodyPr>
            <a:normAutofit fontScale="92500" lnSpcReduction="10000"/>
          </a:bodyPr>
          <a:lstStyle/>
          <a:p>
            <a:r>
              <a:rPr lang="en-US" dirty="0"/>
              <a:t>Leveraging word vectors from various sources, use neural network prediction to isolate and score the predictive benefits of various sources.  If there is a predictive relationship, then explore the feature sets and semantic relationships of the useful word vectors, authors, news sources, etc.  </a:t>
            </a:r>
          </a:p>
          <a:p>
            <a:r>
              <a:rPr lang="en-US" dirty="0"/>
              <a:t>If a predictive word vector corpus can be isolated, then this would reflect several benefits. </a:t>
            </a:r>
          </a:p>
          <a:p>
            <a:pPr lvl="1"/>
            <a:r>
              <a:rPr lang="en-US" dirty="0"/>
              <a:t>Utility of the source:</a:t>
            </a:r>
          </a:p>
          <a:p>
            <a:pPr lvl="2"/>
            <a:r>
              <a:rPr lang="en-US" dirty="0"/>
              <a:t>News source</a:t>
            </a:r>
          </a:p>
          <a:p>
            <a:pPr lvl="2"/>
            <a:r>
              <a:rPr lang="en-US" dirty="0"/>
              <a:t>Author</a:t>
            </a:r>
          </a:p>
          <a:p>
            <a:pPr lvl="1"/>
            <a:r>
              <a:rPr lang="en-US" dirty="0"/>
              <a:t>Semantic corpus development exploring the semantic nature of knowledge, advise, opinion, </a:t>
            </a:r>
            <a:r>
              <a:rPr lang="en-US" dirty="0" err="1"/>
              <a:t>etc</a:t>
            </a:r>
            <a:r>
              <a:rPr lang="en-US" dirty="0"/>
              <a:t> for this particular purpose.  </a:t>
            </a:r>
          </a:p>
          <a:p>
            <a:pPr lvl="2"/>
            <a:r>
              <a:rPr lang="en-US" dirty="0"/>
              <a:t>A semantic score of this nature could be provided in a semantic model that would be useful to inform investor decisions based on evaluation of media sources.  </a:t>
            </a:r>
          </a:p>
        </p:txBody>
      </p:sp>
    </p:spTree>
    <p:extLst>
      <p:ext uri="{BB962C8B-B14F-4D97-AF65-F5344CB8AC3E}">
        <p14:creationId xmlns:p14="http://schemas.microsoft.com/office/powerpoint/2010/main" val="2612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99FD-B6DE-4820-A9A7-224530940832}"/>
              </a:ext>
            </a:extLst>
          </p:cNvPr>
          <p:cNvSpPr>
            <a:spLocks noGrp="1"/>
          </p:cNvSpPr>
          <p:nvPr>
            <p:ph type="title"/>
          </p:nvPr>
        </p:nvSpPr>
        <p:spPr>
          <a:xfrm>
            <a:off x="838200" y="365126"/>
            <a:ext cx="10515600" cy="966370"/>
          </a:xfrm>
        </p:spPr>
        <p:txBody>
          <a:bodyPr>
            <a:normAutofit/>
          </a:bodyPr>
          <a:lstStyle/>
          <a:p>
            <a:r>
              <a:rPr lang="en-US" sz="4800" dirty="0">
                <a:effectLst/>
              </a:rPr>
              <a:t>Data sources</a:t>
            </a:r>
            <a:endParaRPr lang="en-US" dirty="0"/>
          </a:p>
        </p:txBody>
      </p:sp>
      <p:sp>
        <p:nvSpPr>
          <p:cNvPr id="3" name="Content Placeholder 2">
            <a:extLst>
              <a:ext uri="{FF2B5EF4-FFF2-40B4-BE49-F238E27FC236}">
                <a16:creationId xmlns:a16="http://schemas.microsoft.com/office/drawing/2014/main" id="{12164F06-F4EC-4044-AF78-4F3D6A70789D}"/>
              </a:ext>
            </a:extLst>
          </p:cNvPr>
          <p:cNvSpPr>
            <a:spLocks noGrp="1"/>
          </p:cNvSpPr>
          <p:nvPr>
            <p:ph idx="1"/>
          </p:nvPr>
        </p:nvSpPr>
        <p:spPr>
          <a:xfrm>
            <a:off x="838200" y="1331496"/>
            <a:ext cx="10515600" cy="4845467"/>
          </a:xfrm>
        </p:spPr>
        <p:txBody>
          <a:bodyPr>
            <a:normAutofit lnSpcReduction="10000"/>
          </a:bodyPr>
          <a:lstStyle/>
          <a:p>
            <a:r>
              <a:rPr lang="en-US" dirty="0"/>
              <a:t>Data sources include news articles extracted from news outlets using the newspaper3k python module.</a:t>
            </a:r>
          </a:p>
          <a:p>
            <a:r>
              <a:rPr lang="en-US" dirty="0"/>
              <a:t>The list is growing from an initial set of publishers I’m exploring.  The list of extracted from google searches of articles exploring a time constrained search of articles published at a particular date.  The top-level domain list is currently 70 sources.  This effort will grow and is expected to reach to hundreds or thousands.  The target article count is 150k articles.</a:t>
            </a:r>
          </a:p>
          <a:p>
            <a:r>
              <a:rPr lang="en-US" dirty="0"/>
              <a:t>Difficulties in learning curves accessing Google data has taken me several days and is currently still a frustration as free access including google developer API access is extremely limited and blocking has severely limited progress.  </a:t>
            </a:r>
            <a:r>
              <a:rPr lang="en-US" b="1" dirty="0"/>
              <a:t>Paid access may be the solution.</a:t>
            </a:r>
          </a:p>
          <a:p>
            <a:endParaRPr lang="en-US" dirty="0"/>
          </a:p>
        </p:txBody>
      </p:sp>
    </p:spTree>
    <p:extLst>
      <p:ext uri="{BB962C8B-B14F-4D97-AF65-F5344CB8AC3E}">
        <p14:creationId xmlns:p14="http://schemas.microsoft.com/office/powerpoint/2010/main" val="317653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D231-F190-40DE-BBDF-C74EA5E3286D}"/>
              </a:ext>
            </a:extLst>
          </p:cNvPr>
          <p:cNvSpPr>
            <a:spLocks noGrp="1"/>
          </p:cNvSpPr>
          <p:nvPr>
            <p:ph type="title"/>
          </p:nvPr>
        </p:nvSpPr>
        <p:spPr/>
        <p:txBody>
          <a:bodyPr>
            <a:noAutofit/>
          </a:bodyPr>
          <a:lstStyle/>
          <a:p>
            <a:r>
              <a:rPr lang="en-US" sz="4000" dirty="0">
                <a:effectLst/>
              </a:rPr>
              <a:t>Research questions or hypotheses,</a:t>
            </a:r>
            <a:endParaRPr lang="en-US" sz="8000" dirty="0"/>
          </a:p>
        </p:txBody>
      </p:sp>
      <p:sp>
        <p:nvSpPr>
          <p:cNvPr id="3" name="Content Placeholder 2">
            <a:extLst>
              <a:ext uri="{FF2B5EF4-FFF2-40B4-BE49-F238E27FC236}">
                <a16:creationId xmlns:a16="http://schemas.microsoft.com/office/drawing/2014/main" id="{701859AF-C309-4588-B847-91537401535E}"/>
              </a:ext>
            </a:extLst>
          </p:cNvPr>
          <p:cNvSpPr>
            <a:spLocks noGrp="1"/>
          </p:cNvSpPr>
          <p:nvPr>
            <p:ph idx="1"/>
          </p:nvPr>
        </p:nvSpPr>
        <p:spPr/>
        <p:txBody>
          <a:bodyPr/>
          <a:lstStyle/>
          <a:p>
            <a:r>
              <a:rPr lang="en-US" dirty="0"/>
              <a:t>I’m very interested in the semantics of stock advice expressed by authors and people in their social media posts. What is the intent of any particular post? </a:t>
            </a:r>
          </a:p>
          <a:p>
            <a:r>
              <a:rPr lang="en-US" dirty="0"/>
              <a:t>Sentiment is easy to quantify, but what is the sentiment about? What was the intent of the post? </a:t>
            </a:r>
          </a:p>
          <a:p>
            <a:r>
              <a:rPr lang="en-US" dirty="0"/>
              <a:t>Was it informational, directive, or influencing? </a:t>
            </a:r>
          </a:p>
          <a:p>
            <a:r>
              <a:rPr lang="en-US" dirty="0"/>
              <a:t>What is the spectrum of intent expressed in these corpora? </a:t>
            </a:r>
          </a:p>
          <a:p>
            <a:r>
              <a:rPr lang="en-US" dirty="0"/>
              <a:t>How successful would predictions be if intent, and semantic modeling were included along with sentiment?</a:t>
            </a:r>
          </a:p>
        </p:txBody>
      </p:sp>
    </p:spTree>
    <p:extLst>
      <p:ext uri="{BB962C8B-B14F-4D97-AF65-F5344CB8AC3E}">
        <p14:creationId xmlns:p14="http://schemas.microsoft.com/office/powerpoint/2010/main" val="190531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0FB8-7DF5-444C-ADF1-AC5491E09305}"/>
              </a:ext>
            </a:extLst>
          </p:cNvPr>
          <p:cNvSpPr>
            <a:spLocks noGrp="1"/>
          </p:cNvSpPr>
          <p:nvPr>
            <p:ph type="title"/>
          </p:nvPr>
        </p:nvSpPr>
        <p:spPr/>
        <p:txBody>
          <a:bodyPr>
            <a:noAutofit/>
          </a:bodyPr>
          <a:lstStyle/>
          <a:p>
            <a:br>
              <a:rPr lang="en-US" sz="4000" dirty="0"/>
            </a:br>
            <a:r>
              <a:rPr lang="en-US" sz="4000" dirty="0">
                <a:effectLst/>
              </a:rPr>
              <a:t>Research process/steps,</a:t>
            </a:r>
            <a:br>
              <a:rPr lang="en-US" sz="4000" dirty="0"/>
            </a:br>
            <a:endParaRPr lang="en-US" sz="4000" dirty="0"/>
          </a:p>
        </p:txBody>
      </p:sp>
      <p:sp>
        <p:nvSpPr>
          <p:cNvPr id="3" name="Content Placeholder 2">
            <a:extLst>
              <a:ext uri="{FF2B5EF4-FFF2-40B4-BE49-F238E27FC236}">
                <a16:creationId xmlns:a16="http://schemas.microsoft.com/office/drawing/2014/main" id="{B99D4D46-B20C-472E-9FAC-9B350B1F3312}"/>
              </a:ext>
            </a:extLst>
          </p:cNvPr>
          <p:cNvSpPr>
            <a:spLocks noGrp="1"/>
          </p:cNvSpPr>
          <p:nvPr>
            <p:ph idx="1"/>
          </p:nvPr>
        </p:nvSpPr>
        <p:spPr>
          <a:xfrm>
            <a:off x="838200" y="1690688"/>
            <a:ext cx="10515600" cy="4351338"/>
          </a:xfrm>
        </p:spPr>
        <p:txBody>
          <a:bodyPr/>
          <a:lstStyle/>
          <a:p>
            <a:r>
              <a:rPr lang="en-US" dirty="0"/>
              <a:t>Once article corpus is collected, then the real work begins.  </a:t>
            </a:r>
          </a:p>
          <a:p>
            <a:r>
              <a:rPr lang="en-US" dirty="0"/>
              <a:t>Identifying word vectors that have predictive benefits will be done by using the word vectors a feature sets in a predictive neural network.</a:t>
            </a:r>
          </a:p>
          <a:p>
            <a:r>
              <a:rPr lang="en-US" dirty="0"/>
              <a:t>  Word2Vec provides modeling and word embeddings.  </a:t>
            </a:r>
          </a:p>
          <a:p>
            <a:r>
              <a:rPr lang="en-US" dirty="0"/>
              <a:t>Extracting full text, lemmatized text, summary text, keyword text, bigrams, trigrams, and phrases will be part of the preprocessing effort. Storing these as word vectors.  </a:t>
            </a:r>
          </a:p>
          <a:p>
            <a:r>
              <a:rPr lang="en-US" dirty="0"/>
              <a:t>These word vectors become feature sets for price prediction evaluation.</a:t>
            </a:r>
          </a:p>
          <a:p>
            <a:endParaRPr lang="en-US" dirty="0"/>
          </a:p>
          <a:p>
            <a:endParaRPr lang="en-US" dirty="0"/>
          </a:p>
          <a:p>
            <a:endParaRPr lang="en-US" dirty="0"/>
          </a:p>
        </p:txBody>
      </p:sp>
    </p:spTree>
    <p:extLst>
      <p:ext uri="{BB962C8B-B14F-4D97-AF65-F5344CB8AC3E}">
        <p14:creationId xmlns:p14="http://schemas.microsoft.com/office/powerpoint/2010/main" val="59809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1848</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Stock price prediction based on sentiment and semantic analysis</vt:lpstr>
      <vt:lpstr>Caveats</vt:lpstr>
      <vt:lpstr>What it is about, why it is important</vt:lpstr>
      <vt:lpstr>Word Vector semantic analysis</vt:lpstr>
      <vt:lpstr>Cosine Similarity Vector math</vt:lpstr>
      <vt:lpstr>Neural network prediction methodology</vt:lpstr>
      <vt:lpstr>Data sources</vt:lpstr>
      <vt:lpstr>Research questions or hypotheses,</vt:lpstr>
      <vt:lpstr> Research process/steps, </vt:lpstr>
      <vt:lpstr>Initial EDA results</vt:lpstr>
      <vt:lpstr>ML models</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based on sentiment and semantic analysis</dc:title>
  <dc:creator>Johnny Morgan</dc:creator>
  <cp:lastModifiedBy>Johnny Morgan</cp:lastModifiedBy>
  <cp:revision>1</cp:revision>
  <dcterms:created xsi:type="dcterms:W3CDTF">2022-02-27T10:57:55Z</dcterms:created>
  <dcterms:modified xsi:type="dcterms:W3CDTF">2022-02-27T21:59:40Z</dcterms:modified>
</cp:coreProperties>
</file>