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88" r:id="rId3"/>
    <p:sldId id="331" r:id="rId4"/>
    <p:sldId id="260" r:id="rId5"/>
    <p:sldId id="261" r:id="rId6"/>
    <p:sldId id="280" r:id="rId7"/>
    <p:sldId id="310" r:id="rId8"/>
    <p:sldId id="299" r:id="rId9"/>
    <p:sldId id="313" r:id="rId10"/>
    <p:sldId id="262" r:id="rId11"/>
    <p:sldId id="297" r:id="rId12"/>
    <p:sldId id="289" r:id="rId13"/>
    <p:sldId id="312" r:id="rId14"/>
    <p:sldId id="315" r:id="rId15"/>
    <p:sldId id="317" r:id="rId16"/>
    <p:sldId id="316" r:id="rId17"/>
    <p:sldId id="290" r:id="rId18"/>
    <p:sldId id="328" r:id="rId19"/>
    <p:sldId id="320" r:id="rId20"/>
    <p:sldId id="324" r:id="rId21"/>
    <p:sldId id="303" r:id="rId22"/>
    <p:sldId id="302" r:id="rId23"/>
    <p:sldId id="304" r:id="rId24"/>
    <p:sldId id="321" r:id="rId25"/>
    <p:sldId id="332" r:id="rId26"/>
    <p:sldId id="333" r:id="rId27"/>
    <p:sldId id="334" r:id="rId28"/>
    <p:sldId id="335" r:id="rId29"/>
    <p:sldId id="323"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C555C-621B-440D-8569-6CDC2E192960}"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7CE18-95B2-4F66-85BC-6DA43C23C12B}" type="slidenum">
              <a:rPr lang="en-US" smtClean="0"/>
              <a:t>‹#›</a:t>
            </a:fld>
            <a:endParaRPr lang="en-US"/>
          </a:p>
        </p:txBody>
      </p:sp>
    </p:spTree>
    <p:extLst>
      <p:ext uri="{BB962C8B-B14F-4D97-AF65-F5344CB8AC3E}">
        <p14:creationId xmlns:p14="http://schemas.microsoft.com/office/powerpoint/2010/main" val="245321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6f48f5c1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6f48f5c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6f48f5c1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6f48f5c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6f48f5c1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6f48f5c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6f48f5c1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6f48f5c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2033067" y="896808"/>
            <a:ext cx="1442167" cy="1499933"/>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8716751" y="4457234"/>
            <a:ext cx="1442167" cy="1499933"/>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5812803" y="3756619"/>
            <a:ext cx="5664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2240403" y="1585233"/>
            <a:ext cx="7711200" cy="1943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5333"/>
            </a:lvl1pPr>
            <a:lvl2pPr lvl="1" algn="ctr">
              <a:spcBef>
                <a:spcPts val="0"/>
              </a:spcBef>
              <a:spcAft>
                <a:spcPts val="0"/>
              </a:spcAft>
              <a:buSzPts val="4000"/>
              <a:buNone/>
              <a:defRPr sz="5333"/>
            </a:lvl2pPr>
            <a:lvl3pPr lvl="2" algn="ctr">
              <a:spcBef>
                <a:spcPts val="0"/>
              </a:spcBef>
              <a:spcAft>
                <a:spcPts val="0"/>
              </a:spcAft>
              <a:buSzPts val="4000"/>
              <a:buNone/>
              <a:defRPr sz="5333"/>
            </a:lvl3pPr>
            <a:lvl4pPr lvl="3" algn="ctr">
              <a:spcBef>
                <a:spcPts val="0"/>
              </a:spcBef>
              <a:spcAft>
                <a:spcPts val="0"/>
              </a:spcAft>
              <a:buSzPts val="4000"/>
              <a:buNone/>
              <a:defRPr sz="5333"/>
            </a:lvl4pPr>
            <a:lvl5pPr lvl="4" algn="ctr">
              <a:spcBef>
                <a:spcPts val="0"/>
              </a:spcBef>
              <a:spcAft>
                <a:spcPts val="0"/>
              </a:spcAft>
              <a:buSzPts val="4000"/>
              <a:buNone/>
              <a:defRPr sz="5333"/>
            </a:lvl5pPr>
            <a:lvl6pPr lvl="5" algn="ctr">
              <a:spcBef>
                <a:spcPts val="0"/>
              </a:spcBef>
              <a:spcAft>
                <a:spcPts val="0"/>
              </a:spcAft>
              <a:buSzPts val="4000"/>
              <a:buNone/>
              <a:defRPr sz="5333"/>
            </a:lvl6pPr>
            <a:lvl7pPr lvl="6" algn="ctr">
              <a:spcBef>
                <a:spcPts val="0"/>
              </a:spcBef>
              <a:spcAft>
                <a:spcPts val="0"/>
              </a:spcAft>
              <a:buSzPts val="4000"/>
              <a:buNone/>
              <a:defRPr sz="5333"/>
            </a:lvl7pPr>
            <a:lvl8pPr lvl="7" algn="ctr">
              <a:spcBef>
                <a:spcPts val="0"/>
              </a:spcBef>
              <a:spcAft>
                <a:spcPts val="0"/>
              </a:spcAft>
              <a:buSzPts val="4000"/>
              <a:buNone/>
              <a:defRPr sz="5333"/>
            </a:lvl8pPr>
            <a:lvl9pPr lvl="8" algn="ctr">
              <a:spcBef>
                <a:spcPts val="0"/>
              </a:spcBef>
              <a:spcAft>
                <a:spcPts val="0"/>
              </a:spcAft>
              <a:buSzPts val="4000"/>
              <a:buNone/>
              <a:defRPr sz="5333"/>
            </a:lvl9pPr>
          </a:lstStyle>
          <a:p>
            <a:endParaRPr/>
          </a:p>
        </p:txBody>
      </p:sp>
      <p:sp>
        <p:nvSpPr>
          <p:cNvPr id="14" name="Google Shape;14;p2"/>
          <p:cNvSpPr txBox="1">
            <a:spLocks noGrp="1"/>
          </p:cNvSpPr>
          <p:nvPr>
            <p:ph type="subTitle" idx="1"/>
          </p:nvPr>
        </p:nvSpPr>
        <p:spPr>
          <a:xfrm>
            <a:off x="2240403" y="4065933"/>
            <a:ext cx="7711200" cy="1212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32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233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p:nvPr/>
        </p:nvSpPr>
        <p:spPr>
          <a:xfrm>
            <a:off x="200" y="6769100"/>
            <a:ext cx="121916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1"/>
          <p:cNvSpPr txBox="1">
            <a:spLocks noGrp="1"/>
          </p:cNvSpPr>
          <p:nvPr>
            <p:ph type="title" hasCustomPrompt="1"/>
          </p:nvPr>
        </p:nvSpPr>
        <p:spPr>
          <a:xfrm>
            <a:off x="517200" y="1536600"/>
            <a:ext cx="11157600" cy="2051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7333">
                <a:solidFill>
                  <a:schemeClr val="accent5"/>
                </a:solidFill>
              </a:defRPr>
            </a:lvl1pPr>
            <a:lvl2pPr lvl="1" algn="ctr">
              <a:spcBef>
                <a:spcPts val="0"/>
              </a:spcBef>
              <a:spcAft>
                <a:spcPts val="0"/>
              </a:spcAft>
              <a:buClr>
                <a:schemeClr val="accent5"/>
              </a:buClr>
              <a:buSzPts val="13000"/>
              <a:buNone/>
              <a:defRPr sz="17333">
                <a:solidFill>
                  <a:schemeClr val="accent5"/>
                </a:solidFill>
              </a:defRPr>
            </a:lvl2pPr>
            <a:lvl3pPr lvl="2" algn="ctr">
              <a:spcBef>
                <a:spcPts val="0"/>
              </a:spcBef>
              <a:spcAft>
                <a:spcPts val="0"/>
              </a:spcAft>
              <a:buClr>
                <a:schemeClr val="accent5"/>
              </a:buClr>
              <a:buSzPts val="13000"/>
              <a:buNone/>
              <a:defRPr sz="17333">
                <a:solidFill>
                  <a:schemeClr val="accent5"/>
                </a:solidFill>
              </a:defRPr>
            </a:lvl3pPr>
            <a:lvl4pPr lvl="3" algn="ctr">
              <a:spcBef>
                <a:spcPts val="0"/>
              </a:spcBef>
              <a:spcAft>
                <a:spcPts val="0"/>
              </a:spcAft>
              <a:buClr>
                <a:schemeClr val="accent5"/>
              </a:buClr>
              <a:buSzPts val="13000"/>
              <a:buNone/>
              <a:defRPr sz="17333">
                <a:solidFill>
                  <a:schemeClr val="accent5"/>
                </a:solidFill>
              </a:defRPr>
            </a:lvl4pPr>
            <a:lvl5pPr lvl="4" algn="ctr">
              <a:spcBef>
                <a:spcPts val="0"/>
              </a:spcBef>
              <a:spcAft>
                <a:spcPts val="0"/>
              </a:spcAft>
              <a:buClr>
                <a:schemeClr val="accent5"/>
              </a:buClr>
              <a:buSzPts val="13000"/>
              <a:buNone/>
              <a:defRPr sz="17333">
                <a:solidFill>
                  <a:schemeClr val="accent5"/>
                </a:solidFill>
              </a:defRPr>
            </a:lvl5pPr>
            <a:lvl6pPr lvl="5" algn="ctr">
              <a:spcBef>
                <a:spcPts val="0"/>
              </a:spcBef>
              <a:spcAft>
                <a:spcPts val="0"/>
              </a:spcAft>
              <a:buClr>
                <a:schemeClr val="accent5"/>
              </a:buClr>
              <a:buSzPts val="13000"/>
              <a:buNone/>
              <a:defRPr sz="17333">
                <a:solidFill>
                  <a:schemeClr val="accent5"/>
                </a:solidFill>
              </a:defRPr>
            </a:lvl6pPr>
            <a:lvl7pPr lvl="6" algn="ctr">
              <a:spcBef>
                <a:spcPts val="0"/>
              </a:spcBef>
              <a:spcAft>
                <a:spcPts val="0"/>
              </a:spcAft>
              <a:buClr>
                <a:schemeClr val="accent5"/>
              </a:buClr>
              <a:buSzPts val="13000"/>
              <a:buNone/>
              <a:defRPr sz="17333">
                <a:solidFill>
                  <a:schemeClr val="accent5"/>
                </a:solidFill>
              </a:defRPr>
            </a:lvl7pPr>
            <a:lvl8pPr lvl="7" algn="ctr">
              <a:spcBef>
                <a:spcPts val="0"/>
              </a:spcBef>
              <a:spcAft>
                <a:spcPts val="0"/>
              </a:spcAft>
              <a:buClr>
                <a:schemeClr val="accent5"/>
              </a:buClr>
              <a:buSzPts val="13000"/>
              <a:buNone/>
              <a:defRPr sz="17333">
                <a:solidFill>
                  <a:schemeClr val="accent5"/>
                </a:solidFill>
              </a:defRPr>
            </a:lvl8pPr>
            <a:lvl9pPr lvl="8" algn="ctr">
              <a:spcBef>
                <a:spcPts val="0"/>
              </a:spcBef>
              <a:spcAft>
                <a:spcPts val="0"/>
              </a:spcAft>
              <a:buClr>
                <a:schemeClr val="accent5"/>
              </a:buClr>
              <a:buSzPts val="13000"/>
              <a:buNone/>
              <a:defRPr sz="17333">
                <a:solidFill>
                  <a:schemeClr val="accent5"/>
                </a:solidFill>
              </a:defRPr>
            </a:lvl9pPr>
          </a:lstStyle>
          <a:p>
            <a:r>
              <a:t>xx%</a:t>
            </a:r>
          </a:p>
        </p:txBody>
      </p:sp>
      <p:sp>
        <p:nvSpPr>
          <p:cNvPr id="55" name="Google Shape;55;p11"/>
          <p:cNvSpPr txBox="1">
            <a:spLocks noGrp="1"/>
          </p:cNvSpPr>
          <p:nvPr>
            <p:ph type="body" idx="1"/>
          </p:nvPr>
        </p:nvSpPr>
        <p:spPr>
          <a:xfrm>
            <a:off x="517200" y="3892600"/>
            <a:ext cx="111576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1874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7841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cxnSp>
        <p:nvCxnSpPr>
          <p:cNvPr id="17" name="Google Shape;17;p3"/>
          <p:cNvCxnSpPr/>
          <p:nvPr/>
        </p:nvCxnSpPr>
        <p:spPr>
          <a:xfrm>
            <a:off x="5812803" y="3756619"/>
            <a:ext cx="5664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641000" y="2353267"/>
            <a:ext cx="10962800" cy="1210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9" name="Google Shape;19;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1942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cxnSp>
        <p:nvCxnSpPr>
          <p:cNvPr id="21" name="Google Shape;21;p4"/>
          <p:cNvCxnSpPr/>
          <p:nvPr/>
        </p:nvCxnSpPr>
        <p:spPr>
          <a:xfrm>
            <a:off x="656751" y="1680379"/>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517200" y="610700"/>
            <a:ext cx="11157600" cy="9148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517200" y="1986432"/>
            <a:ext cx="11157600" cy="410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486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cxnSp>
        <p:nvCxnSpPr>
          <p:cNvPr id="26" name="Google Shape;26;p5"/>
          <p:cNvCxnSpPr/>
          <p:nvPr/>
        </p:nvCxnSpPr>
        <p:spPr>
          <a:xfrm>
            <a:off x="656751" y="1680379"/>
            <a:ext cx="5664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517200" y="610700"/>
            <a:ext cx="11157600" cy="9148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517200" y="1986433"/>
            <a:ext cx="5333200" cy="410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9" name="Google Shape;29;p5"/>
          <p:cNvSpPr txBox="1">
            <a:spLocks noGrp="1"/>
          </p:cNvSpPr>
          <p:nvPr>
            <p:ph type="body" idx="2"/>
          </p:nvPr>
        </p:nvSpPr>
        <p:spPr>
          <a:xfrm>
            <a:off x="6341600" y="1986433"/>
            <a:ext cx="5333200" cy="410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0" name="Google Shape;30;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514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7200" y="610700"/>
            <a:ext cx="11157600" cy="9148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711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cxnSp>
        <p:nvCxnSpPr>
          <p:cNvPr id="35" name="Google Shape;35;p7"/>
          <p:cNvCxnSpPr/>
          <p:nvPr/>
        </p:nvCxnSpPr>
        <p:spPr>
          <a:xfrm>
            <a:off x="652291" y="1883036"/>
            <a:ext cx="4420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5172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7" name="Google Shape;37;p7"/>
          <p:cNvSpPr txBox="1">
            <a:spLocks noGrp="1"/>
          </p:cNvSpPr>
          <p:nvPr>
            <p:ph type="body" idx="1"/>
          </p:nvPr>
        </p:nvSpPr>
        <p:spPr>
          <a:xfrm>
            <a:off x="517200" y="2125367"/>
            <a:ext cx="3744000" cy="35748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8" name="Google Shape;3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033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1" name="Google Shape;41;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0820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4" name="Google Shape;44;p9"/>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354000" y="1612100"/>
            <a:ext cx="5393600" cy="20084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6" name="Google Shape;46;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800">
                <a:solidFill>
                  <a:schemeClr val="accent5"/>
                </a:solidFill>
              </a:defRPr>
            </a:lvl1pPr>
            <a:lvl2pPr lvl="1" algn="ctr">
              <a:lnSpc>
                <a:spcPct val="100000"/>
              </a:lnSpc>
              <a:spcBef>
                <a:spcPts val="0"/>
              </a:spcBef>
              <a:spcAft>
                <a:spcPts val="0"/>
              </a:spcAft>
              <a:buClr>
                <a:schemeClr val="accent5"/>
              </a:buClr>
              <a:buSzPts val="2100"/>
              <a:buNone/>
              <a:defRPr sz="2800">
                <a:solidFill>
                  <a:schemeClr val="accent5"/>
                </a:solidFill>
              </a:defRPr>
            </a:lvl2pPr>
            <a:lvl3pPr lvl="2" algn="ctr">
              <a:lnSpc>
                <a:spcPct val="100000"/>
              </a:lnSpc>
              <a:spcBef>
                <a:spcPts val="0"/>
              </a:spcBef>
              <a:spcAft>
                <a:spcPts val="0"/>
              </a:spcAft>
              <a:buClr>
                <a:schemeClr val="accent5"/>
              </a:buClr>
              <a:buSzPts val="2100"/>
              <a:buNone/>
              <a:defRPr sz="2800">
                <a:solidFill>
                  <a:schemeClr val="accent5"/>
                </a:solidFill>
              </a:defRPr>
            </a:lvl3pPr>
            <a:lvl4pPr lvl="3" algn="ctr">
              <a:lnSpc>
                <a:spcPct val="100000"/>
              </a:lnSpc>
              <a:spcBef>
                <a:spcPts val="0"/>
              </a:spcBef>
              <a:spcAft>
                <a:spcPts val="0"/>
              </a:spcAft>
              <a:buClr>
                <a:schemeClr val="accent5"/>
              </a:buClr>
              <a:buSzPts val="2100"/>
              <a:buNone/>
              <a:defRPr sz="2800">
                <a:solidFill>
                  <a:schemeClr val="accent5"/>
                </a:solidFill>
              </a:defRPr>
            </a:lvl4pPr>
            <a:lvl5pPr lvl="4" algn="ctr">
              <a:lnSpc>
                <a:spcPct val="100000"/>
              </a:lnSpc>
              <a:spcBef>
                <a:spcPts val="0"/>
              </a:spcBef>
              <a:spcAft>
                <a:spcPts val="0"/>
              </a:spcAft>
              <a:buClr>
                <a:schemeClr val="accent5"/>
              </a:buClr>
              <a:buSzPts val="2100"/>
              <a:buNone/>
              <a:defRPr sz="2800">
                <a:solidFill>
                  <a:schemeClr val="accent5"/>
                </a:solidFill>
              </a:defRPr>
            </a:lvl5pPr>
            <a:lvl6pPr lvl="5" algn="ctr">
              <a:lnSpc>
                <a:spcPct val="100000"/>
              </a:lnSpc>
              <a:spcBef>
                <a:spcPts val="0"/>
              </a:spcBef>
              <a:spcAft>
                <a:spcPts val="0"/>
              </a:spcAft>
              <a:buClr>
                <a:schemeClr val="accent5"/>
              </a:buClr>
              <a:buSzPts val="2100"/>
              <a:buNone/>
              <a:defRPr sz="2800">
                <a:solidFill>
                  <a:schemeClr val="accent5"/>
                </a:solidFill>
              </a:defRPr>
            </a:lvl6pPr>
            <a:lvl7pPr lvl="6" algn="ctr">
              <a:lnSpc>
                <a:spcPct val="100000"/>
              </a:lnSpc>
              <a:spcBef>
                <a:spcPts val="0"/>
              </a:spcBef>
              <a:spcAft>
                <a:spcPts val="0"/>
              </a:spcAft>
              <a:buClr>
                <a:schemeClr val="accent5"/>
              </a:buClr>
              <a:buSzPts val="2100"/>
              <a:buNone/>
              <a:defRPr sz="2800">
                <a:solidFill>
                  <a:schemeClr val="accent5"/>
                </a:solidFill>
              </a:defRPr>
            </a:lvl7pPr>
            <a:lvl8pPr lvl="7" algn="ctr">
              <a:lnSpc>
                <a:spcPct val="100000"/>
              </a:lnSpc>
              <a:spcBef>
                <a:spcPts val="0"/>
              </a:spcBef>
              <a:spcAft>
                <a:spcPts val="0"/>
              </a:spcAft>
              <a:buClr>
                <a:schemeClr val="accent5"/>
              </a:buClr>
              <a:buSzPts val="2100"/>
              <a:buNone/>
              <a:defRPr sz="2800">
                <a:solidFill>
                  <a:schemeClr val="accent5"/>
                </a:solidFill>
              </a:defRPr>
            </a:lvl8pPr>
            <a:lvl9pPr lvl="8" algn="ctr">
              <a:lnSpc>
                <a:spcPct val="100000"/>
              </a:lnSpc>
              <a:spcBef>
                <a:spcPts val="0"/>
              </a:spcBef>
              <a:spcAft>
                <a:spcPts val="0"/>
              </a:spcAft>
              <a:buClr>
                <a:schemeClr val="accent5"/>
              </a:buClr>
              <a:buSzPts val="2100"/>
              <a:buNone/>
              <a:defRPr sz="2800">
                <a:solidFill>
                  <a:schemeClr val="accent5"/>
                </a:solidFill>
              </a:defRPr>
            </a:lvl9pPr>
          </a:lstStyle>
          <a:p>
            <a:endParaRPr/>
          </a:p>
        </p:txBody>
      </p:sp>
      <p:sp>
        <p:nvSpPr>
          <p:cNvPr id="47" name="Google Shape;47;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2713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426000" y="56449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736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7200" y="610700"/>
            <a:ext cx="11157600" cy="9148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517200" y="1986432"/>
            <a:ext cx="11157600" cy="410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1"/>
                </a:solidFill>
                <a:latin typeface="Roboto"/>
                <a:ea typeface="Roboto"/>
                <a:cs typeface="Roboto"/>
                <a:sym typeface="Roboto"/>
              </a:defRPr>
            </a:lvl1pPr>
            <a:lvl2pPr lvl="1" algn="r">
              <a:buNone/>
              <a:defRPr sz="1333">
                <a:solidFill>
                  <a:schemeClr val="dk1"/>
                </a:solidFill>
                <a:latin typeface="Roboto"/>
                <a:ea typeface="Roboto"/>
                <a:cs typeface="Roboto"/>
                <a:sym typeface="Roboto"/>
              </a:defRPr>
            </a:lvl2pPr>
            <a:lvl3pPr lvl="2" algn="r">
              <a:buNone/>
              <a:defRPr sz="1333">
                <a:solidFill>
                  <a:schemeClr val="dk1"/>
                </a:solidFill>
                <a:latin typeface="Roboto"/>
                <a:ea typeface="Roboto"/>
                <a:cs typeface="Roboto"/>
                <a:sym typeface="Roboto"/>
              </a:defRPr>
            </a:lvl3pPr>
            <a:lvl4pPr lvl="3" algn="r">
              <a:buNone/>
              <a:defRPr sz="1333">
                <a:solidFill>
                  <a:schemeClr val="dk1"/>
                </a:solidFill>
                <a:latin typeface="Roboto"/>
                <a:ea typeface="Roboto"/>
                <a:cs typeface="Roboto"/>
                <a:sym typeface="Roboto"/>
              </a:defRPr>
            </a:lvl4pPr>
            <a:lvl5pPr lvl="4" algn="r">
              <a:buNone/>
              <a:defRPr sz="1333">
                <a:solidFill>
                  <a:schemeClr val="dk1"/>
                </a:solidFill>
                <a:latin typeface="Roboto"/>
                <a:ea typeface="Roboto"/>
                <a:cs typeface="Roboto"/>
                <a:sym typeface="Roboto"/>
              </a:defRPr>
            </a:lvl5pPr>
            <a:lvl6pPr lvl="5" algn="r">
              <a:buNone/>
              <a:defRPr sz="1333">
                <a:solidFill>
                  <a:schemeClr val="dk1"/>
                </a:solidFill>
                <a:latin typeface="Roboto"/>
                <a:ea typeface="Roboto"/>
                <a:cs typeface="Roboto"/>
                <a:sym typeface="Roboto"/>
              </a:defRPr>
            </a:lvl6pPr>
            <a:lvl7pPr lvl="6" algn="r">
              <a:buNone/>
              <a:defRPr sz="1333">
                <a:solidFill>
                  <a:schemeClr val="dk1"/>
                </a:solidFill>
                <a:latin typeface="Roboto"/>
                <a:ea typeface="Roboto"/>
                <a:cs typeface="Roboto"/>
                <a:sym typeface="Roboto"/>
              </a:defRPr>
            </a:lvl7pPr>
            <a:lvl8pPr lvl="7" algn="r">
              <a:buNone/>
              <a:defRPr sz="1333">
                <a:solidFill>
                  <a:schemeClr val="dk1"/>
                </a:solidFill>
                <a:latin typeface="Roboto"/>
                <a:ea typeface="Roboto"/>
                <a:cs typeface="Roboto"/>
                <a:sym typeface="Roboto"/>
              </a:defRPr>
            </a:lvl8pPr>
            <a:lvl9pPr lvl="8" algn="r">
              <a:buNone/>
              <a:defRPr sz="1333">
                <a:solidFill>
                  <a:schemeClr val="dk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950097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bcnews.go.com/2020/story?id=2898636&amp;page=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ieeexplore.ieee.org/stamp/stamp.jsp?arnumber=8681053" TargetMode="External"/><Relationship Id="rId4" Type="http://schemas.openxmlformats.org/officeDocument/2006/relationships/hyperlink" Target="https://huggingface.co/datasets/emotion/viewer/default/trai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17200" y="1137031"/>
            <a:ext cx="11157600" cy="2051200"/>
          </a:xfrm>
        </p:spPr>
        <p:txBody>
          <a:bodyPr spcFirstLastPara="1" wrap="square" lIns="121900" tIns="121900" rIns="121900" bIns="121900" anchor="ctr" anchorCtr="0">
            <a:normAutofit/>
          </a:bodyPr>
          <a:lstStyle/>
          <a:p>
            <a:pPr>
              <a:lnSpc>
                <a:spcPct val="90000"/>
              </a:lnSpc>
            </a:pPr>
            <a:r>
              <a:rPr lang="en-US" sz="6400" dirty="0">
                <a:solidFill>
                  <a:schemeClr val="tx1"/>
                </a:solidFill>
              </a:rPr>
              <a:t>The Fear-Industrial Complex</a:t>
            </a:r>
            <a:endParaRPr lang="en-US" sz="6400" baseline="30000" dirty="0">
              <a:solidFill>
                <a:schemeClr val="tx1"/>
              </a:solidFill>
            </a:endParaRPr>
          </a:p>
        </p:txBody>
      </p:sp>
      <p:sp>
        <p:nvSpPr>
          <p:cNvPr id="8" name="Google Shape;64;p13">
            <a:extLst>
              <a:ext uri="{FF2B5EF4-FFF2-40B4-BE49-F238E27FC236}">
                <a16:creationId xmlns:a16="http://schemas.microsoft.com/office/drawing/2014/main" id="{EA8D19E3-A17A-482E-8E4D-2281FD58416D}"/>
              </a:ext>
            </a:extLst>
          </p:cNvPr>
          <p:cNvSpPr txBox="1">
            <a:spLocks/>
          </p:cNvSpPr>
          <p:nvPr/>
        </p:nvSpPr>
        <p:spPr>
          <a:xfrm>
            <a:off x="609408" y="3417048"/>
            <a:ext cx="11157600" cy="3040539"/>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l" defTabSz="1219170">
              <a:spcAft>
                <a:spcPts val="800"/>
              </a:spcAft>
              <a:buClr>
                <a:srgbClr val="FFFFFF"/>
              </a:buClr>
              <a:buNone/>
            </a:pPr>
            <a:r>
              <a:rPr lang="en-US" sz="2400" i="1" kern="0" dirty="0">
                <a:solidFill>
                  <a:srgbClr val="00517C"/>
                </a:solidFill>
                <a:highlight>
                  <a:srgbClr val="FFFFFF"/>
                </a:highlight>
              </a:rPr>
              <a:t>Classification of fear and other emotions within current US news media</a:t>
            </a:r>
          </a:p>
          <a:p>
            <a:pPr marL="0" indent="0" algn="l" defTabSz="1219170">
              <a:spcAft>
                <a:spcPts val="800"/>
              </a:spcAft>
              <a:buClr>
                <a:srgbClr val="FFFFFF"/>
              </a:buClr>
              <a:buNone/>
            </a:pPr>
            <a:endParaRPr lang="en-US" sz="2400" i="1" kern="0" dirty="0">
              <a:solidFill>
                <a:srgbClr val="00517C"/>
              </a:solidFill>
              <a:highlight>
                <a:srgbClr val="FFFFFF"/>
              </a:highlight>
            </a:endParaRPr>
          </a:p>
          <a:p>
            <a:pPr marL="0" indent="0" algn="l" defTabSz="1219170">
              <a:spcAft>
                <a:spcPts val="800"/>
              </a:spcAft>
              <a:buClr>
                <a:srgbClr val="FFFFFF"/>
              </a:buClr>
              <a:buNone/>
            </a:pPr>
            <a:r>
              <a:rPr lang="en-US" sz="2400" i="1" kern="0" dirty="0">
                <a:solidFill>
                  <a:srgbClr val="00517C"/>
                </a:solidFill>
                <a:highlight>
                  <a:srgbClr val="FFFFFF"/>
                </a:highlight>
              </a:rPr>
              <a:t>Sam Kolodrubetz, UMBC Spring 2022</a:t>
            </a:r>
          </a:p>
          <a:p>
            <a:pPr marL="0" indent="0" algn="l" defTabSz="1219170">
              <a:spcAft>
                <a:spcPts val="800"/>
              </a:spcAft>
              <a:buClr>
                <a:srgbClr val="FFFFFF"/>
              </a:buClr>
              <a:buNone/>
            </a:pPr>
            <a:endParaRPr lang="en-US" sz="2400" i="1" kern="0" dirty="0">
              <a:solidFill>
                <a:srgbClr val="00517C"/>
              </a:solidFill>
              <a:highlight>
                <a:srgbClr val="FFFFFF"/>
              </a:highlight>
            </a:endParaRPr>
          </a:p>
          <a:p>
            <a:pPr marL="0" indent="0" algn="l" defTabSz="1219170">
              <a:spcAft>
                <a:spcPts val="800"/>
              </a:spcAft>
              <a:buClr>
                <a:srgbClr val="FFFFFF"/>
              </a:buClr>
              <a:buNone/>
            </a:pPr>
            <a:r>
              <a:rPr lang="en-US" sz="2400" i="1" kern="0" dirty="0">
                <a:solidFill>
                  <a:srgbClr val="00517C"/>
                </a:solidFill>
                <a:highlight>
                  <a:srgbClr val="FFFFFF"/>
                </a:highlight>
              </a:rPr>
              <a:t>DATA 606, Dr. </a:t>
            </a:r>
            <a:r>
              <a:rPr lang="en-US" sz="2400" i="1" kern="0" dirty="0" err="1">
                <a:solidFill>
                  <a:srgbClr val="00517C"/>
                </a:solidFill>
                <a:highlight>
                  <a:srgbClr val="FFFFFF"/>
                </a:highlight>
              </a:rPr>
              <a:t>Chaojie</a:t>
            </a:r>
            <a:r>
              <a:rPr lang="en-US" sz="2400" i="1" kern="0" dirty="0">
                <a:solidFill>
                  <a:srgbClr val="00517C"/>
                </a:solidFill>
                <a:highlight>
                  <a:srgbClr val="FFFFFF"/>
                </a:highlight>
              </a:rPr>
              <a:t> Wang</a:t>
            </a:r>
            <a:endParaRPr lang="en-US" sz="2400" kern="0" dirty="0">
              <a:solidFill>
                <a:srgbClr val="00517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517200" y="610700"/>
            <a:ext cx="11157600" cy="914800"/>
          </a:xfrm>
          <a:prstGeom prst="rect">
            <a:avLst/>
          </a:prstGeom>
        </p:spPr>
        <p:txBody>
          <a:bodyPr spcFirstLastPara="1" wrap="square" lIns="121900" tIns="121900" rIns="121900" bIns="121900" anchor="b" anchorCtr="0">
            <a:normAutofit/>
          </a:bodyPr>
          <a:lstStyle/>
          <a:p>
            <a:pPr algn="ctr"/>
            <a:r>
              <a:rPr lang="en" dirty="0"/>
              <a:t>Data Source - RNN Training</a:t>
            </a:r>
            <a:endParaRPr dirty="0"/>
          </a:p>
        </p:txBody>
      </p:sp>
      <p:sp>
        <p:nvSpPr>
          <p:cNvPr id="100" name="Google Shape;100;p19"/>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p>
            <a:pPr marL="0" indent="0">
              <a:buNone/>
            </a:pPr>
            <a:r>
              <a:rPr lang="en" dirty="0"/>
              <a:t>The data comes from huggingface.co</a:t>
            </a:r>
            <a:r>
              <a:rPr lang="en" baseline="30000" dirty="0"/>
              <a:t>2</a:t>
            </a:r>
            <a:r>
              <a:rPr lang="en" dirty="0"/>
              <a:t>, and contains </a:t>
            </a:r>
            <a:r>
              <a:rPr lang="en" b="1" dirty="0"/>
              <a:t>416,809 entries</a:t>
            </a:r>
            <a:r>
              <a:rPr lang="en" dirty="0"/>
              <a:t> with 2 columns:</a:t>
            </a:r>
            <a:endParaRPr dirty="0"/>
          </a:p>
          <a:p>
            <a:pPr>
              <a:lnSpc>
                <a:spcPct val="200000"/>
              </a:lnSpc>
              <a:spcBef>
                <a:spcPts val="1600"/>
              </a:spcBef>
              <a:buChar char="-"/>
            </a:pPr>
            <a:r>
              <a:rPr lang="en" u="sng" dirty="0"/>
              <a:t>Text</a:t>
            </a:r>
            <a:r>
              <a:rPr lang="en" dirty="0"/>
              <a:t> - the (partially) cleaned text of the tweets gathered by the authors of the dataset. </a:t>
            </a:r>
            <a:endParaRPr dirty="0"/>
          </a:p>
          <a:p>
            <a:pPr>
              <a:lnSpc>
                <a:spcPct val="200000"/>
              </a:lnSpc>
              <a:buChar char="-"/>
            </a:pPr>
            <a:r>
              <a:rPr lang="en" u="sng" dirty="0"/>
              <a:t>Emotions</a:t>
            </a:r>
            <a:r>
              <a:rPr lang="en" dirty="0"/>
              <a:t> - the label of the tweet, which is one of 6 emotions: fear, anger sadness, joy, love and surprise.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DFD6-8F10-49F5-AFC2-F861A17F75D0}"/>
              </a:ext>
            </a:extLst>
          </p:cNvPr>
          <p:cNvSpPr>
            <a:spLocks noGrp="1"/>
          </p:cNvSpPr>
          <p:nvPr>
            <p:ph type="title"/>
          </p:nvPr>
        </p:nvSpPr>
        <p:spPr>
          <a:xfrm>
            <a:off x="88453" y="266373"/>
            <a:ext cx="6111559" cy="731444"/>
          </a:xfrm>
        </p:spPr>
        <p:txBody>
          <a:bodyPr>
            <a:normAutofit/>
          </a:bodyPr>
          <a:lstStyle/>
          <a:p>
            <a:pPr algn="ctr"/>
            <a:r>
              <a:rPr lang="en-US" dirty="0"/>
              <a:t>Imbalanced Data</a:t>
            </a:r>
          </a:p>
        </p:txBody>
      </p:sp>
      <p:pic>
        <p:nvPicPr>
          <p:cNvPr id="5" name="Picture 4" descr="Chart, bar chart&#10;&#10;Description automatically generated">
            <a:extLst>
              <a:ext uri="{FF2B5EF4-FFF2-40B4-BE49-F238E27FC236}">
                <a16:creationId xmlns:a16="http://schemas.microsoft.com/office/drawing/2014/main" id="{3E27CDB2-D873-4D5F-984B-2E240E63B4B7}"/>
              </a:ext>
            </a:extLst>
          </p:cNvPr>
          <p:cNvPicPr>
            <a:picLocks noChangeAspect="1"/>
          </p:cNvPicPr>
          <p:nvPr/>
        </p:nvPicPr>
        <p:blipFill>
          <a:blip r:embed="rId2"/>
          <a:stretch>
            <a:fillRect/>
          </a:stretch>
        </p:blipFill>
        <p:spPr>
          <a:xfrm>
            <a:off x="21313" y="2056724"/>
            <a:ext cx="4157371" cy="3092016"/>
          </a:xfrm>
          <a:prstGeom prst="rect">
            <a:avLst/>
          </a:prstGeom>
        </p:spPr>
      </p:pic>
      <p:pic>
        <p:nvPicPr>
          <p:cNvPr id="7" name="Picture 6" descr="Chart, bar chart&#10;&#10;Description automatically generated">
            <a:extLst>
              <a:ext uri="{FF2B5EF4-FFF2-40B4-BE49-F238E27FC236}">
                <a16:creationId xmlns:a16="http://schemas.microsoft.com/office/drawing/2014/main" id="{88254CC1-6FF0-497D-BD35-1BE3A966AA6D}"/>
              </a:ext>
            </a:extLst>
          </p:cNvPr>
          <p:cNvPicPr>
            <a:picLocks noChangeAspect="1"/>
          </p:cNvPicPr>
          <p:nvPr/>
        </p:nvPicPr>
        <p:blipFill>
          <a:blip r:embed="rId3"/>
          <a:stretch>
            <a:fillRect/>
          </a:stretch>
        </p:blipFill>
        <p:spPr>
          <a:xfrm>
            <a:off x="4178685" y="2056724"/>
            <a:ext cx="4042651" cy="3092017"/>
          </a:xfrm>
          <a:prstGeom prst="rect">
            <a:avLst/>
          </a:prstGeom>
        </p:spPr>
      </p:pic>
      <p:pic>
        <p:nvPicPr>
          <p:cNvPr id="9" name="Picture 8" descr="Chart, bar chart&#10;&#10;Description automatically generated">
            <a:extLst>
              <a:ext uri="{FF2B5EF4-FFF2-40B4-BE49-F238E27FC236}">
                <a16:creationId xmlns:a16="http://schemas.microsoft.com/office/drawing/2014/main" id="{CB801087-DD23-4439-8855-EE60000F3BE9}"/>
              </a:ext>
            </a:extLst>
          </p:cNvPr>
          <p:cNvPicPr>
            <a:picLocks noChangeAspect="1"/>
          </p:cNvPicPr>
          <p:nvPr/>
        </p:nvPicPr>
        <p:blipFill>
          <a:blip r:embed="rId4"/>
          <a:stretch>
            <a:fillRect/>
          </a:stretch>
        </p:blipFill>
        <p:spPr>
          <a:xfrm>
            <a:off x="8221336" y="2056721"/>
            <a:ext cx="3881339" cy="3074728"/>
          </a:xfrm>
          <a:prstGeom prst="rect">
            <a:avLst/>
          </a:prstGeom>
        </p:spPr>
      </p:pic>
      <p:sp>
        <p:nvSpPr>
          <p:cNvPr id="14" name="Arrow: Curved Down 13">
            <a:extLst>
              <a:ext uri="{FF2B5EF4-FFF2-40B4-BE49-F238E27FC236}">
                <a16:creationId xmlns:a16="http://schemas.microsoft.com/office/drawing/2014/main" id="{FC70088E-AB46-48DB-AF22-2BA1C9C01A46}"/>
              </a:ext>
            </a:extLst>
          </p:cNvPr>
          <p:cNvSpPr/>
          <p:nvPr/>
        </p:nvSpPr>
        <p:spPr>
          <a:xfrm>
            <a:off x="7489372" y="1041188"/>
            <a:ext cx="1615080" cy="819629"/>
          </a:xfrm>
          <a:prstGeom prst="curvedDown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5" name="Arrow: Curved Down 14">
            <a:extLst>
              <a:ext uri="{FF2B5EF4-FFF2-40B4-BE49-F238E27FC236}">
                <a16:creationId xmlns:a16="http://schemas.microsoft.com/office/drawing/2014/main" id="{25F3EF1D-1A2B-400E-8607-46CCFC9B677C}"/>
              </a:ext>
            </a:extLst>
          </p:cNvPr>
          <p:cNvSpPr/>
          <p:nvPr/>
        </p:nvSpPr>
        <p:spPr>
          <a:xfrm>
            <a:off x="3371144" y="1020698"/>
            <a:ext cx="1615080" cy="819629"/>
          </a:xfrm>
          <a:prstGeom prst="curvedDown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6" name="TextBox 15">
            <a:extLst>
              <a:ext uri="{FF2B5EF4-FFF2-40B4-BE49-F238E27FC236}">
                <a16:creationId xmlns:a16="http://schemas.microsoft.com/office/drawing/2014/main" id="{D414358A-D6CE-4232-9864-17D63CD09549}"/>
              </a:ext>
            </a:extLst>
          </p:cNvPr>
          <p:cNvSpPr txBox="1"/>
          <p:nvPr/>
        </p:nvSpPr>
        <p:spPr>
          <a:xfrm>
            <a:off x="969327" y="5618244"/>
            <a:ext cx="2561344" cy="666977"/>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Original Dataset –</a:t>
            </a:r>
          </a:p>
          <a:p>
            <a:pPr algn="ctr" defTabSz="1219170">
              <a:buClr>
                <a:srgbClr val="000000"/>
              </a:buClr>
            </a:pPr>
            <a:r>
              <a:rPr lang="en-US" sz="1867" kern="0" dirty="0">
                <a:solidFill>
                  <a:srgbClr val="FFFFFF"/>
                </a:solidFill>
                <a:latin typeface="Arial"/>
                <a:cs typeface="Arial"/>
                <a:sym typeface="Arial"/>
              </a:rPr>
              <a:t>416,806 total samples</a:t>
            </a:r>
          </a:p>
        </p:txBody>
      </p:sp>
      <p:sp>
        <p:nvSpPr>
          <p:cNvPr id="17" name="TextBox 16">
            <a:extLst>
              <a:ext uri="{FF2B5EF4-FFF2-40B4-BE49-F238E27FC236}">
                <a16:creationId xmlns:a16="http://schemas.microsoft.com/office/drawing/2014/main" id="{AB1C6926-5324-4394-9067-86AEDA6B4FF2}"/>
              </a:ext>
            </a:extLst>
          </p:cNvPr>
          <p:cNvSpPr txBox="1"/>
          <p:nvPr/>
        </p:nvSpPr>
        <p:spPr>
          <a:xfrm>
            <a:off x="9104452" y="5603131"/>
            <a:ext cx="2561344" cy="666977"/>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Even Dataset – 89,972 total samples</a:t>
            </a:r>
          </a:p>
        </p:txBody>
      </p:sp>
      <p:sp>
        <p:nvSpPr>
          <p:cNvPr id="18" name="TextBox 17">
            <a:extLst>
              <a:ext uri="{FF2B5EF4-FFF2-40B4-BE49-F238E27FC236}">
                <a16:creationId xmlns:a16="http://schemas.microsoft.com/office/drawing/2014/main" id="{42DBC46A-BAA2-414B-8139-1043D9450E01}"/>
              </a:ext>
            </a:extLst>
          </p:cNvPr>
          <p:cNvSpPr txBox="1"/>
          <p:nvPr/>
        </p:nvSpPr>
        <p:spPr>
          <a:xfrm>
            <a:off x="4725863" y="5603131"/>
            <a:ext cx="3217263" cy="666977"/>
          </a:xfrm>
          <a:prstGeom prst="rect">
            <a:avLst/>
          </a:prstGeom>
          <a:noFill/>
        </p:spPr>
        <p:txBody>
          <a:bodyPr wrap="square" rtlCol="0">
            <a:spAutoFit/>
          </a:bodyPr>
          <a:lstStyle/>
          <a:p>
            <a:pPr algn="ctr" defTabSz="1219170">
              <a:buClr>
                <a:srgbClr val="000000"/>
              </a:buClr>
            </a:pPr>
            <a:r>
              <a:rPr lang="en-US" sz="1867" kern="0" dirty="0" err="1">
                <a:solidFill>
                  <a:srgbClr val="FFFFFF"/>
                </a:solidFill>
                <a:latin typeface="Arial"/>
                <a:cs typeface="Arial"/>
                <a:sym typeface="Arial"/>
              </a:rPr>
              <a:t>Downsampled</a:t>
            </a:r>
            <a:r>
              <a:rPr lang="en-US" sz="1867" kern="0" dirty="0">
                <a:solidFill>
                  <a:srgbClr val="FFFFFF"/>
                </a:solidFill>
                <a:latin typeface="Arial"/>
                <a:cs typeface="Arial"/>
                <a:sym typeface="Arial"/>
              </a:rPr>
              <a:t> Dataset –</a:t>
            </a:r>
          </a:p>
          <a:p>
            <a:pPr algn="ctr" defTabSz="1219170">
              <a:buClr>
                <a:srgbClr val="000000"/>
              </a:buClr>
            </a:pPr>
            <a:r>
              <a:rPr lang="en-US" sz="1867" kern="0" dirty="0">
                <a:solidFill>
                  <a:srgbClr val="FFFFFF"/>
                </a:solidFill>
                <a:latin typeface="Arial"/>
                <a:cs typeface="Arial"/>
                <a:sym typeface="Arial"/>
              </a:rPr>
              <a:t>254,555 total samples</a:t>
            </a:r>
          </a:p>
        </p:txBody>
      </p:sp>
      <p:sp>
        <p:nvSpPr>
          <p:cNvPr id="19" name="TextBox 18">
            <a:extLst>
              <a:ext uri="{FF2B5EF4-FFF2-40B4-BE49-F238E27FC236}">
                <a16:creationId xmlns:a16="http://schemas.microsoft.com/office/drawing/2014/main" id="{6A781680-0099-4B48-AFC0-7556D5A9DB5D}"/>
              </a:ext>
            </a:extLst>
          </p:cNvPr>
          <p:cNvSpPr txBox="1"/>
          <p:nvPr/>
        </p:nvSpPr>
        <p:spPr>
          <a:xfrm>
            <a:off x="297347" y="5131449"/>
            <a:ext cx="4774207" cy="297454"/>
          </a:xfrm>
          <a:prstGeom prst="rect">
            <a:avLst/>
          </a:prstGeom>
          <a:noFill/>
        </p:spPr>
        <p:txBody>
          <a:bodyPr wrap="square" rtlCol="0">
            <a:spAutoFit/>
          </a:bodyPr>
          <a:lstStyle/>
          <a:p>
            <a:pPr defTabSz="1219170">
              <a:buClr>
                <a:srgbClr val="000000"/>
              </a:buClr>
            </a:pPr>
            <a:r>
              <a:rPr lang="en-US" sz="1333" kern="0" dirty="0">
                <a:solidFill>
                  <a:srgbClr val="FFFFFF"/>
                </a:solidFill>
                <a:latin typeface="Arial"/>
                <a:cs typeface="Arial"/>
                <a:sym typeface="Arial"/>
              </a:rPr>
              <a:t>Fear      Anger 	  Sad        Joy        Love     </a:t>
            </a:r>
            <a:r>
              <a:rPr lang="en-US" sz="1200" kern="0" dirty="0">
                <a:solidFill>
                  <a:srgbClr val="FFFFFF"/>
                </a:solidFill>
                <a:latin typeface="Arial"/>
                <a:cs typeface="Arial"/>
                <a:sym typeface="Arial"/>
              </a:rPr>
              <a:t>Surprise</a:t>
            </a:r>
            <a:endParaRPr lang="en-US" sz="1333" kern="0" dirty="0">
              <a:solidFill>
                <a:srgbClr val="FFFFFF"/>
              </a:solidFill>
              <a:latin typeface="Arial"/>
              <a:cs typeface="Arial"/>
              <a:sym typeface="Arial"/>
            </a:endParaRPr>
          </a:p>
        </p:txBody>
      </p:sp>
      <p:sp>
        <p:nvSpPr>
          <p:cNvPr id="22" name="TextBox 21">
            <a:extLst>
              <a:ext uri="{FF2B5EF4-FFF2-40B4-BE49-F238E27FC236}">
                <a16:creationId xmlns:a16="http://schemas.microsoft.com/office/drawing/2014/main" id="{1CBB17F1-A70A-4283-A36C-0319DFEAC025}"/>
              </a:ext>
            </a:extLst>
          </p:cNvPr>
          <p:cNvSpPr txBox="1"/>
          <p:nvPr/>
        </p:nvSpPr>
        <p:spPr>
          <a:xfrm>
            <a:off x="8510014" y="5147172"/>
            <a:ext cx="4774207" cy="297454"/>
          </a:xfrm>
          <a:prstGeom prst="rect">
            <a:avLst/>
          </a:prstGeom>
          <a:noFill/>
        </p:spPr>
        <p:txBody>
          <a:bodyPr wrap="square" rtlCol="0">
            <a:spAutoFit/>
          </a:bodyPr>
          <a:lstStyle/>
          <a:p>
            <a:pPr defTabSz="1219170">
              <a:buClr>
                <a:srgbClr val="000000"/>
              </a:buClr>
            </a:pPr>
            <a:r>
              <a:rPr lang="en-US" sz="1333" kern="0" dirty="0">
                <a:solidFill>
                  <a:srgbClr val="FFFFFF"/>
                </a:solidFill>
                <a:latin typeface="Arial"/>
                <a:cs typeface="Arial"/>
                <a:sym typeface="Arial"/>
              </a:rPr>
              <a:t>Fear    Anger     Sad      Joy      Love     </a:t>
            </a:r>
            <a:r>
              <a:rPr lang="en-US" sz="1200" kern="0" dirty="0">
                <a:solidFill>
                  <a:srgbClr val="FFFFFF"/>
                </a:solidFill>
                <a:latin typeface="Arial"/>
                <a:cs typeface="Arial"/>
                <a:sym typeface="Arial"/>
              </a:rPr>
              <a:t>Surprise</a:t>
            </a:r>
            <a:endParaRPr lang="en-US" sz="1333" kern="0" dirty="0">
              <a:solidFill>
                <a:srgbClr val="FFFFFF"/>
              </a:solidFill>
              <a:latin typeface="Arial"/>
              <a:cs typeface="Arial"/>
              <a:sym typeface="Arial"/>
            </a:endParaRPr>
          </a:p>
        </p:txBody>
      </p:sp>
      <p:sp>
        <p:nvSpPr>
          <p:cNvPr id="23" name="TextBox 22">
            <a:extLst>
              <a:ext uri="{FF2B5EF4-FFF2-40B4-BE49-F238E27FC236}">
                <a16:creationId xmlns:a16="http://schemas.microsoft.com/office/drawing/2014/main" id="{870BAA13-5FFF-4518-99AE-79AD345451FB}"/>
              </a:ext>
            </a:extLst>
          </p:cNvPr>
          <p:cNvSpPr txBox="1"/>
          <p:nvPr/>
        </p:nvSpPr>
        <p:spPr>
          <a:xfrm>
            <a:off x="4454481" y="5171621"/>
            <a:ext cx="4774207" cy="297454"/>
          </a:xfrm>
          <a:prstGeom prst="rect">
            <a:avLst/>
          </a:prstGeom>
          <a:noFill/>
        </p:spPr>
        <p:txBody>
          <a:bodyPr wrap="square" rtlCol="0">
            <a:spAutoFit/>
          </a:bodyPr>
          <a:lstStyle/>
          <a:p>
            <a:pPr defTabSz="1219170">
              <a:buClr>
                <a:srgbClr val="000000"/>
              </a:buClr>
            </a:pPr>
            <a:r>
              <a:rPr lang="en-US" sz="1333" kern="0" dirty="0">
                <a:solidFill>
                  <a:srgbClr val="FFFFFF"/>
                </a:solidFill>
                <a:latin typeface="Arial"/>
                <a:cs typeface="Arial"/>
                <a:sym typeface="Arial"/>
              </a:rPr>
              <a:t>Fear      Anger 	  Sad       Joy       Love     </a:t>
            </a:r>
            <a:r>
              <a:rPr lang="en-US" sz="1200" kern="0" dirty="0">
                <a:solidFill>
                  <a:srgbClr val="FFFFFF"/>
                </a:solidFill>
                <a:latin typeface="Arial"/>
                <a:cs typeface="Arial"/>
                <a:sym typeface="Arial"/>
              </a:rPr>
              <a:t>Surprise</a:t>
            </a:r>
            <a:endParaRPr lang="en-US" sz="1333" kern="0" dirty="0">
              <a:solidFill>
                <a:srgbClr val="FFFFFF"/>
              </a:solidFill>
              <a:latin typeface="Arial"/>
              <a:cs typeface="Arial"/>
              <a:sym typeface="Arial"/>
            </a:endParaRPr>
          </a:p>
        </p:txBody>
      </p:sp>
    </p:spTree>
    <p:extLst>
      <p:ext uri="{BB962C8B-B14F-4D97-AF65-F5344CB8AC3E}">
        <p14:creationId xmlns:p14="http://schemas.microsoft.com/office/powerpoint/2010/main" val="406905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785B9FB-D2D0-45EA-A86B-9AECE31E434F}"/>
              </a:ext>
            </a:extLst>
          </p:cNvPr>
          <p:cNvGraphicFramePr>
            <a:graphicFrameLocks noGrp="1"/>
          </p:cNvGraphicFramePr>
          <p:nvPr/>
        </p:nvGraphicFramePr>
        <p:xfrm>
          <a:off x="2357604" y="1510015"/>
          <a:ext cx="7476794" cy="4950496"/>
        </p:xfrm>
        <a:graphic>
          <a:graphicData uri="http://schemas.openxmlformats.org/drawingml/2006/table">
            <a:tbl>
              <a:tblPr firstRow="1" bandRow="1">
                <a:tableStyleId>{5C22544A-7EE6-4342-B048-85BDC9FD1C3A}</a:tableStyleId>
              </a:tblPr>
              <a:tblGrid>
                <a:gridCol w="2131949">
                  <a:extLst>
                    <a:ext uri="{9D8B030D-6E8A-4147-A177-3AD203B41FA5}">
                      <a16:colId xmlns:a16="http://schemas.microsoft.com/office/drawing/2014/main" val="1130049131"/>
                    </a:ext>
                  </a:extLst>
                </a:gridCol>
                <a:gridCol w="1781615">
                  <a:extLst>
                    <a:ext uri="{9D8B030D-6E8A-4147-A177-3AD203B41FA5}">
                      <a16:colId xmlns:a16="http://schemas.microsoft.com/office/drawing/2014/main" val="2937221228"/>
                    </a:ext>
                  </a:extLst>
                </a:gridCol>
                <a:gridCol w="1781615">
                  <a:extLst>
                    <a:ext uri="{9D8B030D-6E8A-4147-A177-3AD203B41FA5}">
                      <a16:colId xmlns:a16="http://schemas.microsoft.com/office/drawing/2014/main" val="3973011240"/>
                    </a:ext>
                  </a:extLst>
                </a:gridCol>
                <a:gridCol w="1781615">
                  <a:extLst>
                    <a:ext uri="{9D8B030D-6E8A-4147-A177-3AD203B41FA5}">
                      <a16:colId xmlns:a16="http://schemas.microsoft.com/office/drawing/2014/main" val="746009837"/>
                    </a:ext>
                  </a:extLst>
                </a:gridCol>
              </a:tblGrid>
              <a:tr h="1321080">
                <a:tc>
                  <a:txBody>
                    <a:bodyPr/>
                    <a:lstStyle/>
                    <a:p>
                      <a:r>
                        <a:rPr lang="en-US" sz="2500" dirty="0">
                          <a:solidFill>
                            <a:schemeClr val="tx1"/>
                          </a:solidFill>
                        </a:rPr>
                        <a:t>Emotion</a:t>
                      </a:r>
                    </a:p>
                  </a:txBody>
                  <a:tcPr marL="121920" marR="121920" marT="60960" marB="60960"/>
                </a:tc>
                <a:tc>
                  <a:txBody>
                    <a:bodyPr/>
                    <a:lstStyle/>
                    <a:p>
                      <a:r>
                        <a:rPr lang="en-US" sz="2500" dirty="0">
                          <a:solidFill>
                            <a:schemeClr val="tx1"/>
                          </a:solidFill>
                        </a:rPr>
                        <a:t>Full Dataset</a:t>
                      </a:r>
                    </a:p>
                  </a:txBody>
                  <a:tcPr marL="121920" marR="121920" marT="60960" marB="60960"/>
                </a:tc>
                <a:tc>
                  <a:txBody>
                    <a:bodyPr/>
                    <a:lstStyle/>
                    <a:p>
                      <a:r>
                        <a:rPr lang="en-US" sz="2500" dirty="0">
                          <a:solidFill>
                            <a:schemeClr val="tx1"/>
                          </a:solidFill>
                        </a:rPr>
                        <a:t>50 K Dataset</a:t>
                      </a:r>
                    </a:p>
                  </a:txBody>
                  <a:tcPr marL="121920" marR="121920" marT="60960" marB="60960"/>
                </a:tc>
                <a:tc>
                  <a:txBody>
                    <a:bodyPr/>
                    <a:lstStyle/>
                    <a:p>
                      <a:r>
                        <a:rPr lang="en-US" sz="2500" dirty="0">
                          <a:solidFill>
                            <a:schemeClr val="tx1"/>
                          </a:solidFill>
                        </a:rPr>
                        <a:t>15K – Even Dataset</a:t>
                      </a:r>
                    </a:p>
                  </a:txBody>
                  <a:tcPr marL="121920" marR="121920" marT="60960" marB="60960"/>
                </a:tc>
                <a:extLst>
                  <a:ext uri="{0D108BD9-81ED-4DB2-BD59-A6C34878D82A}">
                    <a16:rowId xmlns:a16="http://schemas.microsoft.com/office/drawing/2014/main" val="3909398768"/>
                  </a:ext>
                </a:extLst>
              </a:tr>
              <a:tr h="518488">
                <a:tc>
                  <a:txBody>
                    <a:bodyPr/>
                    <a:lstStyle/>
                    <a:p>
                      <a:pPr algn="ctr"/>
                      <a:r>
                        <a:rPr lang="en-US" sz="2500" dirty="0">
                          <a:solidFill>
                            <a:srgbClr val="00517C"/>
                          </a:solidFill>
                        </a:rPr>
                        <a:t>Fear</a:t>
                      </a:r>
                    </a:p>
                  </a:txBody>
                  <a:tcPr marL="121920" marR="121920" marT="60960" marB="60960"/>
                </a:tc>
                <a:tc>
                  <a:txBody>
                    <a:bodyPr/>
                    <a:lstStyle/>
                    <a:p>
                      <a:pPr algn="ctr"/>
                      <a:r>
                        <a:rPr lang="en-US" sz="2500" dirty="0">
                          <a:solidFill>
                            <a:srgbClr val="00517C"/>
                          </a:solidFill>
                        </a:rPr>
                        <a:t>47,712</a:t>
                      </a:r>
                    </a:p>
                  </a:txBody>
                  <a:tcPr marL="121920" marR="121920" marT="60960" marB="60960"/>
                </a:tc>
                <a:tc>
                  <a:txBody>
                    <a:bodyPr/>
                    <a:lstStyle/>
                    <a:p>
                      <a:pPr algn="ctr"/>
                      <a:r>
                        <a:rPr lang="en-US" sz="2500" dirty="0">
                          <a:solidFill>
                            <a:srgbClr val="00517C"/>
                          </a:solidFill>
                        </a:rPr>
                        <a:t>47,712</a:t>
                      </a:r>
                    </a:p>
                  </a:txBody>
                  <a:tcPr marL="121920" marR="121920" marT="60960" marB="60960"/>
                </a:tc>
                <a:tc>
                  <a:txBody>
                    <a:bodyPr/>
                    <a:lstStyle/>
                    <a:p>
                      <a:pPr algn="ctr"/>
                      <a:r>
                        <a:rPr lang="en-US" sz="2500" dirty="0">
                          <a:solidFill>
                            <a:srgbClr val="00517C"/>
                          </a:solidFill>
                        </a:rPr>
                        <a:t>15,000</a:t>
                      </a:r>
                    </a:p>
                  </a:txBody>
                  <a:tcPr marL="121920" marR="121920" marT="60960" marB="60960"/>
                </a:tc>
                <a:extLst>
                  <a:ext uri="{0D108BD9-81ED-4DB2-BD59-A6C34878D82A}">
                    <a16:rowId xmlns:a16="http://schemas.microsoft.com/office/drawing/2014/main" val="616799965"/>
                  </a:ext>
                </a:extLst>
              </a:tr>
              <a:tr h="518488">
                <a:tc>
                  <a:txBody>
                    <a:bodyPr/>
                    <a:lstStyle/>
                    <a:p>
                      <a:pPr algn="ctr"/>
                      <a:r>
                        <a:rPr lang="en-US" sz="2500" dirty="0">
                          <a:solidFill>
                            <a:srgbClr val="00517C"/>
                          </a:solidFill>
                        </a:rPr>
                        <a:t>Sadness</a:t>
                      </a:r>
                    </a:p>
                  </a:txBody>
                  <a:tcPr marL="121920" marR="121920" marT="60960" marB="60960"/>
                </a:tc>
                <a:tc>
                  <a:txBody>
                    <a:bodyPr/>
                    <a:lstStyle/>
                    <a:p>
                      <a:pPr algn="ctr"/>
                      <a:r>
                        <a:rPr lang="en-US" sz="2500" dirty="0">
                          <a:solidFill>
                            <a:srgbClr val="00517C"/>
                          </a:solidFill>
                        </a:rPr>
                        <a:t>121,187</a:t>
                      </a:r>
                    </a:p>
                  </a:txBody>
                  <a:tcPr marL="121920" marR="121920" marT="60960" marB="60960"/>
                </a:tc>
                <a:tc>
                  <a:txBody>
                    <a:bodyPr/>
                    <a:lstStyle/>
                    <a:p>
                      <a:pPr algn="ctr"/>
                      <a:r>
                        <a:rPr lang="en-US" sz="2500" dirty="0">
                          <a:solidFill>
                            <a:srgbClr val="00517C"/>
                          </a:solidFill>
                        </a:rPr>
                        <a:t>50,000</a:t>
                      </a:r>
                    </a:p>
                  </a:txBody>
                  <a:tcPr marL="121920" marR="121920" marT="60960" marB="60960"/>
                </a:tc>
                <a:tc>
                  <a:txBody>
                    <a:bodyPr/>
                    <a:lstStyle/>
                    <a:p>
                      <a:pPr algn="ctr"/>
                      <a:r>
                        <a:rPr lang="en-US" sz="2500" dirty="0">
                          <a:solidFill>
                            <a:srgbClr val="00517C"/>
                          </a:solidFill>
                        </a:rPr>
                        <a:t>15,000</a:t>
                      </a:r>
                    </a:p>
                  </a:txBody>
                  <a:tcPr marL="121920" marR="121920" marT="60960" marB="60960"/>
                </a:tc>
                <a:extLst>
                  <a:ext uri="{0D108BD9-81ED-4DB2-BD59-A6C34878D82A}">
                    <a16:rowId xmlns:a16="http://schemas.microsoft.com/office/drawing/2014/main" val="154787574"/>
                  </a:ext>
                </a:extLst>
              </a:tr>
              <a:tr h="518488">
                <a:tc>
                  <a:txBody>
                    <a:bodyPr/>
                    <a:lstStyle/>
                    <a:p>
                      <a:pPr algn="ctr"/>
                      <a:r>
                        <a:rPr lang="en-US" sz="2500" dirty="0">
                          <a:solidFill>
                            <a:srgbClr val="00517C"/>
                          </a:solidFill>
                        </a:rPr>
                        <a:t>Anger</a:t>
                      </a:r>
                    </a:p>
                  </a:txBody>
                  <a:tcPr marL="121920" marR="121920" marT="60960" marB="60960"/>
                </a:tc>
                <a:tc>
                  <a:txBody>
                    <a:bodyPr/>
                    <a:lstStyle/>
                    <a:p>
                      <a:pPr algn="ctr"/>
                      <a:r>
                        <a:rPr lang="en-US" sz="2500" dirty="0">
                          <a:solidFill>
                            <a:srgbClr val="00517C"/>
                          </a:solidFill>
                        </a:rPr>
                        <a:t>57,317</a:t>
                      </a:r>
                    </a:p>
                  </a:txBody>
                  <a:tcPr marL="121920" marR="121920" marT="60960" marB="60960"/>
                </a:tc>
                <a:tc>
                  <a:txBody>
                    <a:bodyPr/>
                    <a:lstStyle/>
                    <a:p>
                      <a:pPr algn="ctr"/>
                      <a:r>
                        <a:rPr lang="en-US" sz="2500" dirty="0">
                          <a:solidFill>
                            <a:srgbClr val="00517C"/>
                          </a:solidFill>
                        </a:rPr>
                        <a:t>57,317</a:t>
                      </a:r>
                    </a:p>
                  </a:txBody>
                  <a:tcPr marL="121920" marR="121920" marT="60960" marB="60960"/>
                </a:tc>
                <a:tc>
                  <a:txBody>
                    <a:bodyPr/>
                    <a:lstStyle/>
                    <a:p>
                      <a:pPr algn="ctr"/>
                      <a:r>
                        <a:rPr lang="en-US" sz="2500" dirty="0">
                          <a:solidFill>
                            <a:srgbClr val="00517C"/>
                          </a:solidFill>
                        </a:rPr>
                        <a:t>15,000</a:t>
                      </a:r>
                    </a:p>
                  </a:txBody>
                  <a:tcPr marL="121920" marR="121920" marT="60960" marB="60960"/>
                </a:tc>
                <a:extLst>
                  <a:ext uri="{0D108BD9-81ED-4DB2-BD59-A6C34878D82A}">
                    <a16:rowId xmlns:a16="http://schemas.microsoft.com/office/drawing/2014/main" val="638334081"/>
                  </a:ext>
                </a:extLst>
              </a:tr>
              <a:tr h="518488">
                <a:tc>
                  <a:txBody>
                    <a:bodyPr/>
                    <a:lstStyle/>
                    <a:p>
                      <a:pPr algn="ctr"/>
                      <a:r>
                        <a:rPr lang="en-US" sz="2500" dirty="0">
                          <a:solidFill>
                            <a:srgbClr val="00517C"/>
                          </a:solidFill>
                        </a:rPr>
                        <a:t>Joy</a:t>
                      </a:r>
                    </a:p>
                  </a:txBody>
                  <a:tcPr marL="121920" marR="121920" marT="60960" marB="60960"/>
                </a:tc>
                <a:tc>
                  <a:txBody>
                    <a:bodyPr/>
                    <a:lstStyle/>
                    <a:p>
                      <a:pPr algn="ctr"/>
                      <a:r>
                        <a:rPr lang="en-US" sz="2500" dirty="0">
                          <a:solidFill>
                            <a:srgbClr val="00517C"/>
                          </a:solidFill>
                        </a:rPr>
                        <a:t>141,067</a:t>
                      </a:r>
                    </a:p>
                  </a:txBody>
                  <a:tcPr marL="121920" marR="121920" marT="60960" marB="60960"/>
                </a:tc>
                <a:tc>
                  <a:txBody>
                    <a:bodyPr/>
                    <a:lstStyle/>
                    <a:p>
                      <a:pPr algn="ctr"/>
                      <a:r>
                        <a:rPr lang="en-US" sz="2500" dirty="0">
                          <a:solidFill>
                            <a:srgbClr val="00517C"/>
                          </a:solidFill>
                        </a:rPr>
                        <a:t>50,000</a:t>
                      </a:r>
                    </a:p>
                  </a:txBody>
                  <a:tcPr marL="121920" marR="121920" marT="60960" marB="60960"/>
                </a:tc>
                <a:tc>
                  <a:txBody>
                    <a:bodyPr/>
                    <a:lstStyle/>
                    <a:p>
                      <a:pPr algn="ctr"/>
                      <a:r>
                        <a:rPr lang="en-US" sz="2500" dirty="0">
                          <a:solidFill>
                            <a:srgbClr val="00517C"/>
                          </a:solidFill>
                        </a:rPr>
                        <a:t>15,000</a:t>
                      </a:r>
                    </a:p>
                  </a:txBody>
                  <a:tcPr marL="121920" marR="121920" marT="60960" marB="60960"/>
                </a:tc>
                <a:extLst>
                  <a:ext uri="{0D108BD9-81ED-4DB2-BD59-A6C34878D82A}">
                    <a16:rowId xmlns:a16="http://schemas.microsoft.com/office/drawing/2014/main" val="3459051980"/>
                  </a:ext>
                </a:extLst>
              </a:tr>
              <a:tr h="518488">
                <a:tc>
                  <a:txBody>
                    <a:bodyPr/>
                    <a:lstStyle/>
                    <a:p>
                      <a:pPr algn="ctr"/>
                      <a:r>
                        <a:rPr lang="en-US" sz="2500" dirty="0">
                          <a:solidFill>
                            <a:srgbClr val="00517C"/>
                          </a:solidFill>
                        </a:rPr>
                        <a:t>Surprise</a:t>
                      </a:r>
                    </a:p>
                  </a:txBody>
                  <a:tcPr marL="121920" marR="121920" marT="60960" marB="60960"/>
                </a:tc>
                <a:tc>
                  <a:txBody>
                    <a:bodyPr/>
                    <a:lstStyle/>
                    <a:p>
                      <a:pPr algn="ctr"/>
                      <a:r>
                        <a:rPr lang="en-US" sz="2500" dirty="0">
                          <a:solidFill>
                            <a:srgbClr val="00517C"/>
                          </a:solidFill>
                        </a:rPr>
                        <a:t>14,972</a:t>
                      </a:r>
                    </a:p>
                  </a:txBody>
                  <a:tcPr marL="121920" marR="121920" marT="60960" marB="60960"/>
                </a:tc>
                <a:tc>
                  <a:txBody>
                    <a:bodyPr/>
                    <a:lstStyle/>
                    <a:p>
                      <a:pPr algn="ctr"/>
                      <a:r>
                        <a:rPr lang="en-US" sz="2500" dirty="0">
                          <a:solidFill>
                            <a:srgbClr val="00517C"/>
                          </a:solidFill>
                        </a:rPr>
                        <a:t>14,972</a:t>
                      </a:r>
                    </a:p>
                  </a:txBody>
                  <a:tcPr marL="121920" marR="121920" marT="60960" marB="60960"/>
                </a:tc>
                <a:tc>
                  <a:txBody>
                    <a:bodyPr/>
                    <a:lstStyle/>
                    <a:p>
                      <a:pPr algn="ctr"/>
                      <a:r>
                        <a:rPr lang="en-US" sz="2500" dirty="0">
                          <a:solidFill>
                            <a:srgbClr val="00517C"/>
                          </a:solidFill>
                        </a:rPr>
                        <a:t>14,972</a:t>
                      </a:r>
                    </a:p>
                  </a:txBody>
                  <a:tcPr marL="121920" marR="121920" marT="60960" marB="60960"/>
                </a:tc>
                <a:extLst>
                  <a:ext uri="{0D108BD9-81ED-4DB2-BD59-A6C34878D82A}">
                    <a16:rowId xmlns:a16="http://schemas.microsoft.com/office/drawing/2014/main" val="1259879495"/>
                  </a:ext>
                </a:extLst>
              </a:tr>
              <a:tr h="518488">
                <a:tc>
                  <a:txBody>
                    <a:bodyPr/>
                    <a:lstStyle/>
                    <a:p>
                      <a:pPr algn="ctr"/>
                      <a:r>
                        <a:rPr lang="en-US" sz="2500" dirty="0">
                          <a:solidFill>
                            <a:srgbClr val="00517C"/>
                          </a:solidFill>
                        </a:rPr>
                        <a:t>Love</a:t>
                      </a:r>
                    </a:p>
                  </a:txBody>
                  <a:tcPr marL="121920" marR="121920" marT="60960" marB="60960"/>
                </a:tc>
                <a:tc>
                  <a:txBody>
                    <a:bodyPr/>
                    <a:lstStyle/>
                    <a:p>
                      <a:pPr algn="ctr"/>
                      <a:r>
                        <a:rPr lang="en-US" sz="2500" dirty="0">
                          <a:solidFill>
                            <a:srgbClr val="00517C"/>
                          </a:solidFill>
                        </a:rPr>
                        <a:t>34,554</a:t>
                      </a:r>
                    </a:p>
                  </a:txBody>
                  <a:tcPr marL="121920" marR="121920" marT="60960" marB="60960"/>
                </a:tc>
                <a:tc>
                  <a:txBody>
                    <a:bodyPr/>
                    <a:lstStyle/>
                    <a:p>
                      <a:pPr algn="ctr"/>
                      <a:r>
                        <a:rPr lang="en-US" sz="2500" dirty="0">
                          <a:solidFill>
                            <a:srgbClr val="00517C"/>
                          </a:solidFill>
                        </a:rPr>
                        <a:t>34,554</a:t>
                      </a:r>
                    </a:p>
                  </a:txBody>
                  <a:tcPr marL="121920" marR="121920" marT="60960" marB="60960"/>
                </a:tc>
                <a:tc>
                  <a:txBody>
                    <a:bodyPr/>
                    <a:lstStyle/>
                    <a:p>
                      <a:pPr algn="ctr"/>
                      <a:r>
                        <a:rPr lang="en-US" sz="2500" dirty="0">
                          <a:solidFill>
                            <a:srgbClr val="00517C"/>
                          </a:solidFill>
                        </a:rPr>
                        <a:t>15,000</a:t>
                      </a:r>
                    </a:p>
                  </a:txBody>
                  <a:tcPr marL="121920" marR="121920" marT="60960" marB="60960"/>
                </a:tc>
                <a:extLst>
                  <a:ext uri="{0D108BD9-81ED-4DB2-BD59-A6C34878D82A}">
                    <a16:rowId xmlns:a16="http://schemas.microsoft.com/office/drawing/2014/main" val="1570173209"/>
                  </a:ext>
                </a:extLst>
              </a:tr>
              <a:tr h="518488">
                <a:tc>
                  <a:txBody>
                    <a:bodyPr/>
                    <a:lstStyle/>
                    <a:p>
                      <a:pPr algn="ctr"/>
                      <a:r>
                        <a:rPr lang="en-US" sz="2500" b="1" u="sng" dirty="0">
                          <a:solidFill>
                            <a:srgbClr val="00517C"/>
                          </a:solidFill>
                        </a:rPr>
                        <a:t>Total</a:t>
                      </a:r>
                    </a:p>
                  </a:txBody>
                  <a:tcPr marL="121920" marR="121920" marT="60960" marB="60960"/>
                </a:tc>
                <a:tc>
                  <a:txBody>
                    <a:bodyPr/>
                    <a:lstStyle/>
                    <a:p>
                      <a:pPr algn="ctr"/>
                      <a:r>
                        <a:rPr lang="en-US" sz="2500" b="1" i="0" u="sng" dirty="0">
                          <a:solidFill>
                            <a:srgbClr val="00517C"/>
                          </a:solidFill>
                        </a:rPr>
                        <a:t>416,806</a:t>
                      </a:r>
                    </a:p>
                  </a:txBody>
                  <a:tcPr marL="121920" marR="121920" marT="60960" marB="60960"/>
                </a:tc>
                <a:tc>
                  <a:txBody>
                    <a:bodyPr/>
                    <a:lstStyle/>
                    <a:p>
                      <a:pPr algn="ctr"/>
                      <a:r>
                        <a:rPr lang="en-US" sz="2500" b="1" i="0" u="sng" dirty="0">
                          <a:solidFill>
                            <a:srgbClr val="00517C"/>
                          </a:solidFill>
                        </a:rPr>
                        <a:t>254,555</a:t>
                      </a:r>
                    </a:p>
                  </a:txBody>
                  <a:tcPr marL="121920" marR="121920" marT="60960" marB="60960"/>
                </a:tc>
                <a:tc>
                  <a:txBody>
                    <a:bodyPr/>
                    <a:lstStyle/>
                    <a:p>
                      <a:pPr algn="ctr"/>
                      <a:r>
                        <a:rPr lang="en-US" sz="2500" b="1" i="0" u="sng" dirty="0">
                          <a:solidFill>
                            <a:srgbClr val="00517C"/>
                          </a:solidFill>
                        </a:rPr>
                        <a:t>89,972</a:t>
                      </a:r>
                    </a:p>
                  </a:txBody>
                  <a:tcPr marL="121920" marR="121920" marT="60960" marB="60960"/>
                </a:tc>
                <a:extLst>
                  <a:ext uri="{0D108BD9-81ED-4DB2-BD59-A6C34878D82A}">
                    <a16:rowId xmlns:a16="http://schemas.microsoft.com/office/drawing/2014/main" val="3408337259"/>
                  </a:ext>
                </a:extLst>
              </a:tr>
            </a:tbl>
          </a:graphicData>
        </a:graphic>
      </p:graphicFrame>
      <p:sp>
        <p:nvSpPr>
          <p:cNvPr id="3" name="Title 1">
            <a:extLst>
              <a:ext uri="{FF2B5EF4-FFF2-40B4-BE49-F238E27FC236}">
                <a16:creationId xmlns:a16="http://schemas.microsoft.com/office/drawing/2014/main" id="{6E9DBAC1-8605-468F-B451-D3175FF1E871}"/>
              </a:ext>
            </a:extLst>
          </p:cNvPr>
          <p:cNvSpPr>
            <a:spLocks noGrp="1"/>
          </p:cNvSpPr>
          <p:nvPr>
            <p:ph type="title"/>
          </p:nvPr>
        </p:nvSpPr>
        <p:spPr>
          <a:xfrm>
            <a:off x="517200" y="143035"/>
            <a:ext cx="11157600" cy="914800"/>
          </a:xfrm>
        </p:spPr>
        <p:txBody>
          <a:bodyPr/>
          <a:lstStyle/>
          <a:p>
            <a:r>
              <a:rPr lang="en-US" dirty="0"/>
              <a:t>Dataset Support</a:t>
            </a:r>
          </a:p>
        </p:txBody>
      </p:sp>
    </p:spTree>
    <p:extLst>
      <p:ext uri="{BB962C8B-B14F-4D97-AF65-F5344CB8AC3E}">
        <p14:creationId xmlns:p14="http://schemas.microsoft.com/office/powerpoint/2010/main" val="317841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4EF20A17-41E0-4794-B2B5-FEC87E917179}"/>
              </a:ext>
            </a:extLst>
          </p:cNvPr>
          <p:cNvPicPr>
            <a:picLocks noChangeAspect="1"/>
          </p:cNvPicPr>
          <p:nvPr/>
        </p:nvPicPr>
        <p:blipFill>
          <a:blip r:embed="rId2"/>
          <a:stretch>
            <a:fillRect/>
          </a:stretch>
        </p:blipFill>
        <p:spPr>
          <a:xfrm>
            <a:off x="1201420" y="988304"/>
            <a:ext cx="9338363" cy="4748656"/>
          </a:xfrm>
          <a:prstGeom prst="rect">
            <a:avLst/>
          </a:prstGeom>
        </p:spPr>
      </p:pic>
      <p:sp>
        <p:nvSpPr>
          <p:cNvPr id="8" name="TextBox 7">
            <a:extLst>
              <a:ext uri="{FF2B5EF4-FFF2-40B4-BE49-F238E27FC236}">
                <a16:creationId xmlns:a16="http://schemas.microsoft.com/office/drawing/2014/main" id="{4CF58B41-9D90-490B-927A-953FE76482E5}"/>
              </a:ext>
            </a:extLst>
          </p:cNvPr>
          <p:cNvSpPr txBox="1"/>
          <p:nvPr/>
        </p:nvSpPr>
        <p:spPr>
          <a:xfrm>
            <a:off x="1519028" y="5736960"/>
            <a:ext cx="8749553" cy="954300"/>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Several words, namely “feel”, “know”, and “think” are very prevalent within the input dataset. This lead me to compare the performance of models with datasets </a:t>
            </a:r>
            <a:r>
              <a:rPr lang="en-US" sz="1867" i="1" kern="0" dirty="0">
                <a:solidFill>
                  <a:srgbClr val="FFFFFF"/>
                </a:solidFill>
                <a:latin typeface="Arial"/>
                <a:cs typeface="Arial"/>
                <a:sym typeface="Arial"/>
              </a:rPr>
              <a:t>with and without these words.</a:t>
            </a:r>
            <a:endParaRPr lang="en-US" sz="1867" kern="0" dirty="0">
              <a:solidFill>
                <a:srgbClr val="FFFFFF"/>
              </a:solidFill>
              <a:latin typeface="Arial"/>
              <a:cs typeface="Arial"/>
              <a:sym typeface="Arial"/>
            </a:endParaRPr>
          </a:p>
        </p:txBody>
      </p:sp>
      <p:sp>
        <p:nvSpPr>
          <p:cNvPr id="9" name="Title 1">
            <a:extLst>
              <a:ext uri="{FF2B5EF4-FFF2-40B4-BE49-F238E27FC236}">
                <a16:creationId xmlns:a16="http://schemas.microsoft.com/office/drawing/2014/main" id="{3CA28712-EE95-4AC8-8CEA-44715FAB77A4}"/>
              </a:ext>
            </a:extLst>
          </p:cNvPr>
          <p:cNvSpPr>
            <a:spLocks noGrp="1"/>
          </p:cNvSpPr>
          <p:nvPr>
            <p:ph type="title"/>
          </p:nvPr>
        </p:nvSpPr>
        <p:spPr>
          <a:xfrm>
            <a:off x="127877" y="1"/>
            <a:ext cx="6111559" cy="731444"/>
          </a:xfrm>
        </p:spPr>
        <p:txBody>
          <a:bodyPr>
            <a:normAutofit/>
          </a:bodyPr>
          <a:lstStyle/>
          <a:p>
            <a:pPr algn="ctr"/>
            <a:r>
              <a:rPr lang="en-US" dirty="0"/>
              <a:t>Stop Words</a:t>
            </a:r>
          </a:p>
        </p:txBody>
      </p:sp>
    </p:spTree>
    <p:extLst>
      <p:ext uri="{BB962C8B-B14F-4D97-AF65-F5344CB8AC3E}">
        <p14:creationId xmlns:p14="http://schemas.microsoft.com/office/powerpoint/2010/main" val="366227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5615-FFDB-430C-B8CC-9ADC4FC322DA}"/>
              </a:ext>
            </a:extLst>
          </p:cNvPr>
          <p:cNvSpPr>
            <a:spLocks noGrp="1"/>
          </p:cNvSpPr>
          <p:nvPr>
            <p:ph type="title"/>
          </p:nvPr>
        </p:nvSpPr>
        <p:spPr/>
        <p:txBody>
          <a:bodyPr/>
          <a:lstStyle/>
          <a:p>
            <a:r>
              <a:rPr lang="en-US" dirty="0"/>
              <a:t>ML – RNN Results (Batch Size = 1)</a:t>
            </a:r>
          </a:p>
        </p:txBody>
      </p:sp>
      <p:pic>
        <p:nvPicPr>
          <p:cNvPr id="7" name="Picture 6" descr="Chart, line chart&#10;&#10;Description automatically generated">
            <a:extLst>
              <a:ext uri="{FF2B5EF4-FFF2-40B4-BE49-F238E27FC236}">
                <a16:creationId xmlns:a16="http://schemas.microsoft.com/office/drawing/2014/main" id="{4AA9CFFB-CE88-4600-A334-6BD04A359172}"/>
              </a:ext>
            </a:extLst>
          </p:cNvPr>
          <p:cNvPicPr>
            <a:picLocks noChangeAspect="1"/>
          </p:cNvPicPr>
          <p:nvPr/>
        </p:nvPicPr>
        <p:blipFill>
          <a:blip r:embed="rId2"/>
          <a:stretch>
            <a:fillRect/>
          </a:stretch>
        </p:blipFill>
        <p:spPr>
          <a:xfrm>
            <a:off x="517201" y="2355161"/>
            <a:ext cx="5137788" cy="3445059"/>
          </a:xfrm>
          <a:prstGeom prst="rect">
            <a:avLst/>
          </a:prstGeom>
        </p:spPr>
      </p:pic>
      <p:pic>
        <p:nvPicPr>
          <p:cNvPr id="9" name="Picture 8" descr="Chart, line chart&#10;&#10;Description automatically generated">
            <a:extLst>
              <a:ext uri="{FF2B5EF4-FFF2-40B4-BE49-F238E27FC236}">
                <a16:creationId xmlns:a16="http://schemas.microsoft.com/office/drawing/2014/main" id="{128900D6-8FB1-49B2-9C50-B5F27F6323BC}"/>
              </a:ext>
            </a:extLst>
          </p:cNvPr>
          <p:cNvPicPr>
            <a:picLocks noChangeAspect="1"/>
          </p:cNvPicPr>
          <p:nvPr/>
        </p:nvPicPr>
        <p:blipFill>
          <a:blip r:embed="rId3"/>
          <a:stretch>
            <a:fillRect/>
          </a:stretch>
        </p:blipFill>
        <p:spPr>
          <a:xfrm>
            <a:off x="6096001" y="2355160"/>
            <a:ext cx="5091159" cy="3445059"/>
          </a:xfrm>
          <a:prstGeom prst="rect">
            <a:avLst/>
          </a:prstGeom>
        </p:spPr>
      </p:pic>
    </p:spTree>
    <p:extLst>
      <p:ext uri="{BB962C8B-B14F-4D97-AF65-F5344CB8AC3E}">
        <p14:creationId xmlns:p14="http://schemas.microsoft.com/office/powerpoint/2010/main" val="159764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5615-FFDB-430C-B8CC-9ADC4FC322DA}"/>
              </a:ext>
            </a:extLst>
          </p:cNvPr>
          <p:cNvSpPr>
            <a:spLocks noGrp="1"/>
          </p:cNvSpPr>
          <p:nvPr>
            <p:ph type="title"/>
          </p:nvPr>
        </p:nvSpPr>
        <p:spPr/>
        <p:txBody>
          <a:bodyPr/>
          <a:lstStyle/>
          <a:p>
            <a:r>
              <a:rPr lang="en-US" dirty="0"/>
              <a:t>ML – RNN Results (Batch Size = 16)</a:t>
            </a:r>
          </a:p>
        </p:txBody>
      </p:sp>
      <p:pic>
        <p:nvPicPr>
          <p:cNvPr id="5" name="Picture 4" descr="Chart, line chart&#10;&#10;Description automatically generated">
            <a:extLst>
              <a:ext uri="{FF2B5EF4-FFF2-40B4-BE49-F238E27FC236}">
                <a16:creationId xmlns:a16="http://schemas.microsoft.com/office/drawing/2014/main" id="{304E3E41-93DA-447F-8F65-8B080938415B}"/>
              </a:ext>
            </a:extLst>
          </p:cNvPr>
          <p:cNvPicPr>
            <a:picLocks noChangeAspect="1"/>
          </p:cNvPicPr>
          <p:nvPr/>
        </p:nvPicPr>
        <p:blipFill>
          <a:blip r:embed="rId2"/>
          <a:stretch>
            <a:fillRect/>
          </a:stretch>
        </p:blipFill>
        <p:spPr>
          <a:xfrm>
            <a:off x="360773" y="2171627"/>
            <a:ext cx="5315880" cy="3577040"/>
          </a:xfrm>
          <a:prstGeom prst="rect">
            <a:avLst/>
          </a:prstGeom>
        </p:spPr>
      </p:pic>
      <p:pic>
        <p:nvPicPr>
          <p:cNvPr id="7" name="Picture 6" descr="Chart, line chart&#10;&#10;Description automatically generated">
            <a:extLst>
              <a:ext uri="{FF2B5EF4-FFF2-40B4-BE49-F238E27FC236}">
                <a16:creationId xmlns:a16="http://schemas.microsoft.com/office/drawing/2014/main" id="{2F68D365-477D-4093-A3EF-20A42D9C4A94}"/>
              </a:ext>
            </a:extLst>
          </p:cNvPr>
          <p:cNvPicPr>
            <a:picLocks noChangeAspect="1"/>
          </p:cNvPicPr>
          <p:nvPr/>
        </p:nvPicPr>
        <p:blipFill>
          <a:blip r:embed="rId3"/>
          <a:stretch>
            <a:fillRect/>
          </a:stretch>
        </p:blipFill>
        <p:spPr>
          <a:xfrm>
            <a:off x="6346245" y="2171627"/>
            <a:ext cx="5328555" cy="3577040"/>
          </a:xfrm>
          <a:prstGeom prst="rect">
            <a:avLst/>
          </a:prstGeom>
        </p:spPr>
      </p:pic>
    </p:spTree>
    <p:extLst>
      <p:ext uri="{BB962C8B-B14F-4D97-AF65-F5344CB8AC3E}">
        <p14:creationId xmlns:p14="http://schemas.microsoft.com/office/powerpoint/2010/main" val="187299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5615-FFDB-430C-B8CC-9ADC4FC322DA}"/>
              </a:ext>
            </a:extLst>
          </p:cNvPr>
          <p:cNvSpPr>
            <a:spLocks noGrp="1"/>
          </p:cNvSpPr>
          <p:nvPr>
            <p:ph type="title"/>
          </p:nvPr>
        </p:nvSpPr>
        <p:spPr/>
        <p:txBody>
          <a:bodyPr/>
          <a:lstStyle/>
          <a:p>
            <a:r>
              <a:rPr lang="en-US" dirty="0"/>
              <a:t>ML – RNN Results (Batch Size = 32)</a:t>
            </a:r>
          </a:p>
        </p:txBody>
      </p:sp>
      <p:pic>
        <p:nvPicPr>
          <p:cNvPr id="5" name="Picture 4" descr="Chart, line chart&#10;&#10;Description automatically generated">
            <a:extLst>
              <a:ext uri="{FF2B5EF4-FFF2-40B4-BE49-F238E27FC236}">
                <a16:creationId xmlns:a16="http://schemas.microsoft.com/office/drawing/2014/main" id="{05202C2F-0AF4-4A01-B1F4-4777074896DE}"/>
              </a:ext>
            </a:extLst>
          </p:cNvPr>
          <p:cNvPicPr>
            <a:picLocks noChangeAspect="1"/>
          </p:cNvPicPr>
          <p:nvPr/>
        </p:nvPicPr>
        <p:blipFill>
          <a:blip r:embed="rId2"/>
          <a:stretch>
            <a:fillRect/>
          </a:stretch>
        </p:blipFill>
        <p:spPr>
          <a:xfrm>
            <a:off x="324466" y="2377294"/>
            <a:ext cx="5771535" cy="3870007"/>
          </a:xfrm>
          <a:prstGeom prst="rect">
            <a:avLst/>
          </a:prstGeom>
        </p:spPr>
      </p:pic>
      <p:pic>
        <p:nvPicPr>
          <p:cNvPr id="7" name="Picture 6" descr="Chart, line chart&#10;&#10;Description automatically generated">
            <a:extLst>
              <a:ext uri="{FF2B5EF4-FFF2-40B4-BE49-F238E27FC236}">
                <a16:creationId xmlns:a16="http://schemas.microsoft.com/office/drawing/2014/main" id="{F17BA8EA-0369-408E-A7DE-BA27F8DDCDD3}"/>
              </a:ext>
            </a:extLst>
          </p:cNvPr>
          <p:cNvPicPr>
            <a:picLocks noChangeAspect="1"/>
          </p:cNvPicPr>
          <p:nvPr/>
        </p:nvPicPr>
        <p:blipFill>
          <a:blip r:embed="rId3"/>
          <a:stretch>
            <a:fillRect/>
          </a:stretch>
        </p:blipFill>
        <p:spPr>
          <a:xfrm>
            <a:off x="6250545" y="2377294"/>
            <a:ext cx="5811705" cy="3870005"/>
          </a:xfrm>
          <a:prstGeom prst="rect">
            <a:avLst/>
          </a:prstGeom>
        </p:spPr>
      </p:pic>
    </p:spTree>
    <p:extLst>
      <p:ext uri="{BB962C8B-B14F-4D97-AF65-F5344CB8AC3E}">
        <p14:creationId xmlns:p14="http://schemas.microsoft.com/office/powerpoint/2010/main" val="175230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2546-23C8-4A6A-AA5F-D109039712E3}"/>
              </a:ext>
            </a:extLst>
          </p:cNvPr>
          <p:cNvSpPr>
            <a:spLocks noGrp="1"/>
          </p:cNvSpPr>
          <p:nvPr>
            <p:ph type="title"/>
          </p:nvPr>
        </p:nvSpPr>
        <p:spPr/>
        <p:txBody>
          <a:bodyPr/>
          <a:lstStyle/>
          <a:p>
            <a:r>
              <a:rPr lang="en-US" dirty="0"/>
              <a:t>Results Table – Batch Size</a:t>
            </a:r>
          </a:p>
        </p:txBody>
      </p:sp>
      <p:graphicFrame>
        <p:nvGraphicFramePr>
          <p:cNvPr id="4" name="Table 4">
            <a:extLst>
              <a:ext uri="{FF2B5EF4-FFF2-40B4-BE49-F238E27FC236}">
                <a16:creationId xmlns:a16="http://schemas.microsoft.com/office/drawing/2014/main" id="{BEAA871E-79AE-4253-AFD1-3B87F7CBE983}"/>
              </a:ext>
            </a:extLst>
          </p:cNvPr>
          <p:cNvGraphicFramePr>
            <a:graphicFrameLocks noGrp="1"/>
          </p:cNvGraphicFramePr>
          <p:nvPr>
            <p:extLst>
              <p:ext uri="{D42A27DB-BD31-4B8C-83A1-F6EECF244321}">
                <p14:modId xmlns:p14="http://schemas.microsoft.com/office/powerpoint/2010/main" val="393478383"/>
              </p:ext>
            </p:extLst>
          </p:nvPr>
        </p:nvGraphicFramePr>
        <p:xfrm>
          <a:off x="426895" y="2708185"/>
          <a:ext cx="3555147" cy="3539115"/>
        </p:xfrm>
        <a:graphic>
          <a:graphicData uri="http://schemas.openxmlformats.org/drawingml/2006/table">
            <a:tbl>
              <a:tblPr firstRow="1" bandRow="1">
                <a:tableStyleId>{5C22544A-7EE6-4342-B048-85BDC9FD1C3A}</a:tableStyleId>
              </a:tblPr>
              <a:tblGrid>
                <a:gridCol w="1185049">
                  <a:extLst>
                    <a:ext uri="{9D8B030D-6E8A-4147-A177-3AD203B41FA5}">
                      <a16:colId xmlns:a16="http://schemas.microsoft.com/office/drawing/2014/main" val="1167702969"/>
                    </a:ext>
                  </a:extLst>
                </a:gridCol>
                <a:gridCol w="1185049">
                  <a:extLst>
                    <a:ext uri="{9D8B030D-6E8A-4147-A177-3AD203B41FA5}">
                      <a16:colId xmlns:a16="http://schemas.microsoft.com/office/drawing/2014/main" val="3854287508"/>
                    </a:ext>
                  </a:extLst>
                </a:gridCol>
                <a:gridCol w="1185049">
                  <a:extLst>
                    <a:ext uri="{9D8B030D-6E8A-4147-A177-3AD203B41FA5}">
                      <a16:colId xmlns:a16="http://schemas.microsoft.com/office/drawing/2014/main" val="2879839004"/>
                    </a:ext>
                  </a:extLst>
                </a:gridCol>
              </a:tblGrid>
              <a:tr h="660446">
                <a:tc>
                  <a:txBody>
                    <a:bodyPr/>
                    <a:lstStyle/>
                    <a:p>
                      <a:pPr algn="ctr"/>
                      <a:r>
                        <a:rPr lang="en-US" sz="1500" dirty="0">
                          <a:solidFill>
                            <a:schemeClr val="tx1"/>
                          </a:solidFill>
                        </a:rPr>
                        <a:t>Dataset</a:t>
                      </a:r>
                    </a:p>
                  </a:txBody>
                  <a:tcPr marL="121920" marR="121920" marT="60960" marB="60960"/>
                </a:tc>
                <a:tc>
                  <a:txBody>
                    <a:bodyPr/>
                    <a:lstStyle/>
                    <a:p>
                      <a:pPr algn="ctr"/>
                      <a:r>
                        <a:rPr lang="en-US" sz="1500" dirty="0">
                          <a:solidFill>
                            <a:schemeClr val="tx1"/>
                          </a:solidFill>
                        </a:rPr>
                        <a:t>Test Accuracy</a:t>
                      </a:r>
                    </a:p>
                  </a:txBody>
                  <a:tcPr marL="121920" marR="121920" marT="60960" marB="60960"/>
                </a:tc>
                <a:tc>
                  <a:txBody>
                    <a:bodyPr/>
                    <a:lstStyle/>
                    <a:p>
                      <a:pPr algn="ctr"/>
                      <a:r>
                        <a:rPr lang="en-US" sz="1500" dirty="0">
                          <a:solidFill>
                            <a:schemeClr val="tx1"/>
                          </a:solidFill>
                        </a:rPr>
                        <a:t>Training Time (Minutes)</a:t>
                      </a:r>
                    </a:p>
                  </a:txBody>
                  <a:tcPr marL="121920" marR="121920" marT="60960" marB="60960"/>
                </a:tc>
                <a:extLst>
                  <a:ext uri="{0D108BD9-81ED-4DB2-BD59-A6C34878D82A}">
                    <a16:rowId xmlns:a16="http://schemas.microsoft.com/office/drawing/2014/main" val="1118379820"/>
                  </a:ext>
                </a:extLst>
              </a:tr>
              <a:tr h="910465">
                <a:tc>
                  <a:txBody>
                    <a:bodyPr/>
                    <a:lstStyle/>
                    <a:p>
                      <a:pPr algn="ctr"/>
                      <a:r>
                        <a:rPr lang="en-US" sz="1800" dirty="0">
                          <a:solidFill>
                            <a:srgbClr val="00517C"/>
                          </a:solidFill>
                        </a:rPr>
                        <a:t>Full Dataset</a:t>
                      </a:r>
                    </a:p>
                  </a:txBody>
                  <a:tcPr marL="121920" marR="121920" marT="60960" marB="60960" anchor="ctr"/>
                </a:tc>
                <a:tc>
                  <a:txBody>
                    <a:bodyPr/>
                    <a:lstStyle/>
                    <a:p>
                      <a:pPr algn="ctr"/>
                      <a:r>
                        <a:rPr lang="en-US" sz="1800" b="1" dirty="0">
                          <a:solidFill>
                            <a:srgbClr val="00517C"/>
                          </a:solidFill>
                        </a:rPr>
                        <a:t>83.4%</a:t>
                      </a:r>
                    </a:p>
                  </a:txBody>
                  <a:tcPr marL="121920" marR="121920" marT="60960" marB="60960" anchor="ctr"/>
                </a:tc>
                <a:tc>
                  <a:txBody>
                    <a:bodyPr/>
                    <a:lstStyle/>
                    <a:p>
                      <a:pPr algn="ctr"/>
                      <a:r>
                        <a:rPr lang="en-US" sz="1800" dirty="0">
                          <a:solidFill>
                            <a:srgbClr val="00517C"/>
                          </a:solidFill>
                        </a:rPr>
                        <a:t>54.2</a:t>
                      </a:r>
                    </a:p>
                  </a:txBody>
                  <a:tcPr marL="121920" marR="121920" marT="60960" marB="60960" anchor="ctr"/>
                </a:tc>
                <a:extLst>
                  <a:ext uri="{0D108BD9-81ED-4DB2-BD59-A6C34878D82A}">
                    <a16:rowId xmlns:a16="http://schemas.microsoft.com/office/drawing/2014/main" val="2421949888"/>
                  </a:ext>
                </a:extLst>
              </a:tr>
              <a:tr h="910465">
                <a:tc>
                  <a:txBody>
                    <a:bodyPr/>
                    <a:lstStyle/>
                    <a:p>
                      <a:pPr algn="ctr"/>
                      <a:r>
                        <a:rPr lang="en-US" sz="1800" dirty="0">
                          <a:solidFill>
                            <a:srgbClr val="00517C"/>
                          </a:solidFill>
                        </a:rPr>
                        <a:t>50K Samples</a:t>
                      </a:r>
                    </a:p>
                  </a:txBody>
                  <a:tcPr marL="121920" marR="121920" marT="60960" marB="60960" anchor="ctr"/>
                </a:tc>
                <a:tc>
                  <a:txBody>
                    <a:bodyPr/>
                    <a:lstStyle/>
                    <a:p>
                      <a:pPr algn="ctr"/>
                      <a:r>
                        <a:rPr lang="en-US" sz="1800" dirty="0">
                          <a:solidFill>
                            <a:srgbClr val="00517C"/>
                          </a:solidFill>
                        </a:rPr>
                        <a:t>79.9%</a:t>
                      </a:r>
                    </a:p>
                  </a:txBody>
                  <a:tcPr marL="121920" marR="121920" marT="60960" marB="60960" anchor="ctr"/>
                </a:tc>
                <a:tc>
                  <a:txBody>
                    <a:bodyPr/>
                    <a:lstStyle/>
                    <a:p>
                      <a:pPr algn="ctr"/>
                      <a:r>
                        <a:rPr lang="en-US" sz="1800" dirty="0">
                          <a:solidFill>
                            <a:srgbClr val="00517C"/>
                          </a:solidFill>
                        </a:rPr>
                        <a:t>36.7</a:t>
                      </a:r>
                    </a:p>
                  </a:txBody>
                  <a:tcPr marL="121920" marR="121920" marT="60960" marB="60960" anchor="ctr"/>
                </a:tc>
                <a:extLst>
                  <a:ext uri="{0D108BD9-81ED-4DB2-BD59-A6C34878D82A}">
                    <a16:rowId xmlns:a16="http://schemas.microsoft.com/office/drawing/2014/main" val="3969633388"/>
                  </a:ext>
                </a:extLst>
              </a:tr>
              <a:tr h="910465">
                <a:tc>
                  <a:txBody>
                    <a:bodyPr/>
                    <a:lstStyle/>
                    <a:p>
                      <a:pPr algn="ctr"/>
                      <a:r>
                        <a:rPr lang="en-US" sz="1800" dirty="0">
                          <a:solidFill>
                            <a:srgbClr val="00517C"/>
                          </a:solidFill>
                        </a:rPr>
                        <a:t>15K Samples</a:t>
                      </a:r>
                    </a:p>
                  </a:txBody>
                  <a:tcPr marL="121920" marR="121920" marT="60960" marB="60960" anchor="ctr"/>
                </a:tc>
                <a:tc>
                  <a:txBody>
                    <a:bodyPr/>
                    <a:lstStyle/>
                    <a:p>
                      <a:pPr algn="ctr"/>
                      <a:r>
                        <a:rPr lang="en-US" sz="1800" dirty="0">
                          <a:solidFill>
                            <a:srgbClr val="00517C"/>
                          </a:solidFill>
                        </a:rPr>
                        <a:t>80.1%</a:t>
                      </a:r>
                    </a:p>
                  </a:txBody>
                  <a:tcPr marL="121920" marR="121920" marT="60960" marB="60960" anchor="ctr"/>
                </a:tc>
                <a:tc>
                  <a:txBody>
                    <a:bodyPr/>
                    <a:lstStyle/>
                    <a:p>
                      <a:pPr algn="ctr"/>
                      <a:r>
                        <a:rPr lang="en-US" sz="1800" dirty="0">
                          <a:solidFill>
                            <a:srgbClr val="00517C"/>
                          </a:solidFill>
                        </a:rPr>
                        <a:t>23.3</a:t>
                      </a:r>
                    </a:p>
                  </a:txBody>
                  <a:tcPr marL="121920" marR="121920" marT="60960" marB="60960" anchor="ctr"/>
                </a:tc>
                <a:extLst>
                  <a:ext uri="{0D108BD9-81ED-4DB2-BD59-A6C34878D82A}">
                    <a16:rowId xmlns:a16="http://schemas.microsoft.com/office/drawing/2014/main" val="4221204028"/>
                  </a:ext>
                </a:extLst>
              </a:tr>
            </a:tbl>
          </a:graphicData>
        </a:graphic>
      </p:graphicFrame>
      <p:sp>
        <p:nvSpPr>
          <p:cNvPr id="5" name="TextBox 4">
            <a:extLst>
              <a:ext uri="{FF2B5EF4-FFF2-40B4-BE49-F238E27FC236}">
                <a16:creationId xmlns:a16="http://schemas.microsoft.com/office/drawing/2014/main" id="{A7FBB389-0F92-48F0-8544-0A4FABEBD885}"/>
              </a:ext>
            </a:extLst>
          </p:cNvPr>
          <p:cNvSpPr txBox="1"/>
          <p:nvPr/>
        </p:nvSpPr>
        <p:spPr>
          <a:xfrm>
            <a:off x="1062109" y="1945867"/>
            <a:ext cx="2284720" cy="379656"/>
          </a:xfrm>
          <a:prstGeom prst="rect">
            <a:avLst/>
          </a:prstGeom>
          <a:noFill/>
        </p:spPr>
        <p:txBody>
          <a:bodyPr wrap="square" rtlCol="0">
            <a:spAutoFit/>
          </a:bodyPr>
          <a:lstStyle/>
          <a:p>
            <a:pPr algn="ctr" defTabSz="1219170">
              <a:buClr>
                <a:srgbClr val="000000"/>
              </a:buClr>
            </a:pPr>
            <a:r>
              <a:rPr lang="en-US" sz="1867" b="1" kern="0" dirty="0">
                <a:solidFill>
                  <a:srgbClr val="FFFFFF"/>
                </a:solidFill>
                <a:latin typeface="Arial"/>
                <a:cs typeface="Arial"/>
                <a:sym typeface="Arial"/>
              </a:rPr>
              <a:t>Batch Size = 1</a:t>
            </a:r>
          </a:p>
        </p:txBody>
      </p:sp>
      <p:sp>
        <p:nvSpPr>
          <p:cNvPr id="6" name="TextBox 5">
            <a:extLst>
              <a:ext uri="{FF2B5EF4-FFF2-40B4-BE49-F238E27FC236}">
                <a16:creationId xmlns:a16="http://schemas.microsoft.com/office/drawing/2014/main" id="{CB999A74-A369-456D-88D8-E04CE9921B12}"/>
              </a:ext>
            </a:extLst>
          </p:cNvPr>
          <p:cNvSpPr txBox="1"/>
          <p:nvPr/>
        </p:nvSpPr>
        <p:spPr>
          <a:xfrm>
            <a:off x="8845172" y="1945870"/>
            <a:ext cx="2284720" cy="379656"/>
          </a:xfrm>
          <a:prstGeom prst="rect">
            <a:avLst/>
          </a:prstGeom>
          <a:noFill/>
        </p:spPr>
        <p:txBody>
          <a:bodyPr wrap="square" rtlCol="0">
            <a:spAutoFit/>
          </a:bodyPr>
          <a:lstStyle/>
          <a:p>
            <a:pPr algn="ctr" defTabSz="1219170">
              <a:buClr>
                <a:srgbClr val="000000"/>
              </a:buClr>
            </a:pPr>
            <a:r>
              <a:rPr lang="en-US" sz="1867" b="1" kern="0" dirty="0">
                <a:solidFill>
                  <a:srgbClr val="FFFFFF"/>
                </a:solidFill>
                <a:latin typeface="Arial"/>
                <a:cs typeface="Arial"/>
                <a:sym typeface="Arial"/>
              </a:rPr>
              <a:t>Batch Size = 32</a:t>
            </a:r>
          </a:p>
        </p:txBody>
      </p:sp>
      <p:sp>
        <p:nvSpPr>
          <p:cNvPr id="7" name="TextBox 6">
            <a:extLst>
              <a:ext uri="{FF2B5EF4-FFF2-40B4-BE49-F238E27FC236}">
                <a16:creationId xmlns:a16="http://schemas.microsoft.com/office/drawing/2014/main" id="{537BF3A9-FD22-41C2-A11B-EF11A65F1AE6}"/>
              </a:ext>
            </a:extLst>
          </p:cNvPr>
          <p:cNvSpPr txBox="1"/>
          <p:nvPr/>
        </p:nvSpPr>
        <p:spPr>
          <a:xfrm>
            <a:off x="4953640" y="1904886"/>
            <a:ext cx="2284720" cy="379656"/>
          </a:xfrm>
          <a:prstGeom prst="rect">
            <a:avLst/>
          </a:prstGeom>
          <a:noFill/>
        </p:spPr>
        <p:txBody>
          <a:bodyPr wrap="square" rtlCol="0">
            <a:spAutoFit/>
          </a:bodyPr>
          <a:lstStyle/>
          <a:p>
            <a:pPr algn="ctr" defTabSz="1219170">
              <a:buClr>
                <a:srgbClr val="000000"/>
              </a:buClr>
            </a:pPr>
            <a:r>
              <a:rPr lang="en-US" sz="1867" b="1" kern="0" dirty="0">
                <a:solidFill>
                  <a:srgbClr val="FFFFFF"/>
                </a:solidFill>
                <a:latin typeface="Arial"/>
                <a:cs typeface="Arial"/>
                <a:sym typeface="Arial"/>
              </a:rPr>
              <a:t>Batch Size = 16</a:t>
            </a:r>
          </a:p>
        </p:txBody>
      </p:sp>
      <p:graphicFrame>
        <p:nvGraphicFramePr>
          <p:cNvPr id="8" name="Table 4">
            <a:extLst>
              <a:ext uri="{FF2B5EF4-FFF2-40B4-BE49-F238E27FC236}">
                <a16:creationId xmlns:a16="http://schemas.microsoft.com/office/drawing/2014/main" id="{BBC16C7B-9B74-40A2-9FCA-4D28C1F0193C}"/>
              </a:ext>
            </a:extLst>
          </p:cNvPr>
          <p:cNvGraphicFramePr>
            <a:graphicFrameLocks noGrp="1"/>
          </p:cNvGraphicFramePr>
          <p:nvPr>
            <p:extLst>
              <p:ext uri="{D42A27DB-BD31-4B8C-83A1-F6EECF244321}">
                <p14:modId xmlns:p14="http://schemas.microsoft.com/office/powerpoint/2010/main" val="1652633198"/>
              </p:ext>
            </p:extLst>
          </p:nvPr>
        </p:nvGraphicFramePr>
        <p:xfrm>
          <a:off x="8209959" y="2708184"/>
          <a:ext cx="3555147" cy="3604218"/>
        </p:xfrm>
        <a:graphic>
          <a:graphicData uri="http://schemas.openxmlformats.org/drawingml/2006/table">
            <a:tbl>
              <a:tblPr firstRow="1" bandRow="1">
                <a:tableStyleId>{5C22544A-7EE6-4342-B048-85BDC9FD1C3A}</a:tableStyleId>
              </a:tblPr>
              <a:tblGrid>
                <a:gridCol w="1185049">
                  <a:extLst>
                    <a:ext uri="{9D8B030D-6E8A-4147-A177-3AD203B41FA5}">
                      <a16:colId xmlns:a16="http://schemas.microsoft.com/office/drawing/2014/main" val="1167702969"/>
                    </a:ext>
                  </a:extLst>
                </a:gridCol>
                <a:gridCol w="1185049">
                  <a:extLst>
                    <a:ext uri="{9D8B030D-6E8A-4147-A177-3AD203B41FA5}">
                      <a16:colId xmlns:a16="http://schemas.microsoft.com/office/drawing/2014/main" val="3854287508"/>
                    </a:ext>
                  </a:extLst>
                </a:gridCol>
                <a:gridCol w="1185049">
                  <a:extLst>
                    <a:ext uri="{9D8B030D-6E8A-4147-A177-3AD203B41FA5}">
                      <a16:colId xmlns:a16="http://schemas.microsoft.com/office/drawing/2014/main" val="2879839004"/>
                    </a:ext>
                  </a:extLst>
                </a:gridCol>
              </a:tblGrid>
              <a:tr h="797686">
                <a:tc>
                  <a:txBody>
                    <a:bodyPr/>
                    <a:lstStyle/>
                    <a:p>
                      <a:pPr algn="ctr"/>
                      <a:r>
                        <a:rPr lang="en-US" sz="1500" dirty="0">
                          <a:solidFill>
                            <a:schemeClr val="tx1"/>
                          </a:solidFill>
                        </a:rPr>
                        <a:t>Dataset</a:t>
                      </a:r>
                    </a:p>
                  </a:txBody>
                  <a:tcPr marL="121920" marR="121920" marT="60960" marB="60960"/>
                </a:tc>
                <a:tc>
                  <a:txBody>
                    <a:bodyPr/>
                    <a:lstStyle/>
                    <a:p>
                      <a:pPr algn="ctr"/>
                      <a:r>
                        <a:rPr lang="en-US" sz="1500" dirty="0">
                          <a:solidFill>
                            <a:schemeClr val="tx1"/>
                          </a:solidFill>
                        </a:rPr>
                        <a:t>Test Accuracy</a:t>
                      </a:r>
                    </a:p>
                  </a:txBody>
                  <a:tcPr marL="121920" marR="121920" marT="60960" marB="60960"/>
                </a:tc>
                <a:tc>
                  <a:txBody>
                    <a:bodyPr/>
                    <a:lstStyle/>
                    <a:p>
                      <a:pPr algn="ctr"/>
                      <a:r>
                        <a:rPr lang="en-US" sz="1500" dirty="0">
                          <a:solidFill>
                            <a:schemeClr val="tx1"/>
                          </a:solidFill>
                        </a:rPr>
                        <a:t>Training Time (Minutes)</a:t>
                      </a:r>
                    </a:p>
                  </a:txBody>
                  <a:tcPr marL="121920" marR="121920" marT="60960" marB="60960"/>
                </a:tc>
                <a:extLst>
                  <a:ext uri="{0D108BD9-81ED-4DB2-BD59-A6C34878D82A}">
                    <a16:rowId xmlns:a16="http://schemas.microsoft.com/office/drawing/2014/main" val="1118379820"/>
                  </a:ext>
                </a:extLst>
              </a:tr>
              <a:tr h="932166">
                <a:tc>
                  <a:txBody>
                    <a:bodyPr/>
                    <a:lstStyle/>
                    <a:p>
                      <a:pPr algn="ctr"/>
                      <a:r>
                        <a:rPr lang="en-US" sz="1600" dirty="0">
                          <a:solidFill>
                            <a:srgbClr val="00517C"/>
                          </a:solidFill>
                        </a:rPr>
                        <a:t>Full Dataset</a:t>
                      </a:r>
                    </a:p>
                  </a:txBody>
                  <a:tcPr marL="121920" marR="121920" marT="60960" marB="60960" anchor="ctr"/>
                </a:tc>
                <a:tc>
                  <a:txBody>
                    <a:bodyPr/>
                    <a:lstStyle/>
                    <a:p>
                      <a:pPr algn="ctr"/>
                      <a:r>
                        <a:rPr lang="en-US" sz="1600" dirty="0">
                          <a:solidFill>
                            <a:srgbClr val="00517C"/>
                          </a:solidFill>
                        </a:rPr>
                        <a:t>59.4%</a:t>
                      </a:r>
                    </a:p>
                  </a:txBody>
                  <a:tcPr marL="121920" marR="121920" marT="60960" marB="60960" anchor="ctr"/>
                </a:tc>
                <a:tc>
                  <a:txBody>
                    <a:bodyPr/>
                    <a:lstStyle/>
                    <a:p>
                      <a:pPr algn="ctr"/>
                      <a:r>
                        <a:rPr lang="en-US" sz="1600" dirty="0">
                          <a:solidFill>
                            <a:srgbClr val="00517C"/>
                          </a:solidFill>
                        </a:rPr>
                        <a:t>9.7</a:t>
                      </a:r>
                    </a:p>
                  </a:txBody>
                  <a:tcPr marL="121920" marR="121920" marT="60960" marB="60960" anchor="ctr"/>
                </a:tc>
                <a:extLst>
                  <a:ext uri="{0D108BD9-81ED-4DB2-BD59-A6C34878D82A}">
                    <a16:rowId xmlns:a16="http://schemas.microsoft.com/office/drawing/2014/main" val="2421949888"/>
                  </a:ext>
                </a:extLst>
              </a:tr>
              <a:tr h="932166">
                <a:tc>
                  <a:txBody>
                    <a:bodyPr/>
                    <a:lstStyle/>
                    <a:p>
                      <a:pPr algn="ctr"/>
                      <a:r>
                        <a:rPr lang="en-US" sz="1600" dirty="0">
                          <a:solidFill>
                            <a:srgbClr val="00517C"/>
                          </a:solidFill>
                        </a:rPr>
                        <a:t>50K Samples</a:t>
                      </a:r>
                    </a:p>
                  </a:txBody>
                  <a:tcPr marL="121920" marR="121920" marT="60960" marB="60960" anchor="ctr"/>
                </a:tc>
                <a:tc>
                  <a:txBody>
                    <a:bodyPr/>
                    <a:lstStyle/>
                    <a:p>
                      <a:pPr algn="ctr"/>
                      <a:r>
                        <a:rPr lang="en-US" sz="1600" dirty="0">
                          <a:solidFill>
                            <a:srgbClr val="00517C"/>
                          </a:solidFill>
                        </a:rPr>
                        <a:t>77.5%</a:t>
                      </a:r>
                    </a:p>
                  </a:txBody>
                  <a:tcPr marL="121920" marR="121920" marT="60960" marB="60960" anchor="ctr"/>
                </a:tc>
                <a:tc>
                  <a:txBody>
                    <a:bodyPr/>
                    <a:lstStyle/>
                    <a:p>
                      <a:pPr algn="ctr"/>
                      <a:r>
                        <a:rPr lang="en-US" sz="1600" dirty="0">
                          <a:solidFill>
                            <a:srgbClr val="00517C"/>
                          </a:solidFill>
                        </a:rPr>
                        <a:t>5.8</a:t>
                      </a:r>
                    </a:p>
                  </a:txBody>
                  <a:tcPr marL="121920" marR="121920" marT="60960" marB="60960" anchor="ctr"/>
                </a:tc>
                <a:extLst>
                  <a:ext uri="{0D108BD9-81ED-4DB2-BD59-A6C34878D82A}">
                    <a16:rowId xmlns:a16="http://schemas.microsoft.com/office/drawing/2014/main" val="3969633388"/>
                  </a:ext>
                </a:extLst>
              </a:tr>
              <a:tr h="932166">
                <a:tc>
                  <a:txBody>
                    <a:bodyPr/>
                    <a:lstStyle/>
                    <a:p>
                      <a:pPr algn="ctr"/>
                      <a:r>
                        <a:rPr lang="en-US" sz="1600" dirty="0">
                          <a:solidFill>
                            <a:srgbClr val="00517C"/>
                          </a:solidFill>
                        </a:rPr>
                        <a:t>15K Samples</a:t>
                      </a:r>
                    </a:p>
                  </a:txBody>
                  <a:tcPr marL="121920" marR="121920" marT="60960" marB="60960" anchor="ctr"/>
                </a:tc>
                <a:tc>
                  <a:txBody>
                    <a:bodyPr/>
                    <a:lstStyle/>
                    <a:p>
                      <a:pPr algn="ctr"/>
                      <a:r>
                        <a:rPr lang="en-US" sz="1600" b="1" dirty="0">
                          <a:solidFill>
                            <a:srgbClr val="00517C"/>
                          </a:solidFill>
                        </a:rPr>
                        <a:t>81.1%</a:t>
                      </a:r>
                    </a:p>
                  </a:txBody>
                  <a:tcPr marL="121920" marR="121920" marT="60960" marB="60960" anchor="ctr"/>
                </a:tc>
                <a:tc>
                  <a:txBody>
                    <a:bodyPr/>
                    <a:lstStyle/>
                    <a:p>
                      <a:pPr algn="ctr"/>
                      <a:r>
                        <a:rPr lang="en-US" sz="1600" dirty="0">
                          <a:solidFill>
                            <a:srgbClr val="00517C"/>
                          </a:solidFill>
                        </a:rPr>
                        <a:t>2.1</a:t>
                      </a:r>
                    </a:p>
                  </a:txBody>
                  <a:tcPr marL="121920" marR="121920" marT="60960" marB="60960" anchor="ctr"/>
                </a:tc>
                <a:extLst>
                  <a:ext uri="{0D108BD9-81ED-4DB2-BD59-A6C34878D82A}">
                    <a16:rowId xmlns:a16="http://schemas.microsoft.com/office/drawing/2014/main" val="4221204028"/>
                  </a:ext>
                </a:extLst>
              </a:tr>
            </a:tbl>
          </a:graphicData>
        </a:graphic>
      </p:graphicFrame>
      <p:graphicFrame>
        <p:nvGraphicFramePr>
          <p:cNvPr id="9" name="Table 4">
            <a:extLst>
              <a:ext uri="{FF2B5EF4-FFF2-40B4-BE49-F238E27FC236}">
                <a16:creationId xmlns:a16="http://schemas.microsoft.com/office/drawing/2014/main" id="{D44F4BDA-0705-4C44-B9B5-B97FCFAB6AC0}"/>
              </a:ext>
            </a:extLst>
          </p:cNvPr>
          <p:cNvGraphicFramePr>
            <a:graphicFrameLocks noGrp="1"/>
          </p:cNvGraphicFramePr>
          <p:nvPr>
            <p:extLst>
              <p:ext uri="{D42A27DB-BD31-4B8C-83A1-F6EECF244321}">
                <p14:modId xmlns:p14="http://schemas.microsoft.com/office/powerpoint/2010/main" val="1463392994"/>
              </p:ext>
            </p:extLst>
          </p:nvPr>
        </p:nvGraphicFramePr>
        <p:xfrm>
          <a:off x="4353768" y="2708185"/>
          <a:ext cx="3555147" cy="3551490"/>
        </p:xfrm>
        <a:graphic>
          <a:graphicData uri="http://schemas.openxmlformats.org/drawingml/2006/table">
            <a:tbl>
              <a:tblPr firstRow="1" bandRow="1">
                <a:tableStyleId>{5C22544A-7EE6-4342-B048-85BDC9FD1C3A}</a:tableStyleId>
              </a:tblPr>
              <a:tblGrid>
                <a:gridCol w="1185049">
                  <a:extLst>
                    <a:ext uri="{9D8B030D-6E8A-4147-A177-3AD203B41FA5}">
                      <a16:colId xmlns:a16="http://schemas.microsoft.com/office/drawing/2014/main" val="1167702969"/>
                    </a:ext>
                  </a:extLst>
                </a:gridCol>
                <a:gridCol w="1185049">
                  <a:extLst>
                    <a:ext uri="{9D8B030D-6E8A-4147-A177-3AD203B41FA5}">
                      <a16:colId xmlns:a16="http://schemas.microsoft.com/office/drawing/2014/main" val="3854287508"/>
                    </a:ext>
                  </a:extLst>
                </a:gridCol>
                <a:gridCol w="1185049">
                  <a:extLst>
                    <a:ext uri="{9D8B030D-6E8A-4147-A177-3AD203B41FA5}">
                      <a16:colId xmlns:a16="http://schemas.microsoft.com/office/drawing/2014/main" val="2879839004"/>
                    </a:ext>
                  </a:extLst>
                </a:gridCol>
              </a:tblGrid>
              <a:tr h="795345">
                <a:tc>
                  <a:txBody>
                    <a:bodyPr/>
                    <a:lstStyle/>
                    <a:p>
                      <a:pPr algn="ctr"/>
                      <a:r>
                        <a:rPr lang="en-US" sz="1500" dirty="0">
                          <a:solidFill>
                            <a:schemeClr val="tx1"/>
                          </a:solidFill>
                        </a:rPr>
                        <a:t>Dataset</a:t>
                      </a:r>
                    </a:p>
                  </a:txBody>
                  <a:tcPr marL="121920" marR="121920" marT="60960" marB="60960"/>
                </a:tc>
                <a:tc>
                  <a:txBody>
                    <a:bodyPr/>
                    <a:lstStyle/>
                    <a:p>
                      <a:pPr algn="ctr"/>
                      <a:r>
                        <a:rPr lang="en-US" sz="1500" dirty="0">
                          <a:solidFill>
                            <a:schemeClr val="tx1"/>
                          </a:solidFill>
                        </a:rPr>
                        <a:t>Test Accuracy</a:t>
                      </a:r>
                    </a:p>
                  </a:txBody>
                  <a:tcPr marL="121920" marR="121920" marT="60960" marB="60960"/>
                </a:tc>
                <a:tc>
                  <a:txBody>
                    <a:bodyPr/>
                    <a:lstStyle/>
                    <a:p>
                      <a:pPr algn="ctr"/>
                      <a:r>
                        <a:rPr lang="en-US" sz="1500" dirty="0">
                          <a:solidFill>
                            <a:schemeClr val="tx1"/>
                          </a:solidFill>
                        </a:rPr>
                        <a:t>Training Time (Minutes)</a:t>
                      </a:r>
                    </a:p>
                  </a:txBody>
                  <a:tcPr marL="121920" marR="121920" marT="60960" marB="60960"/>
                </a:tc>
                <a:extLst>
                  <a:ext uri="{0D108BD9-81ED-4DB2-BD59-A6C34878D82A}">
                    <a16:rowId xmlns:a16="http://schemas.microsoft.com/office/drawing/2014/main" val="1118379820"/>
                  </a:ext>
                </a:extLst>
              </a:tr>
              <a:tr h="914590">
                <a:tc>
                  <a:txBody>
                    <a:bodyPr/>
                    <a:lstStyle/>
                    <a:p>
                      <a:pPr algn="ctr"/>
                      <a:r>
                        <a:rPr lang="en-US" sz="1600" dirty="0">
                          <a:solidFill>
                            <a:srgbClr val="00517C"/>
                          </a:solidFill>
                        </a:rPr>
                        <a:t>Full Dataset</a:t>
                      </a:r>
                    </a:p>
                  </a:txBody>
                  <a:tcPr marL="121920" marR="121920" marT="60960" marB="60960" anchor="ctr"/>
                </a:tc>
                <a:tc>
                  <a:txBody>
                    <a:bodyPr/>
                    <a:lstStyle/>
                    <a:p>
                      <a:pPr algn="ctr"/>
                      <a:r>
                        <a:rPr lang="en-US" sz="1600" b="1" dirty="0">
                          <a:solidFill>
                            <a:srgbClr val="00517C"/>
                          </a:solidFill>
                        </a:rPr>
                        <a:t>77.1%</a:t>
                      </a:r>
                    </a:p>
                  </a:txBody>
                  <a:tcPr marL="121920" marR="121920" marT="60960" marB="60960" anchor="ctr"/>
                </a:tc>
                <a:tc>
                  <a:txBody>
                    <a:bodyPr/>
                    <a:lstStyle/>
                    <a:p>
                      <a:pPr algn="ctr"/>
                      <a:r>
                        <a:rPr lang="en-US" sz="1600" dirty="0">
                          <a:solidFill>
                            <a:srgbClr val="00517C"/>
                          </a:solidFill>
                        </a:rPr>
                        <a:t>14.3</a:t>
                      </a:r>
                    </a:p>
                  </a:txBody>
                  <a:tcPr marL="121920" marR="121920" marT="60960" marB="60960" anchor="ctr"/>
                </a:tc>
                <a:extLst>
                  <a:ext uri="{0D108BD9-81ED-4DB2-BD59-A6C34878D82A}">
                    <a16:rowId xmlns:a16="http://schemas.microsoft.com/office/drawing/2014/main" val="2421949888"/>
                  </a:ext>
                </a:extLst>
              </a:tr>
              <a:tr h="914590">
                <a:tc>
                  <a:txBody>
                    <a:bodyPr/>
                    <a:lstStyle/>
                    <a:p>
                      <a:pPr algn="ctr"/>
                      <a:r>
                        <a:rPr lang="en-US" sz="1600" dirty="0">
                          <a:solidFill>
                            <a:srgbClr val="00517C"/>
                          </a:solidFill>
                        </a:rPr>
                        <a:t>50K Samples</a:t>
                      </a:r>
                    </a:p>
                  </a:txBody>
                  <a:tcPr marL="121920" marR="121920" marT="60960" marB="60960" anchor="ctr"/>
                </a:tc>
                <a:tc>
                  <a:txBody>
                    <a:bodyPr/>
                    <a:lstStyle/>
                    <a:p>
                      <a:pPr algn="ctr"/>
                      <a:r>
                        <a:rPr lang="en-US" sz="1600" dirty="0">
                          <a:solidFill>
                            <a:srgbClr val="00517C"/>
                          </a:solidFill>
                        </a:rPr>
                        <a:t>62.1%</a:t>
                      </a:r>
                    </a:p>
                  </a:txBody>
                  <a:tcPr marL="121920" marR="121920" marT="60960" marB="60960" anchor="ctr"/>
                </a:tc>
                <a:tc>
                  <a:txBody>
                    <a:bodyPr/>
                    <a:lstStyle/>
                    <a:p>
                      <a:pPr algn="ctr"/>
                      <a:r>
                        <a:rPr lang="en-US" sz="1600" dirty="0">
                          <a:solidFill>
                            <a:srgbClr val="00517C"/>
                          </a:solidFill>
                        </a:rPr>
                        <a:t>9.5</a:t>
                      </a:r>
                    </a:p>
                  </a:txBody>
                  <a:tcPr marL="121920" marR="121920" marT="60960" marB="60960" anchor="ctr"/>
                </a:tc>
                <a:extLst>
                  <a:ext uri="{0D108BD9-81ED-4DB2-BD59-A6C34878D82A}">
                    <a16:rowId xmlns:a16="http://schemas.microsoft.com/office/drawing/2014/main" val="3969633388"/>
                  </a:ext>
                </a:extLst>
              </a:tr>
              <a:tr h="914590">
                <a:tc>
                  <a:txBody>
                    <a:bodyPr/>
                    <a:lstStyle/>
                    <a:p>
                      <a:pPr algn="ctr"/>
                      <a:r>
                        <a:rPr lang="en-US" sz="1600" dirty="0">
                          <a:solidFill>
                            <a:srgbClr val="00517C"/>
                          </a:solidFill>
                        </a:rPr>
                        <a:t>15K Samples</a:t>
                      </a:r>
                    </a:p>
                  </a:txBody>
                  <a:tcPr marL="121920" marR="121920" marT="60960" marB="60960" anchor="ctr"/>
                </a:tc>
                <a:tc>
                  <a:txBody>
                    <a:bodyPr/>
                    <a:lstStyle/>
                    <a:p>
                      <a:pPr algn="ctr"/>
                      <a:r>
                        <a:rPr lang="en-US" sz="1600" dirty="0">
                          <a:solidFill>
                            <a:srgbClr val="00517C"/>
                          </a:solidFill>
                        </a:rPr>
                        <a:t>29.6%</a:t>
                      </a:r>
                    </a:p>
                  </a:txBody>
                  <a:tcPr marL="121920" marR="121920" marT="60960" marB="60960" anchor="ctr"/>
                </a:tc>
                <a:tc>
                  <a:txBody>
                    <a:bodyPr/>
                    <a:lstStyle/>
                    <a:p>
                      <a:pPr algn="ctr"/>
                      <a:r>
                        <a:rPr lang="en-US" sz="1600" dirty="0">
                          <a:solidFill>
                            <a:srgbClr val="00517C"/>
                          </a:solidFill>
                        </a:rPr>
                        <a:t>3.4</a:t>
                      </a:r>
                    </a:p>
                  </a:txBody>
                  <a:tcPr marL="121920" marR="121920" marT="60960" marB="60960" anchor="ctr"/>
                </a:tc>
                <a:extLst>
                  <a:ext uri="{0D108BD9-81ED-4DB2-BD59-A6C34878D82A}">
                    <a16:rowId xmlns:a16="http://schemas.microsoft.com/office/drawing/2014/main" val="4221204028"/>
                  </a:ext>
                </a:extLst>
              </a:tr>
            </a:tbl>
          </a:graphicData>
        </a:graphic>
      </p:graphicFrame>
    </p:spTree>
    <p:extLst>
      <p:ext uri="{BB962C8B-B14F-4D97-AF65-F5344CB8AC3E}">
        <p14:creationId xmlns:p14="http://schemas.microsoft.com/office/powerpoint/2010/main" val="116607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2546-23C8-4A6A-AA5F-D109039712E3}"/>
              </a:ext>
            </a:extLst>
          </p:cNvPr>
          <p:cNvSpPr>
            <a:spLocks noGrp="1"/>
          </p:cNvSpPr>
          <p:nvPr>
            <p:ph type="title"/>
          </p:nvPr>
        </p:nvSpPr>
        <p:spPr/>
        <p:txBody>
          <a:bodyPr/>
          <a:lstStyle/>
          <a:p>
            <a:r>
              <a:rPr lang="en-US" dirty="0"/>
              <a:t>Results Table – Stop Word Deletion</a:t>
            </a:r>
          </a:p>
        </p:txBody>
      </p:sp>
      <p:graphicFrame>
        <p:nvGraphicFramePr>
          <p:cNvPr id="4" name="Table 4">
            <a:extLst>
              <a:ext uri="{FF2B5EF4-FFF2-40B4-BE49-F238E27FC236}">
                <a16:creationId xmlns:a16="http://schemas.microsoft.com/office/drawing/2014/main" id="{BEAA871E-79AE-4253-AFD1-3B87F7CBE983}"/>
              </a:ext>
            </a:extLst>
          </p:cNvPr>
          <p:cNvGraphicFramePr>
            <a:graphicFrameLocks noGrp="1"/>
          </p:cNvGraphicFramePr>
          <p:nvPr>
            <p:extLst>
              <p:ext uri="{D42A27DB-BD31-4B8C-83A1-F6EECF244321}">
                <p14:modId xmlns:p14="http://schemas.microsoft.com/office/powerpoint/2010/main" val="2974297605"/>
              </p:ext>
            </p:extLst>
          </p:nvPr>
        </p:nvGraphicFramePr>
        <p:xfrm>
          <a:off x="517201" y="2573205"/>
          <a:ext cx="4706043" cy="2409449"/>
        </p:xfrm>
        <a:graphic>
          <a:graphicData uri="http://schemas.openxmlformats.org/drawingml/2006/table">
            <a:tbl>
              <a:tblPr firstRow="1" bandRow="1">
                <a:tableStyleId>{5C22544A-7EE6-4342-B048-85BDC9FD1C3A}</a:tableStyleId>
              </a:tblPr>
              <a:tblGrid>
                <a:gridCol w="1568681">
                  <a:extLst>
                    <a:ext uri="{9D8B030D-6E8A-4147-A177-3AD203B41FA5}">
                      <a16:colId xmlns:a16="http://schemas.microsoft.com/office/drawing/2014/main" val="1167702969"/>
                    </a:ext>
                  </a:extLst>
                </a:gridCol>
                <a:gridCol w="1568681">
                  <a:extLst>
                    <a:ext uri="{9D8B030D-6E8A-4147-A177-3AD203B41FA5}">
                      <a16:colId xmlns:a16="http://schemas.microsoft.com/office/drawing/2014/main" val="3854287508"/>
                    </a:ext>
                  </a:extLst>
                </a:gridCol>
                <a:gridCol w="1568681">
                  <a:extLst>
                    <a:ext uri="{9D8B030D-6E8A-4147-A177-3AD203B41FA5}">
                      <a16:colId xmlns:a16="http://schemas.microsoft.com/office/drawing/2014/main" val="2879839004"/>
                    </a:ext>
                  </a:extLst>
                </a:gridCol>
              </a:tblGrid>
              <a:tr h="739654">
                <a:tc>
                  <a:txBody>
                    <a:bodyPr/>
                    <a:lstStyle/>
                    <a:p>
                      <a:pPr algn="ctr"/>
                      <a:r>
                        <a:rPr lang="en-US" sz="1500" dirty="0">
                          <a:solidFill>
                            <a:schemeClr val="tx1"/>
                          </a:solidFill>
                        </a:rPr>
                        <a:t>Dataset</a:t>
                      </a:r>
                    </a:p>
                  </a:txBody>
                  <a:tcPr marL="121920" marR="121920" marT="60960" marB="60960"/>
                </a:tc>
                <a:tc>
                  <a:txBody>
                    <a:bodyPr/>
                    <a:lstStyle/>
                    <a:p>
                      <a:pPr algn="ctr"/>
                      <a:r>
                        <a:rPr lang="en-US" sz="1500" dirty="0">
                          <a:solidFill>
                            <a:schemeClr val="tx1"/>
                          </a:solidFill>
                        </a:rPr>
                        <a:t>Test Accuracy</a:t>
                      </a:r>
                    </a:p>
                  </a:txBody>
                  <a:tcPr marL="121920" marR="121920" marT="60960" marB="60960"/>
                </a:tc>
                <a:tc>
                  <a:txBody>
                    <a:bodyPr/>
                    <a:lstStyle/>
                    <a:p>
                      <a:pPr algn="ctr"/>
                      <a:r>
                        <a:rPr lang="en-US" sz="1500" dirty="0">
                          <a:solidFill>
                            <a:schemeClr val="tx1"/>
                          </a:solidFill>
                        </a:rPr>
                        <a:t>Training Time (Minutes)</a:t>
                      </a:r>
                    </a:p>
                  </a:txBody>
                  <a:tcPr marL="121920" marR="121920" marT="60960" marB="60960"/>
                </a:tc>
                <a:extLst>
                  <a:ext uri="{0D108BD9-81ED-4DB2-BD59-A6C34878D82A}">
                    <a16:rowId xmlns:a16="http://schemas.microsoft.com/office/drawing/2014/main" val="1118379820"/>
                  </a:ext>
                </a:extLst>
              </a:tr>
              <a:tr h="957137">
                <a:tc>
                  <a:txBody>
                    <a:bodyPr/>
                    <a:lstStyle/>
                    <a:p>
                      <a:pPr algn="ctr"/>
                      <a:r>
                        <a:rPr lang="en-US" sz="1800" dirty="0">
                          <a:solidFill>
                            <a:srgbClr val="00517C"/>
                          </a:solidFill>
                        </a:rPr>
                        <a:t>Additional Stop Words Used  </a:t>
                      </a:r>
                    </a:p>
                  </a:txBody>
                  <a:tcPr marL="121920" marR="121920" marT="60960" marB="60960" anchor="ctr"/>
                </a:tc>
                <a:tc>
                  <a:txBody>
                    <a:bodyPr/>
                    <a:lstStyle/>
                    <a:p>
                      <a:pPr algn="ctr"/>
                      <a:r>
                        <a:rPr lang="en-US" sz="1800" b="0" dirty="0">
                          <a:solidFill>
                            <a:srgbClr val="00517C"/>
                          </a:solidFill>
                        </a:rPr>
                        <a:t>60.1%</a:t>
                      </a:r>
                    </a:p>
                  </a:txBody>
                  <a:tcPr marL="121920" marR="121920" marT="60960" marB="60960" anchor="ctr"/>
                </a:tc>
                <a:tc>
                  <a:txBody>
                    <a:bodyPr/>
                    <a:lstStyle/>
                    <a:p>
                      <a:pPr algn="ctr"/>
                      <a:r>
                        <a:rPr lang="en-US" sz="1800" dirty="0">
                          <a:solidFill>
                            <a:srgbClr val="00517C"/>
                          </a:solidFill>
                        </a:rPr>
                        <a:t>22</a:t>
                      </a:r>
                    </a:p>
                  </a:txBody>
                  <a:tcPr marL="121920" marR="121920" marT="60960" marB="60960" anchor="ctr"/>
                </a:tc>
                <a:extLst>
                  <a:ext uri="{0D108BD9-81ED-4DB2-BD59-A6C34878D82A}">
                    <a16:rowId xmlns:a16="http://schemas.microsoft.com/office/drawing/2014/main" val="2421949888"/>
                  </a:ext>
                </a:extLst>
              </a:tr>
              <a:tr h="712658">
                <a:tc>
                  <a:txBody>
                    <a:bodyPr/>
                    <a:lstStyle/>
                    <a:p>
                      <a:pPr algn="ctr"/>
                      <a:r>
                        <a:rPr lang="en-US" sz="1800" dirty="0">
                          <a:solidFill>
                            <a:srgbClr val="00517C"/>
                          </a:solidFill>
                        </a:rPr>
                        <a:t>Standard Dataset</a:t>
                      </a:r>
                    </a:p>
                  </a:txBody>
                  <a:tcPr marL="121920" marR="121920" marT="60960" marB="60960" anchor="ctr"/>
                </a:tc>
                <a:tc>
                  <a:txBody>
                    <a:bodyPr/>
                    <a:lstStyle/>
                    <a:p>
                      <a:pPr algn="ctr"/>
                      <a:r>
                        <a:rPr lang="en-US" sz="1800" b="1" dirty="0">
                          <a:solidFill>
                            <a:srgbClr val="00517C"/>
                          </a:solidFill>
                        </a:rPr>
                        <a:t>82.7%</a:t>
                      </a:r>
                    </a:p>
                  </a:txBody>
                  <a:tcPr marL="121920" marR="121920" marT="60960" marB="60960" anchor="ctr"/>
                </a:tc>
                <a:tc>
                  <a:txBody>
                    <a:bodyPr/>
                    <a:lstStyle/>
                    <a:p>
                      <a:pPr algn="ctr"/>
                      <a:r>
                        <a:rPr lang="en-US" sz="1800" dirty="0">
                          <a:solidFill>
                            <a:srgbClr val="00517C"/>
                          </a:solidFill>
                        </a:rPr>
                        <a:t>22</a:t>
                      </a:r>
                    </a:p>
                  </a:txBody>
                  <a:tcPr marL="121920" marR="121920" marT="60960" marB="60960" anchor="ctr"/>
                </a:tc>
                <a:extLst>
                  <a:ext uri="{0D108BD9-81ED-4DB2-BD59-A6C34878D82A}">
                    <a16:rowId xmlns:a16="http://schemas.microsoft.com/office/drawing/2014/main" val="3969633388"/>
                  </a:ext>
                </a:extLst>
              </a:tr>
            </a:tbl>
          </a:graphicData>
        </a:graphic>
      </p:graphicFrame>
      <p:sp>
        <p:nvSpPr>
          <p:cNvPr id="7" name="TextBox 6">
            <a:extLst>
              <a:ext uri="{FF2B5EF4-FFF2-40B4-BE49-F238E27FC236}">
                <a16:creationId xmlns:a16="http://schemas.microsoft.com/office/drawing/2014/main" id="{537BF3A9-FD22-41C2-A11B-EF11A65F1AE6}"/>
              </a:ext>
            </a:extLst>
          </p:cNvPr>
          <p:cNvSpPr txBox="1"/>
          <p:nvPr/>
        </p:nvSpPr>
        <p:spPr>
          <a:xfrm>
            <a:off x="6650531" y="2866572"/>
            <a:ext cx="4142976" cy="2103589"/>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To test whether deleting additional stop words would impact testing, 10 words such as “feel”, “get”, “really”, and “go” were deleted from each input vector. The new dataset was trained, tested, and compared to a similar model.</a:t>
            </a:r>
          </a:p>
        </p:txBody>
      </p:sp>
      <p:sp>
        <p:nvSpPr>
          <p:cNvPr id="6" name="TextBox 5">
            <a:extLst>
              <a:ext uri="{FF2B5EF4-FFF2-40B4-BE49-F238E27FC236}">
                <a16:creationId xmlns:a16="http://schemas.microsoft.com/office/drawing/2014/main" id="{9F32BFED-1D96-4F4D-AD3F-E79E8B2F1FEE}"/>
              </a:ext>
            </a:extLst>
          </p:cNvPr>
          <p:cNvSpPr txBox="1"/>
          <p:nvPr/>
        </p:nvSpPr>
        <p:spPr>
          <a:xfrm>
            <a:off x="297116" y="5479783"/>
            <a:ext cx="5307105" cy="830997"/>
          </a:xfrm>
          <a:prstGeom prst="rect">
            <a:avLst/>
          </a:prstGeom>
          <a:noFill/>
        </p:spPr>
        <p:txBody>
          <a:bodyPr wrap="square" rtlCol="0">
            <a:spAutoFit/>
          </a:bodyPr>
          <a:lstStyle/>
          <a:p>
            <a:pPr algn="ctr" defTabSz="1219170">
              <a:buClr>
                <a:srgbClr val="000000"/>
              </a:buClr>
            </a:pPr>
            <a:r>
              <a:rPr lang="en-US" sz="1600" kern="0" dirty="0">
                <a:solidFill>
                  <a:srgbClr val="FFFFFF"/>
                </a:solidFill>
                <a:latin typeface="Arial"/>
                <a:cs typeface="Arial"/>
                <a:sym typeface="Arial"/>
              </a:rPr>
              <a:t>In previous iterations, the difference in the accuracy of each model was less drastic. But the last one run had a higher difference.</a:t>
            </a:r>
          </a:p>
        </p:txBody>
      </p:sp>
    </p:spTree>
    <p:extLst>
      <p:ext uri="{BB962C8B-B14F-4D97-AF65-F5344CB8AC3E}">
        <p14:creationId xmlns:p14="http://schemas.microsoft.com/office/powerpoint/2010/main" val="122246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5DE8-9FE6-46A3-82C9-9E592EDFFD39}"/>
              </a:ext>
            </a:extLst>
          </p:cNvPr>
          <p:cNvSpPr>
            <a:spLocks noGrp="1"/>
          </p:cNvSpPr>
          <p:nvPr>
            <p:ph type="title"/>
          </p:nvPr>
        </p:nvSpPr>
        <p:spPr/>
        <p:txBody>
          <a:bodyPr/>
          <a:lstStyle/>
          <a:p>
            <a:r>
              <a:rPr lang="en-US" sz="4267" dirty="0"/>
              <a:t>Final RNN Used</a:t>
            </a:r>
            <a:endParaRPr lang="en-US" dirty="0"/>
          </a:p>
        </p:txBody>
      </p:sp>
      <p:pic>
        <p:nvPicPr>
          <p:cNvPr id="5" name="Picture 4" descr="Text&#10;&#10;Description automatically generated">
            <a:extLst>
              <a:ext uri="{FF2B5EF4-FFF2-40B4-BE49-F238E27FC236}">
                <a16:creationId xmlns:a16="http://schemas.microsoft.com/office/drawing/2014/main" id="{979636C8-3DFA-4321-B95B-8ECB0CD37630}"/>
              </a:ext>
            </a:extLst>
          </p:cNvPr>
          <p:cNvPicPr>
            <a:picLocks noChangeAspect="1"/>
          </p:cNvPicPr>
          <p:nvPr/>
        </p:nvPicPr>
        <p:blipFill>
          <a:blip r:embed="rId2"/>
          <a:stretch>
            <a:fillRect/>
          </a:stretch>
        </p:blipFill>
        <p:spPr>
          <a:xfrm>
            <a:off x="388848" y="2589072"/>
            <a:ext cx="5593361" cy="2369008"/>
          </a:xfrm>
          <a:prstGeom prst="rect">
            <a:avLst/>
          </a:prstGeom>
        </p:spPr>
      </p:pic>
      <p:sp>
        <p:nvSpPr>
          <p:cNvPr id="3" name="TextBox 2">
            <a:extLst>
              <a:ext uri="{FF2B5EF4-FFF2-40B4-BE49-F238E27FC236}">
                <a16:creationId xmlns:a16="http://schemas.microsoft.com/office/drawing/2014/main" id="{3BC1CD7B-790E-4642-953F-90035886CC95}"/>
              </a:ext>
            </a:extLst>
          </p:cNvPr>
          <p:cNvSpPr txBox="1"/>
          <p:nvPr/>
        </p:nvSpPr>
        <p:spPr>
          <a:xfrm>
            <a:off x="7286035" y="2082294"/>
            <a:ext cx="3706371" cy="2883353"/>
          </a:xfrm>
          <a:prstGeom prst="rect">
            <a:avLst/>
          </a:prstGeom>
          <a:noFill/>
        </p:spPr>
        <p:txBody>
          <a:bodyPr wrap="square" rtlCol="0">
            <a:spAutoFit/>
          </a:bodyPr>
          <a:lstStyle/>
          <a:p>
            <a:pPr marL="380990" indent="-380990" defTabSz="1219170">
              <a:buClr>
                <a:srgbClr val="FFFFFF"/>
              </a:buClr>
              <a:buFontTx/>
              <a:buChar char="-"/>
            </a:pPr>
            <a:r>
              <a:rPr lang="en-US" sz="2267" kern="0" dirty="0">
                <a:solidFill>
                  <a:srgbClr val="FFFFFF"/>
                </a:solidFill>
                <a:latin typeface="Arial"/>
                <a:cs typeface="Arial"/>
                <a:sym typeface="Arial"/>
              </a:rPr>
              <a:t>Dataset – 15,000 sample balanced dataset</a:t>
            </a:r>
          </a:p>
          <a:p>
            <a:pPr marL="380990" indent="-380990" defTabSz="1219170">
              <a:buClr>
                <a:srgbClr val="FFFFFF"/>
              </a:buClr>
              <a:buFontTx/>
              <a:buChar char="-"/>
            </a:pPr>
            <a:r>
              <a:rPr lang="en-US" sz="2267" kern="0" dirty="0">
                <a:solidFill>
                  <a:srgbClr val="FFFFFF"/>
                </a:solidFill>
                <a:latin typeface="Arial"/>
                <a:cs typeface="Arial"/>
                <a:sym typeface="Arial"/>
              </a:rPr>
              <a:t>Batch size = 32</a:t>
            </a:r>
          </a:p>
          <a:p>
            <a:pPr marL="380990" indent="-380990" defTabSz="1219170">
              <a:buClr>
                <a:srgbClr val="FFFFFF"/>
              </a:buClr>
              <a:buFontTx/>
              <a:buChar char="-"/>
            </a:pPr>
            <a:r>
              <a:rPr lang="en-US" sz="2267" kern="0" dirty="0">
                <a:solidFill>
                  <a:srgbClr val="FFFFFF"/>
                </a:solidFill>
                <a:latin typeface="Arial"/>
                <a:cs typeface="Arial"/>
                <a:sym typeface="Arial"/>
              </a:rPr>
              <a:t>No additional stop words added</a:t>
            </a:r>
          </a:p>
          <a:p>
            <a:pPr marL="380990" indent="-380990" defTabSz="1219170">
              <a:buClr>
                <a:srgbClr val="FFFFFF"/>
              </a:buClr>
              <a:buFontTx/>
              <a:buChar char="-"/>
            </a:pPr>
            <a:r>
              <a:rPr lang="en-US" sz="2267" kern="0" dirty="0" err="1">
                <a:solidFill>
                  <a:srgbClr val="FFFFFF"/>
                </a:solidFill>
                <a:latin typeface="Arial"/>
                <a:cs typeface="Arial"/>
                <a:sym typeface="Arial"/>
              </a:rPr>
              <a:t>Softmax</a:t>
            </a:r>
            <a:r>
              <a:rPr lang="en-US" sz="2267" kern="0" dirty="0">
                <a:solidFill>
                  <a:srgbClr val="FFFFFF"/>
                </a:solidFill>
                <a:latin typeface="Arial"/>
                <a:cs typeface="Arial"/>
                <a:sym typeface="Arial"/>
              </a:rPr>
              <a:t> output function</a:t>
            </a:r>
          </a:p>
          <a:p>
            <a:pPr marL="380990" indent="-380990" defTabSz="1219170">
              <a:buClr>
                <a:srgbClr val="FFFFFF"/>
              </a:buClr>
              <a:buFontTx/>
              <a:buChar char="-"/>
            </a:pPr>
            <a:r>
              <a:rPr lang="en-US" sz="2267" kern="0" dirty="0">
                <a:solidFill>
                  <a:srgbClr val="FFFFFF"/>
                </a:solidFill>
                <a:latin typeface="Arial"/>
                <a:cs typeface="Arial"/>
                <a:sym typeface="Arial"/>
              </a:rPr>
              <a:t>Trained for 25 epochs</a:t>
            </a:r>
          </a:p>
        </p:txBody>
      </p:sp>
      <p:sp>
        <p:nvSpPr>
          <p:cNvPr id="7" name="TextBox 6">
            <a:extLst>
              <a:ext uri="{FF2B5EF4-FFF2-40B4-BE49-F238E27FC236}">
                <a16:creationId xmlns:a16="http://schemas.microsoft.com/office/drawing/2014/main" id="{77D860A6-BE35-47B8-B2B2-FA353D21B2E0}"/>
              </a:ext>
            </a:extLst>
          </p:cNvPr>
          <p:cNvSpPr txBox="1"/>
          <p:nvPr/>
        </p:nvSpPr>
        <p:spPr>
          <a:xfrm>
            <a:off x="3738880" y="6001079"/>
            <a:ext cx="4714241" cy="461665"/>
          </a:xfrm>
          <a:prstGeom prst="rect">
            <a:avLst/>
          </a:prstGeom>
          <a:noFill/>
        </p:spPr>
        <p:txBody>
          <a:bodyPr wrap="square" rtlCol="0">
            <a:spAutoFit/>
          </a:bodyPr>
          <a:lstStyle/>
          <a:p>
            <a:pPr defTabSz="1219170">
              <a:buClr>
                <a:srgbClr val="000000"/>
              </a:buClr>
            </a:pPr>
            <a:r>
              <a:rPr lang="en-US" sz="2400" i="1" u="sng" kern="0" dirty="0">
                <a:solidFill>
                  <a:srgbClr val="FFFFFF"/>
                </a:solidFill>
                <a:latin typeface="Arial"/>
                <a:cs typeface="Arial"/>
                <a:sym typeface="Arial"/>
              </a:rPr>
              <a:t>Final Test Accuracy</a:t>
            </a:r>
            <a:r>
              <a:rPr lang="en-US" sz="2400" i="1" kern="0" dirty="0">
                <a:solidFill>
                  <a:srgbClr val="FFFFFF"/>
                </a:solidFill>
                <a:latin typeface="Arial"/>
                <a:cs typeface="Arial"/>
                <a:sym typeface="Arial"/>
              </a:rPr>
              <a:t>: </a:t>
            </a:r>
            <a:r>
              <a:rPr lang="en-US" sz="2400" b="1" i="1" kern="0" dirty="0">
                <a:solidFill>
                  <a:srgbClr val="FFFFFF"/>
                </a:solidFill>
                <a:latin typeface="Arial"/>
                <a:cs typeface="Arial"/>
                <a:sym typeface="Arial"/>
              </a:rPr>
              <a:t>82.5% </a:t>
            </a:r>
          </a:p>
        </p:txBody>
      </p:sp>
    </p:spTree>
    <p:extLst>
      <p:ext uri="{BB962C8B-B14F-4D97-AF65-F5344CB8AC3E}">
        <p14:creationId xmlns:p14="http://schemas.microsoft.com/office/powerpoint/2010/main" val="379482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0E60EB-AA40-4ABB-81BD-73C83202BB39}"/>
              </a:ext>
            </a:extLst>
          </p:cNvPr>
          <p:cNvSpPr>
            <a:spLocks noGrp="1"/>
          </p:cNvSpPr>
          <p:nvPr>
            <p:ph type="body" idx="1"/>
          </p:nvPr>
        </p:nvSpPr>
        <p:spPr>
          <a:xfrm>
            <a:off x="424989" y="2343090"/>
            <a:ext cx="5302175" cy="2837359"/>
          </a:xfrm>
        </p:spPr>
        <p:txBody>
          <a:bodyPr>
            <a:normAutofit/>
          </a:bodyPr>
          <a:lstStyle/>
          <a:p>
            <a:pPr marL="152396" indent="0" algn="ctr">
              <a:buNone/>
            </a:pPr>
            <a:r>
              <a:rPr lang="en" sz="2133" dirty="0"/>
              <a:t>Since the 19</a:t>
            </a:r>
            <a:r>
              <a:rPr lang="en" sz="2133" baseline="30000" dirty="0"/>
              <a:t>th</a:t>
            </a:r>
            <a:r>
              <a:rPr lang="en" sz="2133" dirty="0"/>
              <a:t> century, one phrase has been a centerpiece for how stories are told to the public: “if it bleeds it leads”</a:t>
            </a:r>
            <a:r>
              <a:rPr lang="en" sz="2133" baseline="30000" dirty="0"/>
              <a:t>1</a:t>
            </a:r>
          </a:p>
          <a:p>
            <a:pPr marL="152396" indent="0" algn="ctr">
              <a:buNone/>
            </a:pPr>
            <a:endParaRPr lang="en" sz="2133" baseline="30000" dirty="0"/>
          </a:p>
          <a:p>
            <a:pPr algn="ctr"/>
            <a:r>
              <a:rPr lang="en" sz="2133" dirty="0"/>
              <a:t>if a story can scare the audience to coming back for more information, it will be published.</a:t>
            </a:r>
            <a:endParaRPr lang="en-US" sz="2133" dirty="0"/>
          </a:p>
        </p:txBody>
      </p:sp>
      <p:sp>
        <p:nvSpPr>
          <p:cNvPr id="6" name="TextBox 5">
            <a:extLst>
              <a:ext uri="{FF2B5EF4-FFF2-40B4-BE49-F238E27FC236}">
                <a16:creationId xmlns:a16="http://schemas.microsoft.com/office/drawing/2014/main" id="{603A8FC0-69DD-44F4-8FA7-6BDE596AAE15}"/>
              </a:ext>
            </a:extLst>
          </p:cNvPr>
          <p:cNvSpPr txBox="1"/>
          <p:nvPr/>
        </p:nvSpPr>
        <p:spPr>
          <a:xfrm>
            <a:off x="591573" y="807349"/>
            <a:ext cx="4969008" cy="707886"/>
          </a:xfrm>
          <a:prstGeom prst="rect">
            <a:avLst/>
          </a:prstGeom>
          <a:noFill/>
        </p:spPr>
        <p:txBody>
          <a:bodyPr wrap="square" rtlCol="0">
            <a:spAutoFit/>
          </a:bodyPr>
          <a:lstStyle/>
          <a:p>
            <a:pPr defTabSz="1219170">
              <a:buClr>
                <a:srgbClr val="000000"/>
              </a:buClr>
            </a:pPr>
            <a:r>
              <a:rPr lang="en-US" sz="4000" kern="0" dirty="0">
                <a:solidFill>
                  <a:srgbClr val="FFFFFF"/>
                </a:solidFill>
                <a:latin typeface="Roboto Slab"/>
                <a:ea typeface="Roboto Slab"/>
                <a:cs typeface="Arial"/>
                <a:sym typeface="Roboto Slab"/>
              </a:rPr>
              <a:t>Introduction</a:t>
            </a:r>
          </a:p>
        </p:txBody>
      </p:sp>
      <p:sp>
        <p:nvSpPr>
          <p:cNvPr id="10" name="TextBox 9">
            <a:extLst>
              <a:ext uri="{FF2B5EF4-FFF2-40B4-BE49-F238E27FC236}">
                <a16:creationId xmlns:a16="http://schemas.microsoft.com/office/drawing/2014/main" id="{3DB325D8-978B-4E78-8413-0F46FFD8622D}"/>
              </a:ext>
            </a:extLst>
          </p:cNvPr>
          <p:cNvSpPr txBox="1"/>
          <p:nvPr/>
        </p:nvSpPr>
        <p:spPr>
          <a:xfrm>
            <a:off x="6553200" y="2730911"/>
            <a:ext cx="4720557" cy="2061718"/>
          </a:xfrm>
          <a:prstGeom prst="rect">
            <a:avLst/>
          </a:prstGeom>
          <a:noFill/>
        </p:spPr>
        <p:txBody>
          <a:bodyPr wrap="square" rtlCol="0">
            <a:spAutoFit/>
          </a:bodyPr>
          <a:lstStyle/>
          <a:p>
            <a:pPr algn="ctr" defTabSz="1219170">
              <a:buClr>
                <a:srgbClr val="000000"/>
              </a:buClr>
            </a:pPr>
            <a:r>
              <a:rPr lang="en-US" sz="2133" u="sng" kern="0" dirty="0">
                <a:solidFill>
                  <a:srgbClr val="FFFFFF"/>
                </a:solidFill>
                <a:latin typeface="Roboto" panose="02000000000000000000" pitchFamily="2" charset="0"/>
                <a:ea typeface="Roboto" panose="02000000000000000000" pitchFamily="2" charset="0"/>
                <a:cs typeface="Arial"/>
                <a:sym typeface="Arial"/>
              </a:rPr>
              <a:t>This project is an attempt to quantify the level of fear within current news media, particularly online opinion articles, various news outlets use in their daily reporting. </a:t>
            </a:r>
          </a:p>
          <a:p>
            <a:pPr algn="ctr" defTabSz="1219170">
              <a:buClr>
                <a:srgbClr val="000000"/>
              </a:buClr>
            </a:pPr>
            <a:endParaRPr lang="en-US" sz="2133" u="sng" kern="0" dirty="0">
              <a:solidFill>
                <a:srgbClr val="FFFFFF"/>
              </a:solidFill>
              <a:latin typeface="Roboto" panose="02000000000000000000" pitchFamily="2" charset="0"/>
              <a:ea typeface="Roboto" panose="02000000000000000000" pitchFamily="2" charset="0"/>
              <a:cs typeface="Arial"/>
              <a:sym typeface="Arial"/>
            </a:endParaRPr>
          </a:p>
        </p:txBody>
      </p:sp>
    </p:spTree>
    <p:extLst>
      <p:ext uri="{BB962C8B-B14F-4D97-AF65-F5344CB8AC3E}">
        <p14:creationId xmlns:p14="http://schemas.microsoft.com/office/powerpoint/2010/main" val="257706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4F0A-1EFB-4369-9E12-59CC1271CBD1}"/>
              </a:ext>
            </a:extLst>
          </p:cNvPr>
          <p:cNvSpPr>
            <a:spLocks noGrp="1"/>
          </p:cNvSpPr>
          <p:nvPr>
            <p:ph type="title"/>
          </p:nvPr>
        </p:nvSpPr>
        <p:spPr/>
        <p:txBody>
          <a:bodyPr/>
          <a:lstStyle/>
          <a:p>
            <a:r>
              <a:rPr lang="en-US" dirty="0"/>
              <a:t>Results – Web Scrape</a:t>
            </a:r>
          </a:p>
        </p:txBody>
      </p:sp>
      <p:graphicFrame>
        <p:nvGraphicFramePr>
          <p:cNvPr id="4" name="Table 5">
            <a:extLst>
              <a:ext uri="{FF2B5EF4-FFF2-40B4-BE49-F238E27FC236}">
                <a16:creationId xmlns:a16="http://schemas.microsoft.com/office/drawing/2014/main" id="{8200B7A9-BDBC-4AD8-A3F7-E8F8D43EA657}"/>
              </a:ext>
            </a:extLst>
          </p:cNvPr>
          <p:cNvGraphicFramePr>
            <a:graphicFrameLocks noGrp="1"/>
          </p:cNvGraphicFramePr>
          <p:nvPr>
            <p:extLst>
              <p:ext uri="{D42A27DB-BD31-4B8C-83A1-F6EECF244321}">
                <p14:modId xmlns:p14="http://schemas.microsoft.com/office/powerpoint/2010/main" val="126475815"/>
              </p:ext>
            </p:extLst>
          </p:nvPr>
        </p:nvGraphicFramePr>
        <p:xfrm>
          <a:off x="922932" y="1939867"/>
          <a:ext cx="4867492" cy="3065547"/>
        </p:xfrm>
        <a:graphic>
          <a:graphicData uri="http://schemas.openxmlformats.org/drawingml/2006/table">
            <a:tbl>
              <a:tblPr firstRow="1" bandRow="1">
                <a:tableStyleId>{5C22544A-7EE6-4342-B048-85BDC9FD1C3A}</a:tableStyleId>
              </a:tblPr>
              <a:tblGrid>
                <a:gridCol w="1216873">
                  <a:extLst>
                    <a:ext uri="{9D8B030D-6E8A-4147-A177-3AD203B41FA5}">
                      <a16:colId xmlns:a16="http://schemas.microsoft.com/office/drawing/2014/main" val="483001645"/>
                    </a:ext>
                  </a:extLst>
                </a:gridCol>
                <a:gridCol w="1216873">
                  <a:extLst>
                    <a:ext uri="{9D8B030D-6E8A-4147-A177-3AD203B41FA5}">
                      <a16:colId xmlns:a16="http://schemas.microsoft.com/office/drawing/2014/main" val="1810188746"/>
                    </a:ext>
                  </a:extLst>
                </a:gridCol>
                <a:gridCol w="1216873">
                  <a:extLst>
                    <a:ext uri="{9D8B030D-6E8A-4147-A177-3AD203B41FA5}">
                      <a16:colId xmlns:a16="http://schemas.microsoft.com/office/drawing/2014/main" val="1733202442"/>
                    </a:ext>
                  </a:extLst>
                </a:gridCol>
                <a:gridCol w="1216873">
                  <a:extLst>
                    <a:ext uri="{9D8B030D-6E8A-4147-A177-3AD203B41FA5}">
                      <a16:colId xmlns:a16="http://schemas.microsoft.com/office/drawing/2014/main" val="1753010041"/>
                    </a:ext>
                  </a:extLst>
                </a:gridCol>
              </a:tblGrid>
              <a:tr h="447710">
                <a:tc>
                  <a:txBody>
                    <a:bodyPr/>
                    <a:lstStyle/>
                    <a:p>
                      <a:pPr algn="ctr"/>
                      <a:endParaRPr lang="en-US" sz="2000" u="sng" dirty="0">
                        <a:solidFill>
                          <a:schemeClr val="tx1"/>
                        </a:solidFill>
                      </a:endParaRPr>
                    </a:p>
                  </a:txBody>
                  <a:tcPr marL="121920" marR="121920" marT="60960" marB="60960"/>
                </a:tc>
                <a:tc>
                  <a:txBody>
                    <a:bodyPr/>
                    <a:lstStyle/>
                    <a:p>
                      <a:pPr algn="ctr"/>
                      <a:r>
                        <a:rPr lang="en-US" sz="2000" u="sng" dirty="0">
                          <a:solidFill>
                            <a:schemeClr val="tx1"/>
                          </a:solidFill>
                        </a:rPr>
                        <a:t>Fox News</a:t>
                      </a:r>
                    </a:p>
                  </a:txBody>
                  <a:tcPr marL="121920" marR="121920" marT="60960" marB="60960"/>
                </a:tc>
                <a:tc>
                  <a:txBody>
                    <a:bodyPr/>
                    <a:lstStyle/>
                    <a:p>
                      <a:pPr algn="ctr"/>
                      <a:r>
                        <a:rPr lang="en-US" sz="2000" u="sng" dirty="0">
                          <a:solidFill>
                            <a:schemeClr val="tx1"/>
                          </a:solidFill>
                        </a:rPr>
                        <a:t>CNN</a:t>
                      </a:r>
                    </a:p>
                  </a:txBody>
                  <a:tcPr marL="121920" marR="121920" marT="60960" marB="60960"/>
                </a:tc>
                <a:tc>
                  <a:txBody>
                    <a:bodyPr/>
                    <a:lstStyle/>
                    <a:p>
                      <a:pPr algn="ctr"/>
                      <a:r>
                        <a:rPr lang="en-US" sz="2000" u="sng" dirty="0">
                          <a:solidFill>
                            <a:schemeClr val="tx1"/>
                          </a:solidFill>
                        </a:rPr>
                        <a:t>Total</a:t>
                      </a:r>
                    </a:p>
                  </a:txBody>
                  <a:tcPr marL="121920" marR="121920" marT="60960" marB="60960"/>
                </a:tc>
                <a:extLst>
                  <a:ext uri="{0D108BD9-81ED-4DB2-BD59-A6C34878D82A}">
                    <a16:rowId xmlns:a16="http://schemas.microsoft.com/office/drawing/2014/main" val="3429740441"/>
                  </a:ext>
                </a:extLst>
              </a:tr>
              <a:tr h="867550">
                <a:tc>
                  <a:txBody>
                    <a:bodyPr/>
                    <a:lstStyle/>
                    <a:p>
                      <a:pPr algn="ctr"/>
                      <a:r>
                        <a:rPr lang="en-US" sz="1400" b="1" dirty="0">
                          <a:solidFill>
                            <a:srgbClr val="00517C"/>
                          </a:solidFill>
                        </a:rPr>
                        <a:t># Articles Scraped</a:t>
                      </a:r>
                    </a:p>
                  </a:txBody>
                  <a:tcPr marL="121920" marR="121920" marT="60960" marB="60960"/>
                </a:tc>
                <a:tc>
                  <a:txBody>
                    <a:bodyPr/>
                    <a:lstStyle/>
                    <a:p>
                      <a:pPr algn="ctr"/>
                      <a:r>
                        <a:rPr lang="en-US" sz="1800" dirty="0">
                          <a:solidFill>
                            <a:srgbClr val="00517C"/>
                          </a:solidFill>
                        </a:rPr>
                        <a:t>27</a:t>
                      </a:r>
                    </a:p>
                  </a:txBody>
                  <a:tcPr marL="121920" marR="121920" marT="60960" marB="60960"/>
                </a:tc>
                <a:tc>
                  <a:txBody>
                    <a:bodyPr/>
                    <a:lstStyle/>
                    <a:p>
                      <a:pPr algn="ctr"/>
                      <a:r>
                        <a:rPr lang="en-US" sz="1800" dirty="0">
                          <a:solidFill>
                            <a:srgbClr val="00517C"/>
                          </a:solidFill>
                        </a:rPr>
                        <a:t>130</a:t>
                      </a:r>
                    </a:p>
                  </a:txBody>
                  <a:tcPr marL="121920" marR="121920" marT="60960" marB="60960"/>
                </a:tc>
                <a:tc>
                  <a:txBody>
                    <a:bodyPr/>
                    <a:lstStyle/>
                    <a:p>
                      <a:pPr algn="ctr"/>
                      <a:r>
                        <a:rPr lang="en-US" sz="1800" dirty="0">
                          <a:solidFill>
                            <a:srgbClr val="00517C"/>
                          </a:solidFill>
                        </a:rPr>
                        <a:t>157</a:t>
                      </a:r>
                    </a:p>
                  </a:txBody>
                  <a:tcPr marL="121920" marR="121920" marT="60960" marB="60960"/>
                </a:tc>
                <a:extLst>
                  <a:ext uri="{0D108BD9-81ED-4DB2-BD59-A6C34878D82A}">
                    <a16:rowId xmlns:a16="http://schemas.microsoft.com/office/drawing/2014/main" val="21987397"/>
                  </a:ext>
                </a:extLst>
              </a:tr>
              <a:tr h="704477">
                <a:tc>
                  <a:txBody>
                    <a:bodyPr/>
                    <a:lstStyle/>
                    <a:p>
                      <a:pPr algn="ctr"/>
                      <a:r>
                        <a:rPr lang="en-US" sz="1400" b="1" dirty="0">
                          <a:solidFill>
                            <a:srgbClr val="00517C"/>
                          </a:solidFill>
                        </a:rPr>
                        <a:t>Avg. Words/ Article </a:t>
                      </a:r>
                    </a:p>
                  </a:txBody>
                  <a:tcPr marL="121920" marR="121920" marT="60960" marB="60960"/>
                </a:tc>
                <a:tc>
                  <a:txBody>
                    <a:bodyPr/>
                    <a:lstStyle/>
                    <a:p>
                      <a:pPr algn="ctr"/>
                      <a:r>
                        <a:rPr lang="en-US" sz="1800" dirty="0">
                          <a:solidFill>
                            <a:srgbClr val="00517C"/>
                          </a:solidFill>
                        </a:rPr>
                        <a:t>599</a:t>
                      </a:r>
                    </a:p>
                  </a:txBody>
                  <a:tcPr marL="121920" marR="121920" marT="60960" marB="60960"/>
                </a:tc>
                <a:tc>
                  <a:txBody>
                    <a:bodyPr/>
                    <a:lstStyle/>
                    <a:p>
                      <a:pPr algn="ctr"/>
                      <a:r>
                        <a:rPr lang="en-US" sz="1800" dirty="0">
                          <a:solidFill>
                            <a:srgbClr val="00517C"/>
                          </a:solidFill>
                        </a:rPr>
                        <a:t>876</a:t>
                      </a:r>
                    </a:p>
                  </a:txBody>
                  <a:tcPr marL="121920" marR="121920" marT="60960" marB="60960"/>
                </a:tc>
                <a:tc>
                  <a:txBody>
                    <a:bodyPr/>
                    <a:lstStyle/>
                    <a:p>
                      <a:pPr algn="ctr"/>
                      <a:r>
                        <a:rPr lang="en-US" sz="1800" dirty="0">
                          <a:solidFill>
                            <a:srgbClr val="00517C"/>
                          </a:solidFill>
                        </a:rPr>
                        <a:t>828</a:t>
                      </a:r>
                    </a:p>
                  </a:txBody>
                  <a:tcPr marL="121920" marR="121920" marT="60960" marB="60960"/>
                </a:tc>
                <a:extLst>
                  <a:ext uri="{0D108BD9-81ED-4DB2-BD59-A6C34878D82A}">
                    <a16:rowId xmlns:a16="http://schemas.microsoft.com/office/drawing/2014/main" val="3226151152"/>
                  </a:ext>
                </a:extLst>
              </a:tr>
              <a:tr h="704477">
                <a:tc>
                  <a:txBody>
                    <a:bodyPr/>
                    <a:lstStyle/>
                    <a:p>
                      <a:pPr algn="ctr"/>
                      <a:r>
                        <a:rPr lang="en-US" sz="1400" b="1" dirty="0">
                          <a:solidFill>
                            <a:srgbClr val="00517C"/>
                          </a:solidFill>
                        </a:rPr>
                        <a:t>Vocabulary Length</a:t>
                      </a:r>
                    </a:p>
                  </a:txBody>
                  <a:tcPr marL="121920" marR="121920" marT="60960" marB="60960"/>
                </a:tc>
                <a:tc>
                  <a:txBody>
                    <a:bodyPr/>
                    <a:lstStyle/>
                    <a:p>
                      <a:pPr algn="ctr"/>
                      <a:endParaRPr lang="en-US" sz="1800" dirty="0">
                        <a:solidFill>
                          <a:srgbClr val="00517C"/>
                        </a:solidFill>
                      </a:endParaRPr>
                    </a:p>
                  </a:txBody>
                  <a:tcPr marL="121920" marR="121920" marT="60960" marB="60960"/>
                </a:tc>
                <a:tc>
                  <a:txBody>
                    <a:bodyPr/>
                    <a:lstStyle/>
                    <a:p>
                      <a:pPr algn="ctr"/>
                      <a:endParaRPr lang="en-US" sz="1800" dirty="0">
                        <a:solidFill>
                          <a:srgbClr val="00517C"/>
                        </a:solidFill>
                      </a:endParaRPr>
                    </a:p>
                  </a:txBody>
                  <a:tcPr marL="121920" marR="121920" marT="60960" marB="60960"/>
                </a:tc>
                <a:tc>
                  <a:txBody>
                    <a:bodyPr/>
                    <a:lstStyle/>
                    <a:p>
                      <a:pPr algn="ctr"/>
                      <a:r>
                        <a:rPr lang="en-US" sz="1800" dirty="0">
                          <a:solidFill>
                            <a:srgbClr val="00517C"/>
                          </a:solidFill>
                        </a:rPr>
                        <a:t>15,062</a:t>
                      </a:r>
                    </a:p>
                  </a:txBody>
                  <a:tcPr marL="121920" marR="121920" marT="60960" marB="60960"/>
                </a:tc>
                <a:extLst>
                  <a:ext uri="{0D108BD9-81ED-4DB2-BD59-A6C34878D82A}">
                    <a16:rowId xmlns:a16="http://schemas.microsoft.com/office/drawing/2014/main" val="514702890"/>
                  </a:ext>
                </a:extLst>
              </a:tr>
            </a:tbl>
          </a:graphicData>
        </a:graphic>
      </p:graphicFrame>
      <p:sp>
        <p:nvSpPr>
          <p:cNvPr id="7" name="TextBox 6">
            <a:extLst>
              <a:ext uri="{FF2B5EF4-FFF2-40B4-BE49-F238E27FC236}">
                <a16:creationId xmlns:a16="http://schemas.microsoft.com/office/drawing/2014/main" id="{C74CFD22-8E77-4136-A82C-C68F9AC31792}"/>
              </a:ext>
            </a:extLst>
          </p:cNvPr>
          <p:cNvSpPr txBox="1"/>
          <p:nvPr/>
        </p:nvSpPr>
        <p:spPr>
          <a:xfrm>
            <a:off x="674438" y="5539414"/>
            <a:ext cx="5364480" cy="707886"/>
          </a:xfrm>
          <a:prstGeom prst="rect">
            <a:avLst/>
          </a:prstGeom>
          <a:noFill/>
        </p:spPr>
        <p:txBody>
          <a:bodyPr wrap="square" rtlCol="0">
            <a:spAutoFit/>
          </a:bodyPr>
          <a:lstStyle/>
          <a:p>
            <a:pPr algn="ctr" defTabSz="1219170">
              <a:buClr>
                <a:srgbClr val="000000"/>
              </a:buClr>
            </a:pPr>
            <a:r>
              <a:rPr lang="en-US" sz="2000" kern="0" dirty="0">
                <a:solidFill>
                  <a:srgbClr val="FFFFFF"/>
                </a:solidFill>
                <a:latin typeface="Arial"/>
                <a:cs typeface="Arial"/>
                <a:sym typeface="Arial"/>
              </a:rPr>
              <a:t>An overview of the data scraped from CNN and Fox News</a:t>
            </a:r>
          </a:p>
        </p:txBody>
      </p:sp>
      <p:sp>
        <p:nvSpPr>
          <p:cNvPr id="5" name="TextBox 4">
            <a:extLst>
              <a:ext uri="{FF2B5EF4-FFF2-40B4-BE49-F238E27FC236}">
                <a16:creationId xmlns:a16="http://schemas.microsoft.com/office/drawing/2014/main" id="{1D1C3D52-B5B2-483F-A23D-42DF1AF858D0}"/>
              </a:ext>
            </a:extLst>
          </p:cNvPr>
          <p:cNvSpPr txBox="1"/>
          <p:nvPr/>
        </p:nvSpPr>
        <p:spPr>
          <a:xfrm>
            <a:off x="6401578" y="1899932"/>
            <a:ext cx="5364480" cy="3702873"/>
          </a:xfrm>
          <a:prstGeom prst="rect">
            <a:avLst/>
          </a:prstGeom>
          <a:noFill/>
        </p:spPr>
        <p:txBody>
          <a:bodyPr wrap="square" rtlCol="0">
            <a:spAutoFit/>
          </a:bodyPr>
          <a:lstStyle/>
          <a:p>
            <a:pPr algn="ctr" defTabSz="1219170">
              <a:buClr>
                <a:srgbClr val="000000"/>
              </a:buClr>
            </a:pPr>
            <a:r>
              <a:rPr lang="en-US" sz="2133" kern="0" dirty="0">
                <a:solidFill>
                  <a:srgbClr val="FFFFFF"/>
                </a:solidFill>
                <a:latin typeface="Arial"/>
                <a:cs typeface="Arial"/>
                <a:sym typeface="Arial"/>
              </a:rPr>
              <a:t>The websites tested were obtained from both CNN and Fox News by using newspaper3k and include only opinion articles as they tend to use more sensationalized language. </a:t>
            </a:r>
          </a:p>
          <a:p>
            <a:pPr algn="ctr" defTabSz="1219170">
              <a:buClr>
                <a:srgbClr val="000000"/>
              </a:buClr>
            </a:pPr>
            <a:endParaRPr lang="en-US" sz="2133" kern="0" dirty="0">
              <a:solidFill>
                <a:srgbClr val="FFFFFF"/>
              </a:solidFill>
              <a:latin typeface="Arial"/>
              <a:cs typeface="Arial"/>
              <a:sym typeface="Arial"/>
            </a:endParaRPr>
          </a:p>
          <a:p>
            <a:pPr algn="ctr" defTabSz="1219170">
              <a:buClr>
                <a:srgbClr val="000000"/>
              </a:buClr>
            </a:pPr>
            <a:r>
              <a:rPr lang="en-US" sz="2133" kern="0" dirty="0">
                <a:solidFill>
                  <a:srgbClr val="FFFFFF"/>
                </a:solidFill>
                <a:latin typeface="Arial"/>
                <a:cs typeface="Arial"/>
                <a:sym typeface="Arial"/>
              </a:rPr>
              <a:t>Each input article went through a similar preprocessing step as the tweet dataset (tokenization, lemmatization, transformed to tensors) to be recognized by the final model.</a:t>
            </a:r>
          </a:p>
        </p:txBody>
      </p:sp>
    </p:spTree>
    <p:extLst>
      <p:ext uri="{BB962C8B-B14F-4D97-AF65-F5344CB8AC3E}">
        <p14:creationId xmlns:p14="http://schemas.microsoft.com/office/powerpoint/2010/main" val="125171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4F0A-1EFB-4369-9E12-59CC1271CBD1}"/>
              </a:ext>
            </a:extLst>
          </p:cNvPr>
          <p:cNvSpPr>
            <a:spLocks noGrp="1"/>
          </p:cNvSpPr>
          <p:nvPr>
            <p:ph type="title"/>
          </p:nvPr>
        </p:nvSpPr>
        <p:spPr/>
        <p:txBody>
          <a:bodyPr/>
          <a:lstStyle/>
          <a:p>
            <a:r>
              <a:rPr lang="en-US" dirty="0"/>
              <a:t>Results – Fox News</a:t>
            </a:r>
          </a:p>
        </p:txBody>
      </p:sp>
      <p:sp>
        <p:nvSpPr>
          <p:cNvPr id="3" name="TextBox 2">
            <a:extLst>
              <a:ext uri="{FF2B5EF4-FFF2-40B4-BE49-F238E27FC236}">
                <a16:creationId xmlns:a16="http://schemas.microsoft.com/office/drawing/2014/main" id="{F2DF702D-C3D4-45BB-A1EF-2BFF6717E361}"/>
              </a:ext>
            </a:extLst>
          </p:cNvPr>
          <p:cNvSpPr txBox="1"/>
          <p:nvPr/>
        </p:nvSpPr>
        <p:spPr>
          <a:xfrm>
            <a:off x="8550656" y="2649728"/>
            <a:ext cx="2698496" cy="2678234"/>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Joy is the largest predicted emotion among the small sample size of Fox News, but fear follow as the second emotion with about half the samples. Sadness was not predicted once.</a:t>
            </a:r>
          </a:p>
        </p:txBody>
      </p:sp>
      <p:pic>
        <p:nvPicPr>
          <p:cNvPr id="6" name="Picture 5" descr="Chart, bar chart&#10;&#10;Description automatically generated">
            <a:extLst>
              <a:ext uri="{FF2B5EF4-FFF2-40B4-BE49-F238E27FC236}">
                <a16:creationId xmlns:a16="http://schemas.microsoft.com/office/drawing/2014/main" id="{AEB4E34A-C1CC-4008-B3C5-10A77955C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185" y="1790700"/>
            <a:ext cx="5344696" cy="4328677"/>
          </a:xfrm>
          <a:prstGeom prst="rect">
            <a:avLst/>
          </a:prstGeom>
        </p:spPr>
      </p:pic>
    </p:spTree>
    <p:extLst>
      <p:ext uri="{BB962C8B-B14F-4D97-AF65-F5344CB8AC3E}">
        <p14:creationId xmlns:p14="http://schemas.microsoft.com/office/powerpoint/2010/main" val="395446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8671-7444-4010-AAA2-30B7B8F1964F}"/>
              </a:ext>
            </a:extLst>
          </p:cNvPr>
          <p:cNvSpPr>
            <a:spLocks noGrp="1"/>
          </p:cNvSpPr>
          <p:nvPr>
            <p:ph type="title"/>
          </p:nvPr>
        </p:nvSpPr>
        <p:spPr/>
        <p:txBody>
          <a:bodyPr/>
          <a:lstStyle/>
          <a:p>
            <a:r>
              <a:rPr lang="en-US" dirty="0"/>
              <a:t>Results - CNN</a:t>
            </a:r>
          </a:p>
        </p:txBody>
      </p:sp>
      <p:sp>
        <p:nvSpPr>
          <p:cNvPr id="3" name="TextBox 2">
            <a:extLst>
              <a:ext uri="{FF2B5EF4-FFF2-40B4-BE49-F238E27FC236}">
                <a16:creationId xmlns:a16="http://schemas.microsoft.com/office/drawing/2014/main" id="{CA4A637E-B5F6-4423-8558-0B60AAB72A55}"/>
              </a:ext>
            </a:extLst>
          </p:cNvPr>
          <p:cNvSpPr txBox="1"/>
          <p:nvPr/>
        </p:nvSpPr>
        <p:spPr>
          <a:xfrm>
            <a:off x="8846256" y="3429001"/>
            <a:ext cx="2828544" cy="2103589"/>
          </a:xfrm>
          <a:prstGeom prst="rect">
            <a:avLst/>
          </a:prstGeom>
          <a:noFill/>
        </p:spPr>
        <p:txBody>
          <a:bodyPr wrap="square" rtlCol="0">
            <a:spAutoFit/>
          </a:bodyPr>
          <a:lstStyle/>
          <a:p>
            <a:pPr defTabSz="1219170">
              <a:buClr>
                <a:srgbClr val="000000"/>
              </a:buClr>
            </a:pPr>
            <a:r>
              <a:rPr lang="en-US" sz="1867" kern="0" dirty="0">
                <a:solidFill>
                  <a:srgbClr val="FFFFFF"/>
                </a:solidFill>
                <a:latin typeface="Arial"/>
                <a:cs typeface="Arial"/>
                <a:sym typeface="Arial"/>
              </a:rPr>
              <a:t>Similar to Fox News, joy is the largest </a:t>
            </a:r>
          </a:p>
          <a:p>
            <a:pPr defTabSz="1219170">
              <a:buClr>
                <a:srgbClr val="000000"/>
              </a:buClr>
            </a:pPr>
            <a:endParaRPr lang="en-US" sz="1867" kern="0" dirty="0">
              <a:solidFill>
                <a:srgbClr val="FFFFFF"/>
              </a:solidFill>
              <a:latin typeface="Arial"/>
              <a:cs typeface="Arial"/>
              <a:sym typeface="Arial"/>
            </a:endParaRPr>
          </a:p>
          <a:p>
            <a:pPr defTabSz="1219170">
              <a:buClr>
                <a:srgbClr val="000000"/>
              </a:buClr>
            </a:pPr>
            <a:r>
              <a:rPr lang="en-US" sz="1867" kern="0" dirty="0">
                <a:solidFill>
                  <a:srgbClr val="FFFFFF"/>
                </a:solidFill>
                <a:latin typeface="Arial"/>
                <a:cs typeface="Arial"/>
                <a:sym typeface="Arial"/>
              </a:rPr>
              <a:t> fear and surprise are the most represented emotions within the CNN articles scraped.</a:t>
            </a:r>
          </a:p>
        </p:txBody>
      </p:sp>
      <p:pic>
        <p:nvPicPr>
          <p:cNvPr id="6" name="Picture 5" descr="Chart, bar chart&#10;&#10;Description automatically generated">
            <a:extLst>
              <a:ext uri="{FF2B5EF4-FFF2-40B4-BE49-F238E27FC236}">
                <a16:creationId xmlns:a16="http://schemas.microsoft.com/office/drawing/2014/main" id="{F53A3E08-C30C-4771-A527-291A4DD99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3" y="2276251"/>
            <a:ext cx="5190940" cy="3857705"/>
          </a:xfrm>
          <a:prstGeom prst="rect">
            <a:avLst/>
          </a:prstGeom>
        </p:spPr>
      </p:pic>
    </p:spTree>
    <p:extLst>
      <p:ext uri="{BB962C8B-B14F-4D97-AF65-F5344CB8AC3E}">
        <p14:creationId xmlns:p14="http://schemas.microsoft.com/office/powerpoint/2010/main" val="329191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BCE-D7D0-4338-A0D3-66CDB2FC1761}"/>
              </a:ext>
            </a:extLst>
          </p:cNvPr>
          <p:cNvSpPr>
            <a:spLocks noGrp="1"/>
          </p:cNvSpPr>
          <p:nvPr>
            <p:ph type="title"/>
          </p:nvPr>
        </p:nvSpPr>
        <p:spPr/>
        <p:txBody>
          <a:bodyPr/>
          <a:lstStyle/>
          <a:p>
            <a:r>
              <a:rPr lang="en-US" dirty="0"/>
              <a:t>Results – CNN &amp; Fox News</a:t>
            </a:r>
          </a:p>
        </p:txBody>
      </p:sp>
      <p:sp>
        <p:nvSpPr>
          <p:cNvPr id="7" name="TextBox 6">
            <a:extLst>
              <a:ext uri="{FF2B5EF4-FFF2-40B4-BE49-F238E27FC236}">
                <a16:creationId xmlns:a16="http://schemas.microsoft.com/office/drawing/2014/main" id="{B9B7A27B-4A52-46A2-AF7F-C7FDB3AF551A}"/>
              </a:ext>
            </a:extLst>
          </p:cNvPr>
          <p:cNvSpPr txBox="1"/>
          <p:nvPr/>
        </p:nvSpPr>
        <p:spPr>
          <a:xfrm>
            <a:off x="8550981" y="3017385"/>
            <a:ext cx="2828544" cy="2103589"/>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The overall dataset contains very similar observations from each individual site, where joy is by far the highest, followed by anger and fear.</a:t>
            </a:r>
          </a:p>
        </p:txBody>
      </p:sp>
      <p:pic>
        <p:nvPicPr>
          <p:cNvPr id="4" name="Picture 3" descr="Chart, bar chart&#10;&#10;Description automatically generated">
            <a:extLst>
              <a:ext uri="{FF2B5EF4-FFF2-40B4-BE49-F238E27FC236}">
                <a16:creationId xmlns:a16="http://schemas.microsoft.com/office/drawing/2014/main" id="{EB9AE551-7ED8-4889-8436-DBFE30E10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2025570"/>
            <a:ext cx="5413481" cy="4087220"/>
          </a:xfrm>
          <a:prstGeom prst="rect">
            <a:avLst/>
          </a:prstGeom>
        </p:spPr>
      </p:pic>
    </p:spTree>
    <p:extLst>
      <p:ext uri="{BB962C8B-B14F-4D97-AF65-F5344CB8AC3E}">
        <p14:creationId xmlns:p14="http://schemas.microsoft.com/office/powerpoint/2010/main" val="290333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50EE-C912-4A1D-8A62-721C7C7D5B6C}"/>
              </a:ext>
            </a:extLst>
          </p:cNvPr>
          <p:cNvSpPr>
            <a:spLocks noGrp="1"/>
          </p:cNvSpPr>
          <p:nvPr>
            <p:ph type="title"/>
          </p:nvPr>
        </p:nvSpPr>
        <p:spPr/>
        <p:txBody>
          <a:bodyPr/>
          <a:lstStyle/>
          <a:p>
            <a:r>
              <a:rPr lang="en-US" dirty="0"/>
              <a:t>Results –Polarity Histogram</a:t>
            </a:r>
          </a:p>
        </p:txBody>
      </p:sp>
      <p:sp>
        <p:nvSpPr>
          <p:cNvPr id="4" name="TextBox 3">
            <a:extLst>
              <a:ext uri="{FF2B5EF4-FFF2-40B4-BE49-F238E27FC236}">
                <a16:creationId xmlns:a16="http://schemas.microsoft.com/office/drawing/2014/main" id="{7ED14B38-17C8-46DB-933B-F6D87482FB94}"/>
              </a:ext>
            </a:extLst>
          </p:cNvPr>
          <p:cNvSpPr txBox="1"/>
          <p:nvPr/>
        </p:nvSpPr>
        <p:spPr>
          <a:xfrm>
            <a:off x="8618672" y="3087624"/>
            <a:ext cx="2828544" cy="379656"/>
          </a:xfrm>
          <a:prstGeom prst="rect">
            <a:avLst/>
          </a:prstGeom>
          <a:noFill/>
        </p:spPr>
        <p:txBody>
          <a:bodyPr wrap="square" rtlCol="0">
            <a:spAutoFit/>
          </a:bodyPr>
          <a:lstStyle/>
          <a:p>
            <a:pPr defTabSz="1219170">
              <a:buClr>
                <a:srgbClr val="000000"/>
              </a:buClr>
            </a:pPr>
            <a:r>
              <a:rPr lang="en-US" sz="1867" kern="0" dirty="0">
                <a:solidFill>
                  <a:srgbClr val="FFFFFF"/>
                </a:solidFill>
                <a:latin typeface="Arial"/>
                <a:cs typeface="Arial"/>
                <a:sym typeface="Arial"/>
              </a:rPr>
              <a:t> </a:t>
            </a:r>
          </a:p>
        </p:txBody>
      </p:sp>
      <p:sp>
        <p:nvSpPr>
          <p:cNvPr id="6" name="TextBox 5">
            <a:extLst>
              <a:ext uri="{FF2B5EF4-FFF2-40B4-BE49-F238E27FC236}">
                <a16:creationId xmlns:a16="http://schemas.microsoft.com/office/drawing/2014/main" id="{DE5D5050-75B4-4252-A151-727539DF5175}"/>
              </a:ext>
            </a:extLst>
          </p:cNvPr>
          <p:cNvSpPr txBox="1"/>
          <p:nvPr/>
        </p:nvSpPr>
        <p:spPr>
          <a:xfrm>
            <a:off x="8241792" y="3087625"/>
            <a:ext cx="3433008" cy="2103589"/>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Since joy was such a popular choice for each article’s emotion, it is no surprise the polarity skews towards the positive side. There still are, however, several negative-polarity samples</a:t>
            </a:r>
          </a:p>
        </p:txBody>
      </p:sp>
      <p:pic>
        <p:nvPicPr>
          <p:cNvPr id="9" name="Picture 8" descr="Chart, histogram&#10;&#10;Description automatically generated">
            <a:extLst>
              <a:ext uri="{FF2B5EF4-FFF2-40B4-BE49-F238E27FC236}">
                <a16:creationId xmlns:a16="http://schemas.microsoft.com/office/drawing/2014/main" id="{E2A304E7-B6C9-41A4-894B-6E7D54046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945" y="1625511"/>
            <a:ext cx="6385648" cy="4784814"/>
          </a:xfrm>
          <a:prstGeom prst="rect">
            <a:avLst/>
          </a:prstGeom>
        </p:spPr>
      </p:pic>
    </p:spTree>
    <p:extLst>
      <p:ext uri="{BB962C8B-B14F-4D97-AF65-F5344CB8AC3E}">
        <p14:creationId xmlns:p14="http://schemas.microsoft.com/office/powerpoint/2010/main" val="235571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B8C7-E593-4665-81DF-B26798A3A23B}"/>
              </a:ext>
            </a:extLst>
          </p:cNvPr>
          <p:cNvSpPr>
            <a:spLocks noGrp="1"/>
          </p:cNvSpPr>
          <p:nvPr>
            <p:ph type="title"/>
          </p:nvPr>
        </p:nvSpPr>
        <p:spPr/>
        <p:txBody>
          <a:bodyPr/>
          <a:lstStyle/>
          <a:p>
            <a:r>
              <a:rPr lang="en-US" dirty="0"/>
              <a:t>The Emotion Index</a:t>
            </a:r>
          </a:p>
        </p:txBody>
      </p:sp>
      <p:sp>
        <p:nvSpPr>
          <p:cNvPr id="3" name="Text Placeholder 2">
            <a:extLst>
              <a:ext uri="{FF2B5EF4-FFF2-40B4-BE49-F238E27FC236}">
                <a16:creationId xmlns:a16="http://schemas.microsoft.com/office/drawing/2014/main" id="{EF81A8BB-C518-4A34-87F0-3CB6A4698174}"/>
              </a:ext>
            </a:extLst>
          </p:cNvPr>
          <p:cNvSpPr>
            <a:spLocks noGrp="1"/>
          </p:cNvSpPr>
          <p:nvPr>
            <p:ph type="body" idx="1"/>
          </p:nvPr>
        </p:nvSpPr>
        <p:spPr/>
        <p:txBody>
          <a:bodyPr/>
          <a:lstStyle/>
          <a:p>
            <a:pPr>
              <a:lnSpc>
                <a:spcPct val="150000"/>
              </a:lnSpc>
            </a:pPr>
            <a:r>
              <a:rPr lang="en-US" dirty="0"/>
              <a:t>A </a:t>
            </a:r>
            <a:r>
              <a:rPr lang="en-US" dirty="0" err="1"/>
              <a:t>Softmax</a:t>
            </a:r>
            <a:r>
              <a:rPr lang="en-US" dirty="0"/>
              <a:t> function returns a list of decimal numbers for each class that represents the models prediction of which emotion the input tensor is. The function will return the highest probability and return that as the prediction, throwing away the other numbers. </a:t>
            </a:r>
          </a:p>
          <a:p>
            <a:pPr>
              <a:lnSpc>
                <a:spcPct val="150000"/>
              </a:lnSpc>
            </a:pPr>
            <a:r>
              <a:rPr lang="en-US" dirty="0"/>
              <a:t>The emotion index was created to  level of fear (and other emotions) predicted even when it wasn't the highest-predicted emotion to capture how popular of a 2</a:t>
            </a:r>
            <a:r>
              <a:rPr lang="en-US" baseline="30000" dirty="0"/>
              <a:t>nd</a:t>
            </a:r>
            <a:r>
              <a:rPr lang="en-US" dirty="0"/>
              <a:t> or 3</a:t>
            </a:r>
            <a:r>
              <a:rPr lang="en-US" baseline="30000" dirty="0"/>
              <a:t>rd</a:t>
            </a:r>
            <a:r>
              <a:rPr lang="en-US" dirty="0"/>
              <a:t> choice fear (as well as other emotions are)</a:t>
            </a:r>
          </a:p>
          <a:p>
            <a:pPr>
              <a:lnSpc>
                <a:spcPct val="150000"/>
              </a:lnSpc>
            </a:pPr>
            <a:r>
              <a:rPr lang="en-US" dirty="0"/>
              <a:t>With 6 emotions a plurality is around 16%, so if most of the predictions fall around this point, this is an interesting complication that would mean extremely strong predictions were not made across the articles.</a:t>
            </a:r>
          </a:p>
        </p:txBody>
      </p:sp>
    </p:spTree>
    <p:extLst>
      <p:ext uri="{BB962C8B-B14F-4D97-AF65-F5344CB8AC3E}">
        <p14:creationId xmlns:p14="http://schemas.microsoft.com/office/powerpoint/2010/main" val="386571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5F4B67-3C2B-4D6B-BA8F-E1385E275699}"/>
              </a:ext>
            </a:extLst>
          </p:cNvPr>
          <p:cNvSpPr>
            <a:spLocks noGrp="1"/>
          </p:cNvSpPr>
          <p:nvPr>
            <p:ph type="title"/>
          </p:nvPr>
        </p:nvSpPr>
        <p:spPr>
          <a:xfrm>
            <a:off x="517525" y="611188"/>
            <a:ext cx="11156950" cy="914400"/>
          </a:xfrm>
        </p:spPr>
        <p:txBody>
          <a:bodyPr/>
          <a:lstStyle/>
          <a:p>
            <a:r>
              <a:rPr lang="en-US" dirty="0"/>
              <a:t>Emotion Index – Fear and Joy</a:t>
            </a:r>
          </a:p>
        </p:txBody>
      </p:sp>
      <p:pic>
        <p:nvPicPr>
          <p:cNvPr id="6" name="Picture 5" descr="Chart, histogram&#10;&#10;Description automatically generated">
            <a:extLst>
              <a:ext uri="{FF2B5EF4-FFF2-40B4-BE49-F238E27FC236}">
                <a16:creationId xmlns:a16="http://schemas.microsoft.com/office/drawing/2014/main" id="{C718838F-489B-4623-9AD7-E1D61C4E3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121" y="1815348"/>
            <a:ext cx="4206691" cy="3436159"/>
          </a:xfrm>
          <a:prstGeom prst="rect">
            <a:avLst/>
          </a:prstGeom>
        </p:spPr>
      </p:pic>
      <p:pic>
        <p:nvPicPr>
          <p:cNvPr id="8" name="Picture 7" descr="Chart, histogram&#10;&#10;Description automatically generated">
            <a:extLst>
              <a:ext uri="{FF2B5EF4-FFF2-40B4-BE49-F238E27FC236}">
                <a16:creationId xmlns:a16="http://schemas.microsoft.com/office/drawing/2014/main" id="{2DF1A60C-5905-4A6C-A10B-CB6D6F4CB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5347"/>
            <a:ext cx="4173984" cy="3436159"/>
          </a:xfrm>
          <a:prstGeom prst="rect">
            <a:avLst/>
          </a:prstGeom>
        </p:spPr>
      </p:pic>
      <p:sp>
        <p:nvSpPr>
          <p:cNvPr id="9" name="TextBox 8">
            <a:extLst>
              <a:ext uri="{FF2B5EF4-FFF2-40B4-BE49-F238E27FC236}">
                <a16:creationId xmlns:a16="http://schemas.microsoft.com/office/drawing/2014/main" id="{B4A197CD-1ADC-45A5-8FB9-85B7D49920A6}"/>
              </a:ext>
            </a:extLst>
          </p:cNvPr>
          <p:cNvSpPr txBox="1"/>
          <p:nvPr/>
        </p:nvSpPr>
        <p:spPr>
          <a:xfrm>
            <a:off x="2705100" y="5638800"/>
            <a:ext cx="5715000" cy="584775"/>
          </a:xfrm>
          <a:prstGeom prst="rect">
            <a:avLst/>
          </a:prstGeom>
          <a:noFill/>
        </p:spPr>
        <p:txBody>
          <a:bodyPr wrap="square" rtlCol="0">
            <a:spAutoFit/>
          </a:bodyPr>
          <a:lstStyle/>
          <a:p>
            <a:pPr algn="ctr"/>
            <a:r>
              <a:rPr lang="en-US" sz="1600" dirty="0"/>
              <a:t>Fear and Joy follow roughly the same distribution, having a large portion of their values centered at 0.15.</a:t>
            </a:r>
          </a:p>
        </p:txBody>
      </p:sp>
    </p:spTree>
    <p:extLst>
      <p:ext uri="{BB962C8B-B14F-4D97-AF65-F5344CB8AC3E}">
        <p14:creationId xmlns:p14="http://schemas.microsoft.com/office/powerpoint/2010/main" val="257154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0018-264A-444B-9F34-2D429B4F9204}"/>
              </a:ext>
            </a:extLst>
          </p:cNvPr>
          <p:cNvSpPr>
            <a:spLocks noGrp="1"/>
          </p:cNvSpPr>
          <p:nvPr>
            <p:ph type="title"/>
          </p:nvPr>
        </p:nvSpPr>
        <p:spPr/>
        <p:txBody>
          <a:bodyPr/>
          <a:lstStyle/>
          <a:p>
            <a:r>
              <a:rPr lang="en-US" dirty="0"/>
              <a:t>Emotion Index – Anger and Love</a:t>
            </a:r>
          </a:p>
        </p:txBody>
      </p:sp>
      <p:pic>
        <p:nvPicPr>
          <p:cNvPr id="5" name="Picture 4" descr="Chart, histogram&#10;&#10;Description automatically generated">
            <a:extLst>
              <a:ext uri="{FF2B5EF4-FFF2-40B4-BE49-F238E27FC236}">
                <a16:creationId xmlns:a16="http://schemas.microsoft.com/office/drawing/2014/main" id="{ECF2A4CD-CCF4-4F4D-B94C-95E57B951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351" y="1869994"/>
            <a:ext cx="4013152" cy="3289579"/>
          </a:xfrm>
          <a:prstGeom prst="rect">
            <a:avLst/>
          </a:prstGeom>
        </p:spPr>
      </p:pic>
      <p:pic>
        <p:nvPicPr>
          <p:cNvPr id="7" name="Picture 6" descr="Chart, histogram&#10;&#10;Description automatically generated">
            <a:extLst>
              <a:ext uri="{FF2B5EF4-FFF2-40B4-BE49-F238E27FC236}">
                <a16:creationId xmlns:a16="http://schemas.microsoft.com/office/drawing/2014/main" id="{62D32DF6-57C6-4621-B830-FEEF3C99E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74" y="1850943"/>
            <a:ext cx="4013151" cy="3318695"/>
          </a:xfrm>
          <a:prstGeom prst="rect">
            <a:avLst/>
          </a:prstGeom>
        </p:spPr>
      </p:pic>
      <p:sp>
        <p:nvSpPr>
          <p:cNvPr id="8" name="TextBox 7">
            <a:extLst>
              <a:ext uri="{FF2B5EF4-FFF2-40B4-BE49-F238E27FC236}">
                <a16:creationId xmlns:a16="http://schemas.microsoft.com/office/drawing/2014/main" id="{C35FFB00-D3ED-4751-AAC5-1B1E192845FF}"/>
              </a:ext>
            </a:extLst>
          </p:cNvPr>
          <p:cNvSpPr txBox="1"/>
          <p:nvPr/>
        </p:nvSpPr>
        <p:spPr>
          <a:xfrm>
            <a:off x="2705100" y="5638800"/>
            <a:ext cx="5715000" cy="830997"/>
          </a:xfrm>
          <a:prstGeom prst="rect">
            <a:avLst/>
          </a:prstGeom>
          <a:noFill/>
        </p:spPr>
        <p:txBody>
          <a:bodyPr wrap="square" rtlCol="0">
            <a:spAutoFit/>
          </a:bodyPr>
          <a:lstStyle/>
          <a:p>
            <a:pPr algn="ctr"/>
            <a:r>
              <a:rPr lang="en-US" sz="1600" dirty="0"/>
              <a:t>Anger has many of its values between 0.1-0.25, and the distribution for love has substantially more values at a higher range.</a:t>
            </a:r>
          </a:p>
        </p:txBody>
      </p:sp>
    </p:spTree>
    <p:extLst>
      <p:ext uri="{BB962C8B-B14F-4D97-AF65-F5344CB8AC3E}">
        <p14:creationId xmlns:p14="http://schemas.microsoft.com/office/powerpoint/2010/main" val="328583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E8FC3C-48FD-4A37-84CF-F8C97F58D3CB}"/>
              </a:ext>
            </a:extLst>
          </p:cNvPr>
          <p:cNvSpPr>
            <a:spLocks noGrp="1"/>
          </p:cNvSpPr>
          <p:nvPr>
            <p:ph type="title"/>
          </p:nvPr>
        </p:nvSpPr>
        <p:spPr>
          <a:xfrm>
            <a:off x="517525" y="611188"/>
            <a:ext cx="11156950" cy="914400"/>
          </a:xfrm>
        </p:spPr>
        <p:txBody>
          <a:bodyPr/>
          <a:lstStyle/>
          <a:p>
            <a:r>
              <a:rPr lang="en-US" dirty="0"/>
              <a:t>Emotion Index – Sadness and Surprise</a:t>
            </a:r>
          </a:p>
        </p:txBody>
      </p:sp>
      <p:pic>
        <p:nvPicPr>
          <p:cNvPr id="6" name="Picture 5" descr="Chart, histogram&#10;&#10;Description automatically generated">
            <a:extLst>
              <a:ext uri="{FF2B5EF4-FFF2-40B4-BE49-F238E27FC236}">
                <a16:creationId xmlns:a16="http://schemas.microsoft.com/office/drawing/2014/main" id="{E1E999C6-38DC-4AD6-AE30-D74481FE5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721" y="1969525"/>
            <a:ext cx="4220562" cy="3474929"/>
          </a:xfrm>
          <a:prstGeom prst="rect">
            <a:avLst/>
          </a:prstGeom>
        </p:spPr>
      </p:pic>
      <p:pic>
        <p:nvPicPr>
          <p:cNvPr id="8" name="Picture 7" descr="Chart, histogram&#10;&#10;Description automatically generated">
            <a:extLst>
              <a:ext uri="{FF2B5EF4-FFF2-40B4-BE49-F238E27FC236}">
                <a16:creationId xmlns:a16="http://schemas.microsoft.com/office/drawing/2014/main" id="{078AE6AA-1A56-443D-851D-1FF293432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69524"/>
            <a:ext cx="4247923" cy="3474929"/>
          </a:xfrm>
          <a:prstGeom prst="rect">
            <a:avLst/>
          </a:prstGeom>
        </p:spPr>
      </p:pic>
      <p:sp>
        <p:nvSpPr>
          <p:cNvPr id="9" name="TextBox 8">
            <a:extLst>
              <a:ext uri="{FF2B5EF4-FFF2-40B4-BE49-F238E27FC236}">
                <a16:creationId xmlns:a16="http://schemas.microsoft.com/office/drawing/2014/main" id="{AD03D780-5243-47F1-B318-EF9002A36BE4}"/>
              </a:ext>
            </a:extLst>
          </p:cNvPr>
          <p:cNvSpPr txBox="1"/>
          <p:nvPr/>
        </p:nvSpPr>
        <p:spPr>
          <a:xfrm>
            <a:off x="2705100" y="5638800"/>
            <a:ext cx="5715000" cy="1077218"/>
          </a:xfrm>
          <a:prstGeom prst="rect">
            <a:avLst/>
          </a:prstGeom>
          <a:noFill/>
        </p:spPr>
        <p:txBody>
          <a:bodyPr wrap="square" rtlCol="0">
            <a:spAutoFit/>
          </a:bodyPr>
          <a:lstStyle/>
          <a:p>
            <a:pPr algn="ctr"/>
            <a:r>
              <a:rPr lang="en-US" sz="1600" dirty="0"/>
              <a:t>We can see now that all negative emotions are following roughly the same distribution still. Surprise is the only emotion where most of the scores are around 0-0.1, with only the correct predictions having high values.</a:t>
            </a:r>
          </a:p>
        </p:txBody>
      </p:sp>
    </p:spTree>
    <p:extLst>
      <p:ext uri="{BB962C8B-B14F-4D97-AF65-F5344CB8AC3E}">
        <p14:creationId xmlns:p14="http://schemas.microsoft.com/office/powerpoint/2010/main" val="154588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1883-FD2C-41E9-99B0-28A916EDB9D6}"/>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829593A5-81D8-4380-A082-98CA054E53F1}"/>
              </a:ext>
            </a:extLst>
          </p:cNvPr>
          <p:cNvSpPr>
            <a:spLocks noGrp="1"/>
          </p:cNvSpPr>
          <p:nvPr>
            <p:ph type="body" idx="1"/>
          </p:nvPr>
        </p:nvSpPr>
        <p:spPr>
          <a:xfrm>
            <a:off x="517200" y="2422144"/>
            <a:ext cx="11157600" cy="3669488"/>
          </a:xfrm>
        </p:spPr>
        <p:txBody>
          <a:bodyPr/>
          <a:lstStyle/>
          <a:p>
            <a:pPr marL="152396" indent="0" algn="ctr">
              <a:buNone/>
            </a:pPr>
            <a:r>
              <a:rPr lang="en-US" dirty="0"/>
              <a:t>1. Is fear used more than other emotions within news articles? </a:t>
            </a:r>
          </a:p>
          <a:p>
            <a:pPr marL="152396" indent="0">
              <a:buNone/>
            </a:pPr>
            <a:endParaRPr lang="en-US" dirty="0"/>
          </a:p>
          <a:p>
            <a:pPr marL="152396" indent="0" algn="ctr">
              <a:buNone/>
            </a:pPr>
            <a:r>
              <a:rPr lang="en-US" b="1" dirty="0"/>
              <a:t>Among this sample of news articles from Fox News and CNN, joy was the highest-predicted emotion by far for both news sites. Fear and anger followed, having about half the amount of predictions as joy. Sadness was by far the least-predicted emotion.</a:t>
            </a:r>
          </a:p>
          <a:p>
            <a:pPr marL="152396" indent="0" algn="ctr">
              <a:buNone/>
            </a:pPr>
            <a:endParaRPr lang="en-US" b="1" dirty="0"/>
          </a:p>
          <a:p>
            <a:pPr marL="152396" indent="0" algn="ctr">
              <a:buNone/>
            </a:pPr>
            <a:r>
              <a:rPr lang="en-US" dirty="0"/>
              <a:t>2. Is there a difference in the levels of fear used between different media outlets?</a:t>
            </a:r>
            <a:endParaRPr lang="en-US" b="1" dirty="0"/>
          </a:p>
          <a:p>
            <a:pPr marL="152396" indent="0" algn="ctr">
              <a:buNone/>
            </a:pPr>
            <a:endParaRPr lang="en-US" b="1" dirty="0"/>
          </a:p>
          <a:p>
            <a:pPr marL="152396" indent="0" algn="ctr">
              <a:buNone/>
            </a:pPr>
            <a:r>
              <a:rPr lang="en-US" b="1" dirty="0"/>
              <a:t>From the collected articles, despite a different sample size, both Fox News and CNN had about the same distribution of emotion predictions. There is not a clear difference.</a:t>
            </a:r>
            <a:endParaRPr lang="en-US" dirty="0"/>
          </a:p>
        </p:txBody>
      </p:sp>
    </p:spTree>
    <p:extLst>
      <p:ext uri="{BB962C8B-B14F-4D97-AF65-F5344CB8AC3E}">
        <p14:creationId xmlns:p14="http://schemas.microsoft.com/office/powerpoint/2010/main" val="221037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6C4BCF2-19B1-4154-95A3-9077D8C654ED}"/>
              </a:ext>
            </a:extLst>
          </p:cNvPr>
          <p:cNvSpPr txBox="1">
            <a:spLocks/>
          </p:cNvSpPr>
          <p:nvPr/>
        </p:nvSpPr>
        <p:spPr>
          <a:xfrm>
            <a:off x="680041" y="2438401"/>
            <a:ext cx="4232619" cy="3362543"/>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52396" indent="0" defTabSz="1219170">
              <a:buClr>
                <a:srgbClr val="FFFFFF"/>
              </a:buClr>
              <a:buNone/>
            </a:pPr>
            <a:r>
              <a:rPr lang="en-US" sz="2133" kern="0" dirty="0">
                <a:solidFill>
                  <a:srgbClr val="FFFFFF"/>
                </a:solidFill>
              </a:rPr>
              <a:t>Understanding how fear is used as a strategy by these outlets is essential in recognizing sensationalized reporting and having the news benefit the viewer rather than viewers falling victim to these tactics.</a:t>
            </a:r>
          </a:p>
          <a:p>
            <a:pPr marL="152396" indent="0" defTabSz="1219170">
              <a:buClr>
                <a:srgbClr val="FFFFFF"/>
              </a:buClr>
              <a:buNone/>
            </a:pPr>
            <a:endParaRPr lang="en-US" sz="2400" kern="0" dirty="0">
              <a:solidFill>
                <a:srgbClr val="FFFFFF"/>
              </a:solidFill>
            </a:endParaRPr>
          </a:p>
        </p:txBody>
      </p:sp>
      <p:pic>
        <p:nvPicPr>
          <p:cNvPr id="6" name="Picture 5" descr="Chart, line chart&#10;&#10;Description automatically generated">
            <a:extLst>
              <a:ext uri="{FF2B5EF4-FFF2-40B4-BE49-F238E27FC236}">
                <a16:creationId xmlns:a16="http://schemas.microsoft.com/office/drawing/2014/main" id="{843265E1-6C7E-4B39-9865-DD95C68F8A10}"/>
              </a:ext>
            </a:extLst>
          </p:cNvPr>
          <p:cNvPicPr>
            <a:picLocks noChangeAspect="1"/>
          </p:cNvPicPr>
          <p:nvPr/>
        </p:nvPicPr>
        <p:blipFill>
          <a:blip r:embed="rId2"/>
          <a:stretch>
            <a:fillRect/>
          </a:stretch>
        </p:blipFill>
        <p:spPr>
          <a:xfrm>
            <a:off x="5229176" y="1882920"/>
            <a:ext cx="6445624" cy="3474595"/>
          </a:xfrm>
          <a:prstGeom prst="rect">
            <a:avLst/>
          </a:prstGeom>
        </p:spPr>
      </p:pic>
      <p:sp>
        <p:nvSpPr>
          <p:cNvPr id="7" name="Text Placeholder 2">
            <a:extLst>
              <a:ext uri="{FF2B5EF4-FFF2-40B4-BE49-F238E27FC236}">
                <a16:creationId xmlns:a16="http://schemas.microsoft.com/office/drawing/2014/main" id="{5BEDBD04-B8EB-41DB-983A-56E229EDED13}"/>
              </a:ext>
            </a:extLst>
          </p:cNvPr>
          <p:cNvSpPr txBox="1">
            <a:spLocks/>
          </p:cNvSpPr>
          <p:nvPr/>
        </p:nvSpPr>
        <p:spPr>
          <a:xfrm>
            <a:off x="6335679" y="5531669"/>
            <a:ext cx="4232619" cy="791883"/>
          </a:xfrm>
          <a:prstGeom prst="rect">
            <a:avLst/>
          </a:prstGeom>
          <a:noFill/>
          <a:ln>
            <a:noFill/>
          </a:ln>
        </p:spPr>
        <p:txBody>
          <a:bodyPr spcFirstLastPara="1" wrap="square" lIns="121900" tIns="121900" rIns="121900" bIns="1219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52396" indent="0" algn="ctr" defTabSz="1219170">
              <a:buClr>
                <a:srgbClr val="FFFFFF"/>
              </a:buClr>
              <a:buNone/>
            </a:pPr>
            <a:r>
              <a:rPr lang="en-US" sz="1467" kern="0" dirty="0">
                <a:solidFill>
                  <a:srgbClr val="FFFFFF"/>
                </a:solidFill>
              </a:rPr>
              <a:t>Digital news consumption has increased greatly in the US and around the world, especially since the start of the Coronavirus pandemic.</a:t>
            </a:r>
          </a:p>
        </p:txBody>
      </p:sp>
      <p:sp>
        <p:nvSpPr>
          <p:cNvPr id="8" name="TextBox 7">
            <a:extLst>
              <a:ext uri="{FF2B5EF4-FFF2-40B4-BE49-F238E27FC236}">
                <a16:creationId xmlns:a16="http://schemas.microsoft.com/office/drawing/2014/main" id="{0453ADAD-AF03-4FF2-AF4B-1A04EE491B19}"/>
              </a:ext>
            </a:extLst>
          </p:cNvPr>
          <p:cNvSpPr txBox="1"/>
          <p:nvPr/>
        </p:nvSpPr>
        <p:spPr>
          <a:xfrm>
            <a:off x="591573" y="807349"/>
            <a:ext cx="4969008" cy="707886"/>
          </a:xfrm>
          <a:prstGeom prst="rect">
            <a:avLst/>
          </a:prstGeom>
          <a:noFill/>
        </p:spPr>
        <p:txBody>
          <a:bodyPr wrap="square" rtlCol="0">
            <a:spAutoFit/>
          </a:bodyPr>
          <a:lstStyle/>
          <a:p>
            <a:pPr defTabSz="1219170">
              <a:buClr>
                <a:srgbClr val="000000"/>
              </a:buClr>
            </a:pPr>
            <a:r>
              <a:rPr lang="en-US" sz="4000" kern="0" dirty="0">
                <a:solidFill>
                  <a:srgbClr val="FFFFFF"/>
                </a:solidFill>
                <a:latin typeface="Roboto Slab"/>
                <a:ea typeface="Roboto Slab"/>
                <a:cs typeface="Arial"/>
                <a:sym typeface="Roboto Slab"/>
              </a:rPr>
              <a:t>Importance</a:t>
            </a:r>
          </a:p>
        </p:txBody>
      </p:sp>
    </p:spTree>
    <p:extLst>
      <p:ext uri="{BB962C8B-B14F-4D97-AF65-F5344CB8AC3E}">
        <p14:creationId xmlns:p14="http://schemas.microsoft.com/office/powerpoint/2010/main" val="1106595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517200" y="591471"/>
            <a:ext cx="11157600" cy="914800"/>
          </a:xfrm>
          <a:prstGeom prst="rect">
            <a:avLst/>
          </a:prstGeom>
        </p:spPr>
        <p:txBody>
          <a:bodyPr spcFirstLastPara="1" wrap="square" lIns="121900" tIns="121900" rIns="121900" bIns="121900" anchor="b" anchorCtr="0">
            <a:normAutofit/>
          </a:bodyPr>
          <a:lstStyle/>
          <a:p>
            <a:r>
              <a:rPr lang="en" dirty="0"/>
              <a:t>References</a:t>
            </a:r>
            <a:endParaRPr dirty="0"/>
          </a:p>
        </p:txBody>
      </p:sp>
      <p:sp>
        <p:nvSpPr>
          <p:cNvPr id="170" name="Google Shape;170;p30"/>
          <p:cNvSpPr txBox="1">
            <a:spLocks noGrp="1"/>
          </p:cNvSpPr>
          <p:nvPr>
            <p:ph type="body" idx="1"/>
          </p:nvPr>
        </p:nvSpPr>
        <p:spPr>
          <a:xfrm>
            <a:off x="517200" y="1986433"/>
            <a:ext cx="11157600" cy="4280097"/>
          </a:xfrm>
          <a:prstGeom prst="rect">
            <a:avLst/>
          </a:prstGeom>
        </p:spPr>
        <p:txBody>
          <a:bodyPr spcFirstLastPara="1" wrap="square" lIns="121900" tIns="121900" rIns="121900" bIns="121900" numCol="2" anchor="t" anchorCtr="0">
            <a:noAutofit/>
          </a:bodyPr>
          <a:lstStyle/>
          <a:p>
            <a:pPr marL="0" indent="0">
              <a:buNone/>
            </a:pPr>
            <a:endParaRPr sz="1400" dirty="0">
              <a:latin typeface="Roboto" panose="02000000000000000000" pitchFamily="2" charset="0"/>
              <a:ea typeface="Roboto" panose="02000000000000000000" pitchFamily="2" charset="0"/>
            </a:endParaRPr>
          </a:p>
          <a:p>
            <a:pPr marL="380990" indent="-380990">
              <a:spcBef>
                <a:spcPts val="1600"/>
              </a:spcBef>
              <a:spcAft>
                <a:spcPts val="1600"/>
              </a:spcAft>
            </a:pPr>
            <a:r>
              <a:rPr lang="en" sz="1400" dirty="0">
                <a:solidFill>
                  <a:schemeClr val="tx1"/>
                </a:solidFill>
                <a:uFill>
                  <a:noFill/>
                </a:uFill>
                <a:latin typeface="Roboto" panose="02000000000000000000" pitchFamily="2" charset="0"/>
                <a:ea typeface="Roboto" panose="02000000000000000000" pitchFamily="2" charset="0"/>
                <a:cs typeface="Arial"/>
                <a:sym typeface="Arial"/>
                <a:hlinkClick r:id="rId3">
                  <a:extLst>
                    <a:ext uri="{A12FA001-AC4F-418D-AE19-62706E023703}">
                      <ahyp:hlinkClr xmlns:ahyp="http://schemas.microsoft.com/office/drawing/2018/hyperlinkcolor" val="tx"/>
                    </a:ext>
                  </a:extLst>
                </a:hlinkClick>
              </a:rPr>
              <a:t>https://abcnews.go.com/2020/story?id=2898636&amp;page=1</a:t>
            </a:r>
            <a:endParaRPr lang="en" sz="1400" dirty="0">
              <a:solidFill>
                <a:schemeClr val="tx1"/>
              </a:solidFill>
              <a:uFill>
                <a:noFill/>
              </a:uFill>
              <a:latin typeface="Roboto" panose="02000000000000000000" pitchFamily="2" charset="0"/>
              <a:ea typeface="Roboto" panose="02000000000000000000" pitchFamily="2" charset="0"/>
              <a:cs typeface="Arial"/>
              <a:sym typeface="Arial"/>
            </a:endParaRPr>
          </a:p>
          <a:p>
            <a:pPr marL="380990" indent="-380990">
              <a:spcBef>
                <a:spcPts val="1600"/>
              </a:spcBef>
              <a:spcAft>
                <a:spcPts val="1600"/>
              </a:spcAft>
            </a:pPr>
            <a:r>
              <a:rPr lang="en" sz="1400" dirty="0">
                <a:solidFill>
                  <a:schemeClr val="tx1"/>
                </a:solidFill>
                <a:latin typeface="Roboto" panose="02000000000000000000" pitchFamily="2" charset="0"/>
                <a:ea typeface="Roboto" panose="02000000000000000000" pitchFamily="2" charset="0"/>
              </a:rPr>
              <a:t>https://www.chicagotribune.com/news/ct-xpm-1989-11-05-8901280504-story.html</a:t>
            </a:r>
          </a:p>
          <a:p>
            <a:pPr marL="380990" indent="-380990">
              <a:spcBef>
                <a:spcPts val="1600"/>
              </a:spcBef>
              <a:spcAft>
                <a:spcPts val="1600"/>
              </a:spcAft>
            </a:pPr>
            <a:r>
              <a:rPr lang="en" sz="1400" dirty="0">
                <a:solidFill>
                  <a:schemeClr val="tx1"/>
                </a:solidFill>
                <a:uFill>
                  <a:noFill/>
                </a:u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https://huggingface.co/datasets/emotion/viewer/default/train</a:t>
            </a:r>
            <a:endParaRPr lang="en" sz="1400" dirty="0">
              <a:solidFill>
                <a:schemeClr val="tx1"/>
              </a:solidFill>
              <a:uFill>
                <a:noFill/>
              </a:uFill>
              <a:latin typeface="Roboto" panose="02000000000000000000" pitchFamily="2" charset="0"/>
              <a:ea typeface="Roboto" panose="02000000000000000000" pitchFamily="2" charset="0"/>
            </a:endParaRPr>
          </a:p>
          <a:p>
            <a:pPr marL="380990" indent="-380990">
              <a:spcBef>
                <a:spcPts val="1600"/>
              </a:spcBef>
              <a:spcAft>
                <a:spcPts val="1600"/>
              </a:spcAft>
            </a:pPr>
            <a:r>
              <a:rPr lang="en" sz="1400" dirty="0">
                <a:solidFill>
                  <a:schemeClr val="tx1"/>
                </a:solidFill>
                <a:uFill>
                  <a:noFill/>
                </a:u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https://ieeexplore.ieee.org/stamp/stamp.jsp?arnumber=868103</a:t>
            </a:r>
            <a:endParaRPr lang="en" sz="1400" dirty="0">
              <a:solidFill>
                <a:schemeClr val="tx1"/>
              </a:solidFill>
              <a:uFill>
                <a:noFill/>
              </a:uFill>
              <a:latin typeface="Roboto" panose="02000000000000000000" pitchFamily="2" charset="0"/>
              <a:ea typeface="Roboto" panose="02000000000000000000" pitchFamily="2" charset="0"/>
            </a:endParaRPr>
          </a:p>
          <a:p>
            <a:pPr marL="380990" indent="-380990">
              <a:spcBef>
                <a:spcPts val="1600"/>
              </a:spcBef>
              <a:spcAft>
                <a:spcPts val="1600"/>
              </a:spcAft>
            </a:pPr>
            <a:r>
              <a:rPr lang="en-US" sz="1400" dirty="0">
                <a:solidFill>
                  <a:schemeClr val="tx1"/>
                </a:solidFill>
                <a:latin typeface="Roboto" panose="02000000000000000000" pitchFamily="2" charset="0"/>
                <a:ea typeface="Roboto" panose="02000000000000000000" pitchFamily="2" charset="0"/>
              </a:rPr>
              <a:t>https://github.com/EdwardRaff/Inside-Deep-Learning</a:t>
            </a:r>
          </a:p>
          <a:p>
            <a:pPr marL="380990" indent="-380990">
              <a:spcBef>
                <a:spcPts val="1600"/>
              </a:spcBef>
              <a:spcAft>
                <a:spcPts val="1600"/>
              </a:spcAft>
            </a:pPr>
            <a:r>
              <a:rPr lang="en-US" sz="1400" dirty="0">
                <a:solidFill>
                  <a:schemeClr val="tx1"/>
                </a:solidFill>
                <a:latin typeface="Roboto" panose="02000000000000000000" pitchFamily="2" charset="0"/>
                <a:ea typeface="Roboto" panose="02000000000000000000" pitchFamily="2" charset="0"/>
              </a:rPr>
              <a:t>cnn.com</a:t>
            </a:r>
          </a:p>
          <a:p>
            <a:pPr marL="380990" indent="-380990">
              <a:spcBef>
                <a:spcPts val="1600"/>
              </a:spcBef>
              <a:spcAft>
                <a:spcPts val="1600"/>
              </a:spcAft>
            </a:pPr>
            <a:r>
              <a:rPr lang="en-US" sz="1400" dirty="0">
                <a:solidFill>
                  <a:schemeClr val="tx1"/>
                </a:solidFill>
                <a:latin typeface="Roboto" panose="02000000000000000000" pitchFamily="2" charset="0"/>
                <a:ea typeface="Roboto" panose="02000000000000000000" pitchFamily="2" charset="0"/>
              </a:rPr>
              <a:t>foxnews.com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517200" y="610700"/>
            <a:ext cx="11157600" cy="914800"/>
          </a:xfrm>
          <a:prstGeom prst="rect">
            <a:avLst/>
          </a:prstGeom>
        </p:spPr>
        <p:txBody>
          <a:bodyPr spcFirstLastPara="1" wrap="square" lIns="121900" tIns="121900" rIns="121900" bIns="121900" anchor="b" anchorCtr="0">
            <a:normAutofit/>
          </a:bodyPr>
          <a:lstStyle/>
          <a:p>
            <a:r>
              <a:rPr lang="en" dirty="0"/>
              <a:t>Research Questions</a:t>
            </a:r>
            <a:endParaRPr dirty="0"/>
          </a:p>
        </p:txBody>
      </p:sp>
      <p:sp>
        <p:nvSpPr>
          <p:cNvPr id="88" name="Google Shape;88;p17"/>
          <p:cNvSpPr txBox="1">
            <a:spLocks noGrp="1"/>
          </p:cNvSpPr>
          <p:nvPr>
            <p:ph type="body" idx="1"/>
          </p:nvPr>
        </p:nvSpPr>
        <p:spPr>
          <a:xfrm>
            <a:off x="394256" y="2714752"/>
            <a:ext cx="11157600" cy="3360757"/>
          </a:xfrm>
          <a:prstGeom prst="rect">
            <a:avLst/>
          </a:prstGeom>
        </p:spPr>
        <p:txBody>
          <a:bodyPr spcFirstLastPara="1" wrap="square" lIns="121900" tIns="121900" rIns="121900" bIns="121900" anchor="t" anchorCtr="0">
            <a:noAutofit/>
          </a:bodyPr>
          <a:lstStyle/>
          <a:p>
            <a:pPr>
              <a:lnSpc>
                <a:spcPct val="200000"/>
              </a:lnSpc>
              <a:buAutoNum type="arabicPeriod"/>
            </a:pPr>
            <a:r>
              <a:rPr lang="en" sz="2133" dirty="0"/>
              <a:t>Is it possible to quantify the amount of fear (among other emotions) in news articles among various news outlets? </a:t>
            </a:r>
            <a:endParaRPr sz="2133" dirty="0"/>
          </a:p>
          <a:p>
            <a:pPr>
              <a:lnSpc>
                <a:spcPct val="200000"/>
              </a:lnSpc>
              <a:buAutoNum type="arabicPeriod"/>
            </a:pPr>
            <a:r>
              <a:rPr lang="en" sz="2133" dirty="0"/>
              <a:t>Is there a difference in the levels of fear used between these different outlets?</a:t>
            </a:r>
            <a:endParaRPr sz="21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p>
            <a:pPr marL="0" indent="0">
              <a:buNone/>
            </a:pPr>
            <a:r>
              <a:rPr lang="en" dirty="0"/>
              <a:t>There are two steps I am taking to investigate the questions of this project:</a:t>
            </a:r>
            <a:endParaRPr dirty="0"/>
          </a:p>
          <a:p>
            <a:pPr>
              <a:lnSpc>
                <a:spcPct val="150000"/>
              </a:lnSpc>
              <a:spcBef>
                <a:spcPts val="1600"/>
              </a:spcBef>
              <a:buAutoNum type="arabicPeriod"/>
            </a:pPr>
            <a:r>
              <a:rPr lang="en" dirty="0"/>
              <a:t>Perform emotion classification using a Pytorch Recurrent Neural Network (RNN) on a pre-labeled dataset of tweets to train different machine learning models that will classify the tweets based on their label’s emotion.</a:t>
            </a:r>
            <a:endParaRPr dirty="0"/>
          </a:p>
          <a:p>
            <a:pPr>
              <a:lnSpc>
                <a:spcPct val="150000"/>
              </a:lnSpc>
              <a:buAutoNum type="arabicPeriod"/>
            </a:pPr>
            <a:r>
              <a:rPr lang="en" dirty="0"/>
              <a:t>Use the models created in step 1 on real-world news articles of a particular topic to determine the amount of fear (among other emotions) are used on various news outlets.</a:t>
            </a:r>
            <a:endParaRPr dirty="0"/>
          </a:p>
        </p:txBody>
      </p:sp>
      <p:sp>
        <p:nvSpPr>
          <p:cNvPr id="94" name="Google Shape;94;p18"/>
          <p:cNvSpPr txBox="1">
            <a:spLocks noGrp="1"/>
          </p:cNvSpPr>
          <p:nvPr>
            <p:ph type="title"/>
          </p:nvPr>
        </p:nvSpPr>
        <p:spPr>
          <a:xfrm>
            <a:off x="517200" y="610700"/>
            <a:ext cx="11157600" cy="914800"/>
          </a:xfrm>
          <a:prstGeom prst="rect">
            <a:avLst/>
          </a:prstGeom>
        </p:spPr>
        <p:txBody>
          <a:bodyPr spcFirstLastPara="1" wrap="square" lIns="121900" tIns="121900" rIns="121900" bIns="121900" anchor="b" anchorCtr="0">
            <a:normAutofit/>
          </a:bodyPr>
          <a:lstStyle/>
          <a:p>
            <a:r>
              <a:rPr lang="en" dirty="0"/>
              <a:t>Methods of Analysis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2250-CB2F-4E4F-81FB-5DD590A47756}"/>
              </a:ext>
            </a:extLst>
          </p:cNvPr>
          <p:cNvSpPr>
            <a:spLocks noGrp="1"/>
          </p:cNvSpPr>
          <p:nvPr>
            <p:ph type="title"/>
          </p:nvPr>
        </p:nvSpPr>
        <p:spPr/>
        <p:txBody>
          <a:bodyPr/>
          <a:lstStyle/>
          <a:p>
            <a:r>
              <a:rPr lang="en-US" dirty="0"/>
              <a:t>Project Outline</a:t>
            </a:r>
          </a:p>
        </p:txBody>
      </p:sp>
      <p:sp>
        <p:nvSpPr>
          <p:cNvPr id="4" name="Rectangle 3">
            <a:extLst>
              <a:ext uri="{FF2B5EF4-FFF2-40B4-BE49-F238E27FC236}">
                <a16:creationId xmlns:a16="http://schemas.microsoft.com/office/drawing/2014/main" id="{18AAF658-145C-4B03-910A-C3C7613396C4}"/>
              </a:ext>
            </a:extLst>
          </p:cNvPr>
          <p:cNvSpPr/>
          <p:nvPr/>
        </p:nvSpPr>
        <p:spPr>
          <a:xfrm>
            <a:off x="679516" y="1933446"/>
            <a:ext cx="1967112" cy="10552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defTabSz="1219170">
              <a:buClr>
                <a:srgbClr val="000000"/>
              </a:buClr>
            </a:pPr>
            <a:r>
              <a:rPr lang="en-US" sz="1733" b="1" kern="0" dirty="0">
                <a:solidFill>
                  <a:srgbClr val="FFFFFF"/>
                </a:solidFill>
                <a:latin typeface="Arial"/>
                <a:sym typeface="Arial"/>
              </a:rPr>
              <a:t>1. Data Cleaning &amp; Preprocessing</a:t>
            </a:r>
          </a:p>
        </p:txBody>
      </p:sp>
      <p:sp>
        <p:nvSpPr>
          <p:cNvPr id="5" name="Rectangle 4">
            <a:extLst>
              <a:ext uri="{FF2B5EF4-FFF2-40B4-BE49-F238E27FC236}">
                <a16:creationId xmlns:a16="http://schemas.microsoft.com/office/drawing/2014/main" id="{BFD1B680-CD6E-4F5F-98D4-E2314EE12D26}"/>
              </a:ext>
            </a:extLst>
          </p:cNvPr>
          <p:cNvSpPr/>
          <p:nvPr/>
        </p:nvSpPr>
        <p:spPr>
          <a:xfrm>
            <a:off x="8558927" y="1946089"/>
            <a:ext cx="2197827" cy="10552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defTabSz="1219170">
              <a:buClr>
                <a:srgbClr val="000000"/>
              </a:buClr>
            </a:pPr>
            <a:r>
              <a:rPr lang="en-US" sz="1600" b="1" kern="0" dirty="0">
                <a:solidFill>
                  <a:srgbClr val="FFFFFF"/>
                </a:solidFill>
                <a:latin typeface="Arial"/>
                <a:sym typeface="Arial"/>
              </a:rPr>
              <a:t>4. Web Scrape</a:t>
            </a:r>
            <a:r>
              <a:rPr lang="en-US" sz="1600" kern="0" dirty="0">
                <a:solidFill>
                  <a:srgbClr val="FFFFFF"/>
                </a:solidFill>
                <a:latin typeface="Arial"/>
                <a:sym typeface="Arial"/>
              </a:rPr>
              <a:t> – Obtain title and first paragraph from real-world articles</a:t>
            </a:r>
            <a:endParaRPr lang="en-US" sz="1600" b="1" kern="0" dirty="0">
              <a:solidFill>
                <a:srgbClr val="FFFFFF"/>
              </a:solidFill>
              <a:latin typeface="Arial"/>
              <a:sym typeface="Arial"/>
            </a:endParaRPr>
          </a:p>
        </p:txBody>
      </p:sp>
      <p:sp>
        <p:nvSpPr>
          <p:cNvPr id="6" name="Rectangle 5">
            <a:extLst>
              <a:ext uri="{FF2B5EF4-FFF2-40B4-BE49-F238E27FC236}">
                <a16:creationId xmlns:a16="http://schemas.microsoft.com/office/drawing/2014/main" id="{2046F5EC-2E4E-471D-9CB6-D805EFC13AA2}"/>
              </a:ext>
            </a:extLst>
          </p:cNvPr>
          <p:cNvSpPr/>
          <p:nvPr/>
        </p:nvSpPr>
        <p:spPr>
          <a:xfrm>
            <a:off x="6002243" y="4069281"/>
            <a:ext cx="1967112" cy="10552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defTabSz="1219170">
              <a:buClr>
                <a:srgbClr val="000000"/>
              </a:buClr>
            </a:pPr>
            <a:r>
              <a:rPr lang="en-US" sz="1600" b="1" kern="0" dirty="0">
                <a:solidFill>
                  <a:srgbClr val="FFFFFF"/>
                </a:solidFill>
                <a:latin typeface="Arial"/>
                <a:sym typeface="Arial"/>
              </a:rPr>
              <a:t>3. Model Creation</a:t>
            </a:r>
            <a:r>
              <a:rPr lang="en-US" sz="1600" kern="0" dirty="0">
                <a:solidFill>
                  <a:srgbClr val="FFFFFF"/>
                </a:solidFill>
                <a:latin typeface="Arial"/>
                <a:sym typeface="Arial"/>
              </a:rPr>
              <a:t> – Create ML model and train/test on labeled data.</a:t>
            </a:r>
            <a:endParaRPr lang="en-US" sz="1600" b="1" kern="0" dirty="0">
              <a:solidFill>
                <a:srgbClr val="FFFFFF"/>
              </a:solidFill>
              <a:latin typeface="Arial"/>
              <a:sym typeface="Arial"/>
            </a:endParaRPr>
          </a:p>
        </p:txBody>
      </p:sp>
      <p:sp>
        <p:nvSpPr>
          <p:cNvPr id="7" name="Rectangle 6">
            <a:extLst>
              <a:ext uri="{FF2B5EF4-FFF2-40B4-BE49-F238E27FC236}">
                <a16:creationId xmlns:a16="http://schemas.microsoft.com/office/drawing/2014/main" id="{6D4575CA-E912-4069-8425-50CB97926601}"/>
              </a:ext>
            </a:extLst>
          </p:cNvPr>
          <p:cNvSpPr/>
          <p:nvPr/>
        </p:nvSpPr>
        <p:spPr>
          <a:xfrm>
            <a:off x="8558927" y="5192028"/>
            <a:ext cx="2197827" cy="10552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defTabSz="1219170">
              <a:buClr>
                <a:srgbClr val="000000"/>
              </a:buClr>
            </a:pPr>
            <a:r>
              <a:rPr lang="en-US" sz="1600" b="1" kern="0" dirty="0">
                <a:solidFill>
                  <a:srgbClr val="FFFFFF"/>
                </a:solidFill>
                <a:latin typeface="Arial"/>
                <a:sym typeface="Arial"/>
              </a:rPr>
              <a:t>5.Transfer Learning – </a:t>
            </a:r>
            <a:r>
              <a:rPr lang="en-US" sz="1600" kern="0" dirty="0">
                <a:solidFill>
                  <a:srgbClr val="FFFFFF"/>
                </a:solidFill>
                <a:latin typeface="Arial"/>
                <a:sym typeface="Arial"/>
              </a:rPr>
              <a:t>Classify emotions used in real-world articles</a:t>
            </a:r>
            <a:endParaRPr lang="en-US" sz="1600" b="1" kern="0" dirty="0">
              <a:solidFill>
                <a:srgbClr val="FFFFFF"/>
              </a:solidFill>
              <a:latin typeface="Arial"/>
              <a:sym typeface="Arial"/>
            </a:endParaRPr>
          </a:p>
        </p:txBody>
      </p:sp>
      <p:cxnSp>
        <p:nvCxnSpPr>
          <p:cNvPr id="11" name="Straight Arrow Connector 10">
            <a:extLst>
              <a:ext uri="{FF2B5EF4-FFF2-40B4-BE49-F238E27FC236}">
                <a16:creationId xmlns:a16="http://schemas.microsoft.com/office/drawing/2014/main" id="{6601C474-F10E-4164-B680-AC3B9F4AEF03}"/>
              </a:ext>
            </a:extLst>
          </p:cNvPr>
          <p:cNvCxnSpPr/>
          <p:nvPr/>
        </p:nvCxnSpPr>
        <p:spPr>
          <a:xfrm>
            <a:off x="2646628" y="2988720"/>
            <a:ext cx="463189" cy="440281"/>
          </a:xfrm>
          <a:prstGeom prst="straightConnector1">
            <a:avLst/>
          </a:prstGeom>
          <a:ln w="12700">
            <a:solidFill>
              <a:srgbClr val="009688"/>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24EDE2-A79A-4900-A929-6F897A35B208}"/>
              </a:ext>
            </a:extLst>
          </p:cNvPr>
          <p:cNvCxnSpPr>
            <a:cxnSpLocks/>
            <a:stCxn id="5" idx="2"/>
            <a:endCxn id="7" idx="0"/>
          </p:cNvCxnSpPr>
          <p:nvPr/>
        </p:nvCxnSpPr>
        <p:spPr>
          <a:xfrm>
            <a:off x="9657840" y="3001362"/>
            <a:ext cx="0" cy="2190665"/>
          </a:xfrm>
          <a:prstGeom prst="straightConnector1">
            <a:avLst/>
          </a:prstGeom>
          <a:ln w="12700">
            <a:solidFill>
              <a:srgbClr val="009688"/>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B2AC52-A64A-4417-A79A-815E4A8FCB07}"/>
              </a:ext>
            </a:extLst>
          </p:cNvPr>
          <p:cNvCxnSpPr>
            <a:cxnSpLocks/>
          </p:cNvCxnSpPr>
          <p:nvPr/>
        </p:nvCxnSpPr>
        <p:spPr>
          <a:xfrm>
            <a:off x="7848411" y="4596916"/>
            <a:ext cx="1905189" cy="0"/>
          </a:xfrm>
          <a:prstGeom prst="line">
            <a:avLst/>
          </a:prstGeom>
          <a:ln w="12700">
            <a:solidFill>
              <a:srgbClr val="009688"/>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1542AAA-61C0-4DAD-B48A-1AF813FBF5D5}"/>
              </a:ext>
            </a:extLst>
          </p:cNvPr>
          <p:cNvSpPr/>
          <p:nvPr/>
        </p:nvSpPr>
        <p:spPr>
          <a:xfrm>
            <a:off x="3099499" y="3208860"/>
            <a:ext cx="2197815" cy="10552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defTabSz="1219170">
              <a:buClr>
                <a:srgbClr val="000000"/>
              </a:buClr>
            </a:pPr>
            <a:r>
              <a:rPr lang="en-US" sz="1733" b="1" kern="0" dirty="0">
                <a:solidFill>
                  <a:srgbClr val="FFFFFF"/>
                </a:solidFill>
                <a:latin typeface="Arial"/>
                <a:sym typeface="Arial"/>
              </a:rPr>
              <a:t>2. EDA</a:t>
            </a:r>
          </a:p>
          <a:p>
            <a:pPr algn="ctr" defTabSz="1219170">
              <a:buClr>
                <a:srgbClr val="000000"/>
              </a:buClr>
            </a:pPr>
            <a:r>
              <a:rPr lang="en-US" sz="1733" kern="0" dirty="0">
                <a:solidFill>
                  <a:srgbClr val="FFFFFF"/>
                </a:solidFill>
                <a:latin typeface="Arial"/>
                <a:sym typeface="Arial"/>
              </a:rPr>
              <a:t>Understanding how the words build into each class</a:t>
            </a:r>
          </a:p>
        </p:txBody>
      </p:sp>
      <p:cxnSp>
        <p:nvCxnSpPr>
          <p:cNvPr id="27" name="Straight Arrow Connector 26">
            <a:extLst>
              <a:ext uri="{FF2B5EF4-FFF2-40B4-BE49-F238E27FC236}">
                <a16:creationId xmlns:a16="http://schemas.microsoft.com/office/drawing/2014/main" id="{35067AA0-3FD8-4E76-94EF-7063AD6525D6}"/>
              </a:ext>
            </a:extLst>
          </p:cNvPr>
          <p:cNvCxnSpPr>
            <a:cxnSpLocks/>
          </p:cNvCxnSpPr>
          <p:nvPr/>
        </p:nvCxnSpPr>
        <p:spPr>
          <a:xfrm>
            <a:off x="5297314" y="3923980"/>
            <a:ext cx="641735" cy="560293"/>
          </a:xfrm>
          <a:prstGeom prst="straightConnector1">
            <a:avLst/>
          </a:prstGeom>
          <a:ln w="12700">
            <a:solidFill>
              <a:srgbClr val="009688"/>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99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Right 19">
            <a:extLst>
              <a:ext uri="{FF2B5EF4-FFF2-40B4-BE49-F238E27FC236}">
                <a16:creationId xmlns:a16="http://schemas.microsoft.com/office/drawing/2014/main" id="{85014A00-8716-4A15-95BE-31D13A9B906F}"/>
              </a:ext>
            </a:extLst>
          </p:cNvPr>
          <p:cNvSpPr/>
          <p:nvPr/>
        </p:nvSpPr>
        <p:spPr>
          <a:xfrm>
            <a:off x="294953" y="2404084"/>
            <a:ext cx="2574425"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23" name="Google Shape;87;p17">
            <a:extLst>
              <a:ext uri="{FF2B5EF4-FFF2-40B4-BE49-F238E27FC236}">
                <a16:creationId xmlns:a16="http://schemas.microsoft.com/office/drawing/2014/main" id="{F8D31730-88E8-4B06-BBDD-86259AA1F432}"/>
              </a:ext>
            </a:extLst>
          </p:cNvPr>
          <p:cNvSpPr txBox="1">
            <a:spLocks noGrp="1"/>
          </p:cNvSpPr>
          <p:nvPr>
            <p:ph type="title"/>
          </p:nvPr>
        </p:nvSpPr>
        <p:spPr>
          <a:xfrm>
            <a:off x="517200" y="237929"/>
            <a:ext cx="11157600" cy="914800"/>
          </a:xfrm>
          <a:prstGeom prst="rect">
            <a:avLst/>
          </a:prstGeom>
        </p:spPr>
        <p:txBody>
          <a:bodyPr spcFirstLastPara="1" wrap="square" lIns="121900" tIns="121900" rIns="121900" bIns="121900" anchor="b" anchorCtr="0">
            <a:normAutofit/>
          </a:bodyPr>
          <a:lstStyle/>
          <a:p>
            <a:r>
              <a:rPr lang="en" dirty="0"/>
              <a:t>Data Preprocessing</a:t>
            </a:r>
            <a:endParaRPr dirty="0"/>
          </a:p>
        </p:txBody>
      </p:sp>
      <p:sp>
        <p:nvSpPr>
          <p:cNvPr id="24" name="TextBox 23">
            <a:extLst>
              <a:ext uri="{FF2B5EF4-FFF2-40B4-BE49-F238E27FC236}">
                <a16:creationId xmlns:a16="http://schemas.microsoft.com/office/drawing/2014/main" id="{68CFB585-63CA-426E-88A5-4862DCDAF127}"/>
              </a:ext>
            </a:extLst>
          </p:cNvPr>
          <p:cNvSpPr txBox="1"/>
          <p:nvPr/>
        </p:nvSpPr>
        <p:spPr>
          <a:xfrm>
            <a:off x="156468" y="3181868"/>
            <a:ext cx="2321603" cy="954300"/>
          </a:xfrm>
          <a:prstGeom prst="rect">
            <a:avLst/>
          </a:prstGeom>
          <a:noFill/>
        </p:spPr>
        <p:txBody>
          <a:bodyPr wrap="square" rtlCol="0">
            <a:spAutoFit/>
          </a:bodyPr>
          <a:lstStyle/>
          <a:p>
            <a:pPr marL="152396" algn="ctr" defTabSz="1219170">
              <a:spcBef>
                <a:spcPts val="1600"/>
              </a:spcBef>
              <a:buClr>
                <a:srgbClr val="000000"/>
              </a:buClr>
              <a:buSzPts val="1800"/>
            </a:pPr>
            <a:r>
              <a:rPr lang="en-US" sz="1867" kern="0" dirty="0">
                <a:solidFill>
                  <a:srgbClr val="FFFFFF"/>
                </a:solidFill>
                <a:latin typeface="Roboto" panose="02000000000000000000" pitchFamily="2" charset="0"/>
                <a:ea typeface="Roboto" panose="02000000000000000000" pitchFamily="2" charset="0"/>
                <a:cs typeface="Arial"/>
                <a:sym typeface="Arial"/>
              </a:rPr>
              <a:t>“I was feeling a little low a few days back”</a:t>
            </a:r>
          </a:p>
        </p:txBody>
      </p:sp>
      <p:sp>
        <p:nvSpPr>
          <p:cNvPr id="25" name="Arrow: Right 24">
            <a:extLst>
              <a:ext uri="{FF2B5EF4-FFF2-40B4-BE49-F238E27FC236}">
                <a16:creationId xmlns:a16="http://schemas.microsoft.com/office/drawing/2014/main" id="{CC9AE5EE-B3F9-49B4-8271-EF67B4939A78}"/>
              </a:ext>
            </a:extLst>
          </p:cNvPr>
          <p:cNvSpPr/>
          <p:nvPr/>
        </p:nvSpPr>
        <p:spPr>
          <a:xfrm>
            <a:off x="3264541" y="2404084"/>
            <a:ext cx="2630800"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26" name="TextBox 25">
            <a:extLst>
              <a:ext uri="{FF2B5EF4-FFF2-40B4-BE49-F238E27FC236}">
                <a16:creationId xmlns:a16="http://schemas.microsoft.com/office/drawing/2014/main" id="{62356BF7-F8E3-47AA-B30F-DC4959F9C190}"/>
              </a:ext>
            </a:extLst>
          </p:cNvPr>
          <p:cNvSpPr txBox="1"/>
          <p:nvPr/>
        </p:nvSpPr>
        <p:spPr>
          <a:xfrm>
            <a:off x="3182431" y="3225734"/>
            <a:ext cx="2321603" cy="830997"/>
          </a:xfrm>
          <a:prstGeom prst="rect">
            <a:avLst/>
          </a:prstGeom>
          <a:noFill/>
        </p:spPr>
        <p:txBody>
          <a:bodyPr wrap="square" rtlCol="0">
            <a:spAutoFit/>
          </a:bodyPr>
          <a:lstStyle/>
          <a:p>
            <a:pPr marL="152396" algn="ctr" defTabSz="1219170">
              <a:spcBef>
                <a:spcPts val="1600"/>
              </a:spcBef>
              <a:buClr>
                <a:srgbClr val="000000"/>
              </a:buClr>
              <a:buSzPts val="1800"/>
            </a:pPr>
            <a:r>
              <a:rPr lang="en" sz="1600" kern="0" dirty="0">
                <a:solidFill>
                  <a:srgbClr val="FFFFFF"/>
                </a:solidFill>
                <a:latin typeface="Roboto" panose="02000000000000000000" pitchFamily="2" charset="0"/>
                <a:ea typeface="Roboto" panose="02000000000000000000" pitchFamily="2" charset="0"/>
                <a:cs typeface="Arial"/>
                <a:sym typeface="Arial"/>
              </a:rPr>
              <a:t>[“I”, “was”, “feeling”, “a”, “little”, “low”, “a”, “few”, “days”, “back”]</a:t>
            </a:r>
            <a:endParaRPr lang="en-US" sz="1600" kern="0" dirty="0">
              <a:solidFill>
                <a:srgbClr val="FFFFFF"/>
              </a:solidFill>
              <a:latin typeface="Roboto" panose="02000000000000000000" pitchFamily="2" charset="0"/>
              <a:ea typeface="Roboto" panose="02000000000000000000" pitchFamily="2" charset="0"/>
              <a:cs typeface="Arial"/>
              <a:sym typeface="Arial"/>
            </a:endParaRPr>
          </a:p>
        </p:txBody>
      </p:sp>
      <p:sp>
        <p:nvSpPr>
          <p:cNvPr id="27" name="Arrow: Right 26">
            <a:extLst>
              <a:ext uri="{FF2B5EF4-FFF2-40B4-BE49-F238E27FC236}">
                <a16:creationId xmlns:a16="http://schemas.microsoft.com/office/drawing/2014/main" id="{45C840FD-E147-440B-930C-84E7EDE1850E}"/>
              </a:ext>
            </a:extLst>
          </p:cNvPr>
          <p:cNvSpPr/>
          <p:nvPr/>
        </p:nvSpPr>
        <p:spPr>
          <a:xfrm>
            <a:off x="9146028" y="2404084"/>
            <a:ext cx="2889505"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28" name="TextBox 27">
            <a:extLst>
              <a:ext uri="{FF2B5EF4-FFF2-40B4-BE49-F238E27FC236}">
                <a16:creationId xmlns:a16="http://schemas.microsoft.com/office/drawing/2014/main" id="{85990112-F024-4F0D-8A2B-BC49ECD0C4E3}"/>
              </a:ext>
            </a:extLst>
          </p:cNvPr>
          <p:cNvSpPr txBox="1"/>
          <p:nvPr/>
        </p:nvSpPr>
        <p:spPr>
          <a:xfrm>
            <a:off x="8894518" y="3163811"/>
            <a:ext cx="2416380" cy="666977"/>
          </a:xfrm>
          <a:prstGeom prst="rect">
            <a:avLst/>
          </a:prstGeom>
          <a:noFill/>
        </p:spPr>
        <p:txBody>
          <a:bodyPr wrap="square" rtlCol="0">
            <a:spAutoFit/>
          </a:bodyPr>
          <a:lstStyle/>
          <a:p>
            <a:pPr marL="152396" algn="ctr" defTabSz="1219170">
              <a:spcBef>
                <a:spcPts val="1600"/>
              </a:spcBef>
              <a:buClr>
                <a:srgbClr val="000000"/>
              </a:buClr>
              <a:buSzPts val="1800"/>
            </a:pPr>
            <a:r>
              <a:rPr lang="en" sz="1867" kern="0" dirty="0">
                <a:solidFill>
                  <a:srgbClr val="FFFFFF"/>
                </a:solidFill>
                <a:latin typeface="Roboto" panose="02000000000000000000" pitchFamily="2" charset="0"/>
                <a:ea typeface="Roboto" panose="02000000000000000000" pitchFamily="2" charset="0"/>
                <a:cs typeface="Arial"/>
                <a:sym typeface="Arial"/>
              </a:rPr>
              <a:t>[“feel”, “little”, “low”, “day”, “back”]</a:t>
            </a:r>
            <a:endParaRPr lang="en-US" sz="1867" kern="0" dirty="0">
              <a:solidFill>
                <a:srgbClr val="FFFFFF"/>
              </a:solidFill>
              <a:latin typeface="Roboto" panose="02000000000000000000" pitchFamily="2" charset="0"/>
              <a:ea typeface="Roboto" panose="02000000000000000000" pitchFamily="2" charset="0"/>
              <a:cs typeface="Arial"/>
              <a:sym typeface="Arial"/>
            </a:endParaRPr>
          </a:p>
        </p:txBody>
      </p:sp>
      <p:sp>
        <p:nvSpPr>
          <p:cNvPr id="29" name="Arrow: Right 28">
            <a:extLst>
              <a:ext uri="{FF2B5EF4-FFF2-40B4-BE49-F238E27FC236}">
                <a16:creationId xmlns:a16="http://schemas.microsoft.com/office/drawing/2014/main" id="{72D9CB08-4EE8-408E-B902-CA3263A95665}"/>
              </a:ext>
            </a:extLst>
          </p:cNvPr>
          <p:cNvSpPr/>
          <p:nvPr/>
        </p:nvSpPr>
        <p:spPr>
          <a:xfrm>
            <a:off x="6372613" y="2404084"/>
            <a:ext cx="2630800"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30" name="TextBox 29">
            <a:extLst>
              <a:ext uri="{FF2B5EF4-FFF2-40B4-BE49-F238E27FC236}">
                <a16:creationId xmlns:a16="http://schemas.microsoft.com/office/drawing/2014/main" id="{15B40CFE-504C-4D87-BECF-949F367CB874}"/>
              </a:ext>
            </a:extLst>
          </p:cNvPr>
          <p:cNvSpPr txBox="1"/>
          <p:nvPr/>
        </p:nvSpPr>
        <p:spPr>
          <a:xfrm>
            <a:off x="6234128" y="3181867"/>
            <a:ext cx="2321603" cy="954300"/>
          </a:xfrm>
          <a:prstGeom prst="rect">
            <a:avLst/>
          </a:prstGeom>
          <a:noFill/>
        </p:spPr>
        <p:txBody>
          <a:bodyPr wrap="square" rtlCol="0">
            <a:spAutoFit/>
          </a:bodyPr>
          <a:lstStyle/>
          <a:p>
            <a:pPr marL="152396" algn="ctr" defTabSz="1219170">
              <a:spcBef>
                <a:spcPts val="1600"/>
              </a:spcBef>
              <a:buClr>
                <a:srgbClr val="000000"/>
              </a:buClr>
              <a:buSzPts val="1800"/>
            </a:pPr>
            <a:r>
              <a:rPr lang="en" sz="1867" kern="0" dirty="0">
                <a:solidFill>
                  <a:srgbClr val="FFFFFF"/>
                </a:solidFill>
                <a:latin typeface="Roboto" panose="02000000000000000000" pitchFamily="2" charset="0"/>
                <a:ea typeface="Roboto" panose="02000000000000000000" pitchFamily="2" charset="0"/>
                <a:cs typeface="Arial"/>
                <a:sym typeface="Arial"/>
              </a:rPr>
              <a:t>[“feeling”, “little”, “low”, “days”, “back”]</a:t>
            </a:r>
            <a:endParaRPr lang="en-US" sz="1867" kern="0" dirty="0">
              <a:solidFill>
                <a:srgbClr val="FFFFFF"/>
              </a:solidFill>
              <a:latin typeface="Roboto" panose="02000000000000000000" pitchFamily="2" charset="0"/>
              <a:ea typeface="Roboto" panose="02000000000000000000" pitchFamily="2" charset="0"/>
              <a:cs typeface="Arial"/>
              <a:sym typeface="Arial"/>
            </a:endParaRPr>
          </a:p>
        </p:txBody>
      </p:sp>
      <p:sp>
        <p:nvSpPr>
          <p:cNvPr id="31" name="TextBox 30">
            <a:extLst>
              <a:ext uri="{FF2B5EF4-FFF2-40B4-BE49-F238E27FC236}">
                <a16:creationId xmlns:a16="http://schemas.microsoft.com/office/drawing/2014/main" id="{A867C712-5876-412D-8EBA-B62A315DE8C5}"/>
              </a:ext>
            </a:extLst>
          </p:cNvPr>
          <p:cNvSpPr txBox="1"/>
          <p:nvPr/>
        </p:nvSpPr>
        <p:spPr>
          <a:xfrm>
            <a:off x="610664" y="5143290"/>
            <a:ext cx="1943001" cy="666977"/>
          </a:xfrm>
          <a:prstGeom prst="rect">
            <a:avLst/>
          </a:prstGeom>
          <a:noFill/>
        </p:spPr>
        <p:txBody>
          <a:bodyPr wrap="square" rtlCol="0">
            <a:spAutoFit/>
          </a:bodyPr>
          <a:lstStyle/>
          <a:p>
            <a:pPr algn="ctr" defTabSz="1219170">
              <a:buClr>
                <a:srgbClr val="000000"/>
              </a:buClr>
            </a:pPr>
            <a:r>
              <a:rPr lang="en-US" sz="1867" b="1" u="sng" kern="0" dirty="0">
                <a:solidFill>
                  <a:srgbClr val="FFFFFF"/>
                </a:solidFill>
                <a:latin typeface="Roboto" panose="02000000000000000000" pitchFamily="2" charset="0"/>
                <a:ea typeface="Roboto" panose="02000000000000000000" pitchFamily="2" charset="0"/>
                <a:cs typeface="Arial"/>
                <a:sym typeface="Arial"/>
              </a:rPr>
              <a:t>Original Sentence</a:t>
            </a:r>
          </a:p>
        </p:txBody>
      </p:sp>
      <p:sp>
        <p:nvSpPr>
          <p:cNvPr id="32" name="TextBox 31">
            <a:extLst>
              <a:ext uri="{FF2B5EF4-FFF2-40B4-BE49-F238E27FC236}">
                <a16:creationId xmlns:a16="http://schemas.microsoft.com/office/drawing/2014/main" id="{076A802B-0031-443B-9611-B7AB9D0F7FA3}"/>
              </a:ext>
            </a:extLst>
          </p:cNvPr>
          <p:cNvSpPr txBox="1"/>
          <p:nvPr/>
        </p:nvSpPr>
        <p:spPr>
          <a:xfrm>
            <a:off x="7057551" y="5143289"/>
            <a:ext cx="1260924" cy="666977"/>
          </a:xfrm>
          <a:prstGeom prst="rect">
            <a:avLst/>
          </a:prstGeom>
          <a:noFill/>
        </p:spPr>
        <p:txBody>
          <a:bodyPr wrap="square" rtlCol="0">
            <a:spAutoFit/>
          </a:bodyPr>
          <a:lstStyle/>
          <a:p>
            <a:pPr algn="ctr" defTabSz="1219170">
              <a:buClr>
                <a:srgbClr val="000000"/>
              </a:buClr>
            </a:pPr>
            <a:r>
              <a:rPr lang="en-US" sz="1867" b="1" u="sng" kern="0" dirty="0">
                <a:solidFill>
                  <a:srgbClr val="FFFFFF"/>
                </a:solidFill>
                <a:latin typeface="Roboto" panose="02000000000000000000" pitchFamily="2" charset="0"/>
                <a:ea typeface="Roboto" panose="02000000000000000000" pitchFamily="2" charset="0"/>
                <a:cs typeface="Arial"/>
                <a:sym typeface="Arial"/>
              </a:rPr>
              <a:t>No Stop Words</a:t>
            </a:r>
          </a:p>
        </p:txBody>
      </p:sp>
      <p:sp>
        <p:nvSpPr>
          <p:cNvPr id="33" name="TextBox 32">
            <a:extLst>
              <a:ext uri="{FF2B5EF4-FFF2-40B4-BE49-F238E27FC236}">
                <a16:creationId xmlns:a16="http://schemas.microsoft.com/office/drawing/2014/main" id="{34006431-C2AC-4086-84C7-9441859651FF}"/>
              </a:ext>
            </a:extLst>
          </p:cNvPr>
          <p:cNvSpPr txBox="1"/>
          <p:nvPr/>
        </p:nvSpPr>
        <p:spPr>
          <a:xfrm>
            <a:off x="9074720" y="5131947"/>
            <a:ext cx="3032117" cy="379656"/>
          </a:xfrm>
          <a:prstGeom prst="rect">
            <a:avLst/>
          </a:prstGeom>
          <a:noFill/>
        </p:spPr>
        <p:txBody>
          <a:bodyPr wrap="square" rtlCol="0">
            <a:spAutoFit/>
          </a:bodyPr>
          <a:lstStyle/>
          <a:p>
            <a:pPr algn="ctr" defTabSz="1219170">
              <a:buClr>
                <a:srgbClr val="000000"/>
              </a:buClr>
            </a:pPr>
            <a:r>
              <a:rPr lang="en-US" sz="1867" b="1" u="sng" kern="0" dirty="0">
                <a:solidFill>
                  <a:srgbClr val="FFFFFF"/>
                </a:solidFill>
                <a:latin typeface="Roboto" panose="02000000000000000000" pitchFamily="2" charset="0"/>
                <a:ea typeface="Roboto" panose="02000000000000000000" pitchFamily="2" charset="0"/>
                <a:cs typeface="Arial"/>
                <a:sym typeface="Arial"/>
              </a:rPr>
              <a:t>Lemmatized</a:t>
            </a:r>
          </a:p>
        </p:txBody>
      </p:sp>
      <p:sp>
        <p:nvSpPr>
          <p:cNvPr id="34" name="TextBox 33">
            <a:extLst>
              <a:ext uri="{FF2B5EF4-FFF2-40B4-BE49-F238E27FC236}">
                <a16:creationId xmlns:a16="http://schemas.microsoft.com/office/drawing/2014/main" id="{FE139E04-9832-4CF7-87B6-3FB2182413ED}"/>
              </a:ext>
            </a:extLst>
          </p:cNvPr>
          <p:cNvSpPr txBox="1"/>
          <p:nvPr/>
        </p:nvSpPr>
        <p:spPr>
          <a:xfrm>
            <a:off x="3612885" y="5143291"/>
            <a:ext cx="1644575" cy="379656"/>
          </a:xfrm>
          <a:prstGeom prst="rect">
            <a:avLst/>
          </a:prstGeom>
          <a:noFill/>
        </p:spPr>
        <p:txBody>
          <a:bodyPr wrap="square" rtlCol="0">
            <a:spAutoFit/>
          </a:bodyPr>
          <a:lstStyle/>
          <a:p>
            <a:pPr algn="ctr" defTabSz="1219170">
              <a:buClr>
                <a:srgbClr val="000000"/>
              </a:buClr>
            </a:pPr>
            <a:r>
              <a:rPr lang="en-US" sz="1867" b="1" u="sng" kern="0" dirty="0">
                <a:solidFill>
                  <a:srgbClr val="FFFFFF"/>
                </a:solidFill>
                <a:latin typeface="Roboto" panose="02000000000000000000" pitchFamily="2" charset="0"/>
                <a:ea typeface="Roboto" panose="02000000000000000000" pitchFamily="2" charset="0"/>
                <a:cs typeface="Arial"/>
                <a:sym typeface="Arial"/>
              </a:rPr>
              <a:t>Tokenized</a:t>
            </a:r>
          </a:p>
        </p:txBody>
      </p:sp>
    </p:spTree>
    <p:extLst>
      <p:ext uri="{BB962C8B-B14F-4D97-AF65-F5344CB8AC3E}">
        <p14:creationId xmlns:p14="http://schemas.microsoft.com/office/powerpoint/2010/main" val="161352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002-C0BB-4C1F-B42F-456F1B7DD683}"/>
              </a:ext>
            </a:extLst>
          </p:cNvPr>
          <p:cNvSpPr>
            <a:spLocks noGrp="1"/>
          </p:cNvSpPr>
          <p:nvPr>
            <p:ph type="title"/>
          </p:nvPr>
        </p:nvSpPr>
        <p:spPr/>
        <p:txBody>
          <a:bodyPr>
            <a:normAutofit/>
          </a:bodyPr>
          <a:lstStyle/>
          <a:p>
            <a:r>
              <a:rPr lang="en-US" sz="3200" dirty="0"/>
              <a:t>Data Preprocessing</a:t>
            </a:r>
          </a:p>
        </p:txBody>
      </p:sp>
      <p:sp>
        <p:nvSpPr>
          <p:cNvPr id="3" name="Text Placeholder 2">
            <a:extLst>
              <a:ext uri="{FF2B5EF4-FFF2-40B4-BE49-F238E27FC236}">
                <a16:creationId xmlns:a16="http://schemas.microsoft.com/office/drawing/2014/main" id="{4553E962-4BE8-4FAE-AB48-CEF85DA19DB2}"/>
              </a:ext>
            </a:extLst>
          </p:cNvPr>
          <p:cNvSpPr>
            <a:spLocks noGrp="1"/>
          </p:cNvSpPr>
          <p:nvPr>
            <p:ph type="body" idx="1"/>
          </p:nvPr>
        </p:nvSpPr>
        <p:spPr/>
        <p:txBody>
          <a:bodyPr>
            <a:normAutofit/>
          </a:bodyPr>
          <a:lstStyle/>
          <a:p>
            <a:pPr marL="152396" indent="0">
              <a:lnSpc>
                <a:spcPct val="200000"/>
              </a:lnSpc>
              <a:buNone/>
            </a:pPr>
            <a:r>
              <a:rPr lang="en-US" dirty="0"/>
              <a:t>Several more steps are needed before Pytorch can effectively load and process the data:</a:t>
            </a:r>
          </a:p>
          <a:p>
            <a:pPr>
              <a:lnSpc>
                <a:spcPct val="200000"/>
              </a:lnSpc>
              <a:buFont typeface="+mj-lt"/>
              <a:buAutoNum type="arabicPeriod"/>
            </a:pPr>
            <a:r>
              <a:rPr lang="en-US" u="sng" dirty="0"/>
              <a:t>Dictionary Creation</a:t>
            </a:r>
            <a:r>
              <a:rPr lang="en-US" dirty="0"/>
              <a:t> – The dictionary is a list of all emotions contained in the dataset and the individual (transformed) tweets that correspond to that emotion. </a:t>
            </a:r>
          </a:p>
          <a:p>
            <a:pPr>
              <a:lnSpc>
                <a:spcPct val="200000"/>
              </a:lnSpc>
              <a:buFont typeface="+mj-lt"/>
              <a:buAutoNum type="arabicPeriod"/>
            </a:pPr>
            <a:r>
              <a:rPr lang="en-US" u="sng" dirty="0"/>
              <a:t>Vocabulary Creation</a:t>
            </a:r>
            <a:r>
              <a:rPr lang="en-US" dirty="0"/>
              <a:t> – The dataset’s vocabulary contains all unique words and an assigned index.</a:t>
            </a:r>
          </a:p>
        </p:txBody>
      </p:sp>
    </p:spTree>
    <p:extLst>
      <p:ext uri="{BB962C8B-B14F-4D97-AF65-F5344CB8AC3E}">
        <p14:creationId xmlns:p14="http://schemas.microsoft.com/office/powerpoint/2010/main" val="302653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C5B4-04BB-4589-BBFC-CBAA2047D9AB}"/>
              </a:ext>
            </a:extLst>
          </p:cNvPr>
          <p:cNvSpPr>
            <a:spLocks noGrp="1"/>
          </p:cNvSpPr>
          <p:nvPr>
            <p:ph type="title"/>
          </p:nvPr>
        </p:nvSpPr>
        <p:spPr>
          <a:xfrm>
            <a:off x="6847" y="0"/>
            <a:ext cx="4296117" cy="1095909"/>
          </a:xfrm>
        </p:spPr>
        <p:txBody>
          <a:bodyPr>
            <a:normAutofit/>
          </a:bodyPr>
          <a:lstStyle/>
          <a:p>
            <a:r>
              <a:rPr lang="en-US" dirty="0"/>
              <a:t>Dataset Creation</a:t>
            </a:r>
          </a:p>
        </p:txBody>
      </p:sp>
      <p:pic>
        <p:nvPicPr>
          <p:cNvPr id="5" name="Picture 4" descr="Text&#10;&#10;Description automatically generated">
            <a:extLst>
              <a:ext uri="{FF2B5EF4-FFF2-40B4-BE49-F238E27FC236}">
                <a16:creationId xmlns:a16="http://schemas.microsoft.com/office/drawing/2014/main" id="{148E20A1-62EC-4E70-95DA-2DF2EAFF4CF6}"/>
              </a:ext>
            </a:extLst>
          </p:cNvPr>
          <p:cNvPicPr>
            <a:picLocks noChangeAspect="1"/>
          </p:cNvPicPr>
          <p:nvPr/>
        </p:nvPicPr>
        <p:blipFill>
          <a:blip r:embed="rId2"/>
          <a:stretch>
            <a:fillRect/>
          </a:stretch>
        </p:blipFill>
        <p:spPr>
          <a:xfrm>
            <a:off x="4421594" y="520551"/>
            <a:ext cx="7340977" cy="5816899"/>
          </a:xfrm>
          <a:prstGeom prst="rect">
            <a:avLst/>
          </a:prstGeom>
        </p:spPr>
      </p:pic>
      <p:sp>
        <p:nvSpPr>
          <p:cNvPr id="6" name="Arrow: Right 5">
            <a:extLst>
              <a:ext uri="{FF2B5EF4-FFF2-40B4-BE49-F238E27FC236}">
                <a16:creationId xmlns:a16="http://schemas.microsoft.com/office/drawing/2014/main" id="{6F8E682F-EE90-4292-822E-0CA26F0EBABA}"/>
              </a:ext>
            </a:extLst>
          </p:cNvPr>
          <p:cNvSpPr/>
          <p:nvPr/>
        </p:nvSpPr>
        <p:spPr>
          <a:xfrm>
            <a:off x="1413460" y="4055490"/>
            <a:ext cx="2889505"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7" name="TextBox 6">
            <a:extLst>
              <a:ext uri="{FF2B5EF4-FFF2-40B4-BE49-F238E27FC236}">
                <a16:creationId xmlns:a16="http://schemas.microsoft.com/office/drawing/2014/main" id="{019E060F-D3D7-4BE2-8F7D-84D54F114F14}"/>
              </a:ext>
            </a:extLst>
          </p:cNvPr>
          <p:cNvSpPr txBox="1"/>
          <p:nvPr/>
        </p:nvSpPr>
        <p:spPr>
          <a:xfrm>
            <a:off x="1340759" y="5103618"/>
            <a:ext cx="2416380" cy="379656"/>
          </a:xfrm>
          <a:prstGeom prst="rect">
            <a:avLst/>
          </a:prstGeom>
          <a:noFill/>
        </p:spPr>
        <p:txBody>
          <a:bodyPr wrap="square" rtlCol="0">
            <a:spAutoFit/>
          </a:bodyPr>
          <a:lstStyle/>
          <a:p>
            <a:pPr marL="152396" algn="ctr" defTabSz="1219170">
              <a:spcBef>
                <a:spcPts val="1600"/>
              </a:spcBef>
              <a:buClr>
                <a:srgbClr val="000000"/>
              </a:buClr>
              <a:buSzPts val="1800"/>
            </a:pPr>
            <a:r>
              <a:rPr lang="en" sz="1867" kern="0" dirty="0">
                <a:solidFill>
                  <a:srgbClr val="FFFFFF"/>
                </a:solidFill>
                <a:latin typeface="Roboto" panose="02000000000000000000" pitchFamily="2" charset="0"/>
                <a:ea typeface="Roboto" panose="02000000000000000000" pitchFamily="2" charset="0"/>
                <a:cs typeface="Arial"/>
                <a:sym typeface="Arial"/>
              </a:rPr>
              <a:t>[3, 8, 14, 175, 1020]</a:t>
            </a:r>
            <a:endParaRPr lang="en-US" sz="1867" kern="0" dirty="0">
              <a:solidFill>
                <a:srgbClr val="FFFFFF"/>
              </a:solidFill>
              <a:latin typeface="Roboto" panose="02000000000000000000" pitchFamily="2" charset="0"/>
              <a:ea typeface="Roboto" panose="02000000000000000000" pitchFamily="2" charset="0"/>
              <a:cs typeface="Arial"/>
              <a:sym typeface="Arial"/>
            </a:endParaRPr>
          </a:p>
        </p:txBody>
      </p:sp>
      <p:sp>
        <p:nvSpPr>
          <p:cNvPr id="8" name="Arrow: Right 7">
            <a:extLst>
              <a:ext uri="{FF2B5EF4-FFF2-40B4-BE49-F238E27FC236}">
                <a16:creationId xmlns:a16="http://schemas.microsoft.com/office/drawing/2014/main" id="{9166F12F-6087-485B-B555-5EAA444D3471}"/>
              </a:ext>
            </a:extLst>
          </p:cNvPr>
          <p:cNvSpPr/>
          <p:nvPr/>
        </p:nvSpPr>
        <p:spPr>
          <a:xfrm>
            <a:off x="1389738" y="1005495"/>
            <a:ext cx="2889505" cy="2584317"/>
          </a:xfrm>
          <a:prstGeom prst="rightArrow">
            <a:avLst/>
          </a:prstGeom>
          <a:solidFill>
            <a:srgbClr val="0096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00517C"/>
              </a:solidFill>
              <a:latin typeface="Arial"/>
              <a:sym typeface="Arial"/>
            </a:endParaRPr>
          </a:p>
        </p:txBody>
      </p:sp>
      <p:sp>
        <p:nvSpPr>
          <p:cNvPr id="9" name="TextBox 8">
            <a:extLst>
              <a:ext uri="{FF2B5EF4-FFF2-40B4-BE49-F238E27FC236}">
                <a16:creationId xmlns:a16="http://schemas.microsoft.com/office/drawing/2014/main" id="{EFD92CE0-4E22-4DDE-955E-6AFF4951048E}"/>
              </a:ext>
            </a:extLst>
          </p:cNvPr>
          <p:cNvSpPr txBox="1"/>
          <p:nvPr/>
        </p:nvSpPr>
        <p:spPr>
          <a:xfrm>
            <a:off x="1138229" y="1765221"/>
            <a:ext cx="2416380" cy="666977"/>
          </a:xfrm>
          <a:prstGeom prst="rect">
            <a:avLst/>
          </a:prstGeom>
          <a:noFill/>
        </p:spPr>
        <p:txBody>
          <a:bodyPr wrap="square" rtlCol="0">
            <a:spAutoFit/>
          </a:bodyPr>
          <a:lstStyle/>
          <a:p>
            <a:pPr marL="152396" algn="ctr" defTabSz="1219170">
              <a:spcBef>
                <a:spcPts val="1600"/>
              </a:spcBef>
              <a:buClr>
                <a:srgbClr val="000000"/>
              </a:buClr>
              <a:buSzPts val="1800"/>
            </a:pPr>
            <a:r>
              <a:rPr lang="en" sz="1867" kern="0" dirty="0">
                <a:solidFill>
                  <a:srgbClr val="FFFFFF"/>
                </a:solidFill>
                <a:latin typeface="Roboto" panose="02000000000000000000" pitchFamily="2" charset="0"/>
                <a:ea typeface="Roboto" panose="02000000000000000000" pitchFamily="2" charset="0"/>
                <a:cs typeface="Arial"/>
                <a:sym typeface="Arial"/>
              </a:rPr>
              <a:t>[“feel”, “little”, “low”, “day”, “back”]</a:t>
            </a:r>
            <a:endParaRPr lang="en-US" sz="1867" kern="0" dirty="0">
              <a:solidFill>
                <a:srgbClr val="FFFFFF"/>
              </a:solidFill>
              <a:latin typeface="Roboto" panose="02000000000000000000" pitchFamily="2" charset="0"/>
              <a:ea typeface="Roboto" panose="02000000000000000000" pitchFamily="2" charset="0"/>
              <a:cs typeface="Arial"/>
              <a:sym typeface="Arial"/>
            </a:endParaRPr>
          </a:p>
        </p:txBody>
      </p:sp>
      <p:sp>
        <p:nvSpPr>
          <p:cNvPr id="10" name="TextBox 9">
            <a:extLst>
              <a:ext uri="{FF2B5EF4-FFF2-40B4-BE49-F238E27FC236}">
                <a16:creationId xmlns:a16="http://schemas.microsoft.com/office/drawing/2014/main" id="{695E25D3-A6CF-4149-A73D-A0C8C754330E}"/>
              </a:ext>
            </a:extLst>
          </p:cNvPr>
          <p:cNvSpPr txBox="1"/>
          <p:nvPr/>
        </p:nvSpPr>
        <p:spPr>
          <a:xfrm>
            <a:off x="295222" y="3276299"/>
            <a:ext cx="2834489" cy="954300"/>
          </a:xfrm>
          <a:prstGeom prst="rect">
            <a:avLst/>
          </a:prstGeom>
          <a:noFill/>
        </p:spPr>
        <p:txBody>
          <a:bodyPr wrap="square" rtlCol="0">
            <a:spAutoFit/>
          </a:bodyPr>
          <a:lstStyle/>
          <a:p>
            <a:pPr algn="ctr" defTabSz="1219170">
              <a:buClr>
                <a:srgbClr val="000000"/>
              </a:buClr>
            </a:pPr>
            <a:r>
              <a:rPr lang="en-US" sz="1867" kern="0" dirty="0">
                <a:solidFill>
                  <a:srgbClr val="FFFFFF"/>
                </a:solidFill>
                <a:latin typeface="Arial"/>
                <a:cs typeface="Arial"/>
                <a:sym typeface="Arial"/>
              </a:rPr>
              <a:t>Words changed into a format Pytorch Datasets can work with </a:t>
            </a:r>
          </a:p>
        </p:txBody>
      </p:sp>
    </p:spTree>
    <p:extLst>
      <p:ext uri="{BB962C8B-B14F-4D97-AF65-F5344CB8AC3E}">
        <p14:creationId xmlns:p14="http://schemas.microsoft.com/office/powerpoint/2010/main" val="112827542"/>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1609</Words>
  <Application>Microsoft Office PowerPoint</Application>
  <PresentationFormat>Widescreen</PresentationFormat>
  <Paragraphs>211</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Roboto</vt:lpstr>
      <vt:lpstr>Roboto Slab</vt:lpstr>
      <vt:lpstr>Marina</vt:lpstr>
      <vt:lpstr>The Fear-Industrial Complex</vt:lpstr>
      <vt:lpstr>PowerPoint Presentation</vt:lpstr>
      <vt:lpstr>PowerPoint Presentation</vt:lpstr>
      <vt:lpstr>Research Questions</vt:lpstr>
      <vt:lpstr>Methods of Analysis</vt:lpstr>
      <vt:lpstr>Project Outline</vt:lpstr>
      <vt:lpstr>Data Preprocessing</vt:lpstr>
      <vt:lpstr>Data Preprocessing</vt:lpstr>
      <vt:lpstr>Dataset Creation</vt:lpstr>
      <vt:lpstr>Data Source - RNN Training</vt:lpstr>
      <vt:lpstr>Imbalanced Data</vt:lpstr>
      <vt:lpstr>Dataset Support</vt:lpstr>
      <vt:lpstr>Stop Words</vt:lpstr>
      <vt:lpstr>ML – RNN Results (Batch Size = 1)</vt:lpstr>
      <vt:lpstr>ML – RNN Results (Batch Size = 16)</vt:lpstr>
      <vt:lpstr>ML – RNN Results (Batch Size = 32)</vt:lpstr>
      <vt:lpstr>Results Table – Batch Size</vt:lpstr>
      <vt:lpstr>Results Table – Stop Word Deletion</vt:lpstr>
      <vt:lpstr>Final RNN Used</vt:lpstr>
      <vt:lpstr>Results – Web Scrape</vt:lpstr>
      <vt:lpstr>Results – Fox News</vt:lpstr>
      <vt:lpstr>Results - CNN</vt:lpstr>
      <vt:lpstr>Results – CNN &amp; Fox News</vt:lpstr>
      <vt:lpstr>Results –Polarity Histogram</vt:lpstr>
      <vt:lpstr>The Emotion Index</vt:lpstr>
      <vt:lpstr>Emotion Index – Fear and Joy</vt:lpstr>
      <vt:lpstr>Emotion Index – Anger and Love</vt:lpstr>
      <vt:lpstr>Emotion Index – Sadness and Surprise</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Fear-Industrial Complex</dc:title>
  <dc:creator>Kolodrubetz, Samuel</dc:creator>
  <cp:lastModifiedBy>Kolodrubetz, Samuel</cp:lastModifiedBy>
  <cp:revision>14</cp:revision>
  <dcterms:created xsi:type="dcterms:W3CDTF">2022-05-20T05:49:49Z</dcterms:created>
  <dcterms:modified xsi:type="dcterms:W3CDTF">2022-05-20T18:13:58Z</dcterms:modified>
</cp:coreProperties>
</file>