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Roboto Slab"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7420abc4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7420abc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7420abc4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17420abc4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757ffc15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757ffc15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757ffc15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757ffc15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757ffc15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757ffc15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757ffc15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757ffc15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757ffc15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757ffc15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7420abc4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7420abc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6f48f5c1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6f48f5c1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16f48f5c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6f48f5c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6f48f5c1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6f48f5c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757ffc15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757ffc15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6f48f5c1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6f48f5c1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6f48f5c1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6f48f5c1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6f48f5c1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6f48f5c1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7420abc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7420abc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757ffc15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757ffc15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stamp/stamp.jsp?arnumber=8681053"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abcnews.go.com/2020/story?id=2898636&amp;page=1"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ieeexplore.ieee.org/stamp/stamp.jsp?arnumber=8681053" TargetMode="External"/><Relationship Id="rId4" Type="http://schemas.openxmlformats.org/officeDocument/2006/relationships/hyperlink" Target="https://huggingface.co/datasets/emotion/viewer/default/trai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311708" y="11368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The Fear-Industrial Complex</a:t>
            </a:r>
            <a:r>
              <a:rPr lang="en" sz="5300" baseline="30000"/>
              <a:t>1</a:t>
            </a:r>
            <a:endParaRPr sz="5300" baseline="30000"/>
          </a:p>
        </p:txBody>
      </p:sp>
      <p:sp>
        <p:nvSpPr>
          <p:cNvPr id="64" name="Google Shape;64;p13"/>
          <p:cNvSpPr txBox="1">
            <a:spLocks noGrp="1"/>
          </p:cNvSpPr>
          <p:nvPr>
            <p:ph type="subTitle" idx="1"/>
          </p:nvPr>
        </p:nvSpPr>
        <p:spPr>
          <a:xfrm>
            <a:off x="311700" y="34927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200" i="1">
                <a:solidFill>
                  <a:srgbClr val="24292F"/>
                </a:solidFill>
                <a:highlight>
                  <a:srgbClr val="FFFFFF"/>
                </a:highlight>
              </a:rPr>
              <a:t>An analysis on the amount of fear that plays into current US news media by Samuel Kolodrubetz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Initial EDA </a:t>
            </a:r>
            <a:endParaRPr/>
          </a:p>
        </p:txBody>
      </p:sp>
      <p:pic>
        <p:nvPicPr>
          <p:cNvPr id="118" name="Google Shape;118;p22"/>
          <p:cNvPicPr preferRelativeResize="0"/>
          <p:nvPr/>
        </p:nvPicPr>
        <p:blipFill>
          <a:blip r:embed="rId3">
            <a:alphaModFix/>
          </a:blip>
          <a:stretch>
            <a:fillRect/>
          </a:stretch>
        </p:blipFill>
        <p:spPr>
          <a:xfrm>
            <a:off x="2454063" y="1144100"/>
            <a:ext cx="4235875" cy="2855300"/>
          </a:xfrm>
          <a:prstGeom prst="rect">
            <a:avLst/>
          </a:prstGeom>
          <a:noFill/>
          <a:ln>
            <a:noFill/>
          </a:ln>
        </p:spPr>
      </p:pic>
      <p:sp>
        <p:nvSpPr>
          <p:cNvPr id="119" name="Google Shape;119;p22"/>
          <p:cNvSpPr txBox="1"/>
          <p:nvPr/>
        </p:nvSpPr>
        <p:spPr>
          <a:xfrm>
            <a:off x="2454075" y="4092600"/>
            <a:ext cx="4236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i="1">
                <a:solidFill>
                  <a:schemeClr val="dk1"/>
                </a:solidFill>
                <a:latin typeface="Roboto"/>
                <a:ea typeface="Roboto"/>
                <a:cs typeface="Roboto"/>
                <a:sym typeface="Roboto"/>
              </a:rPr>
              <a:t>The above shows we have a class imbalance among the emotion, with joy and sadness having much more samples than other classes. To combat this class analysis I plan to downsample sadness and joy to the levels of fear (around 45,000 samples). </a:t>
            </a:r>
            <a:endParaRPr sz="700" i="1">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Initial EDA - Word Frequency </a:t>
            </a:r>
            <a:endParaRPr/>
          </a:p>
        </p:txBody>
      </p:sp>
      <p:pic>
        <p:nvPicPr>
          <p:cNvPr id="125" name="Google Shape;125;p23"/>
          <p:cNvPicPr preferRelativeResize="0"/>
          <p:nvPr/>
        </p:nvPicPr>
        <p:blipFill>
          <a:blip r:embed="rId3">
            <a:alphaModFix/>
          </a:blip>
          <a:stretch>
            <a:fillRect/>
          </a:stretch>
        </p:blipFill>
        <p:spPr>
          <a:xfrm>
            <a:off x="2237925" y="1222500"/>
            <a:ext cx="4668146" cy="369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167200" y="880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Initial EDA - Word Frequency </a:t>
            </a:r>
            <a:endParaRPr/>
          </a:p>
        </p:txBody>
      </p:sp>
      <p:pic>
        <p:nvPicPr>
          <p:cNvPr id="131" name="Google Shape;131;p24"/>
          <p:cNvPicPr preferRelativeResize="0"/>
          <p:nvPr/>
        </p:nvPicPr>
        <p:blipFill>
          <a:blip r:embed="rId3">
            <a:alphaModFix/>
          </a:blip>
          <a:stretch>
            <a:fillRect/>
          </a:stretch>
        </p:blipFill>
        <p:spPr>
          <a:xfrm>
            <a:off x="167200" y="914700"/>
            <a:ext cx="4404800" cy="3694575"/>
          </a:xfrm>
          <a:prstGeom prst="rect">
            <a:avLst/>
          </a:prstGeom>
          <a:noFill/>
          <a:ln>
            <a:noFill/>
          </a:ln>
        </p:spPr>
      </p:pic>
      <p:pic>
        <p:nvPicPr>
          <p:cNvPr id="132" name="Google Shape;132;p24"/>
          <p:cNvPicPr preferRelativeResize="0"/>
          <p:nvPr/>
        </p:nvPicPr>
        <p:blipFill>
          <a:blip r:embed="rId4">
            <a:alphaModFix/>
          </a:blip>
          <a:stretch>
            <a:fillRect/>
          </a:stretch>
        </p:blipFill>
        <p:spPr>
          <a:xfrm>
            <a:off x="4791025" y="914700"/>
            <a:ext cx="4267200" cy="369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167200" y="880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Initial EDA - Word Clouds (Fear)</a:t>
            </a:r>
            <a:endParaRPr/>
          </a:p>
        </p:txBody>
      </p:sp>
      <p:pic>
        <p:nvPicPr>
          <p:cNvPr id="138" name="Google Shape;138;p25"/>
          <p:cNvPicPr preferRelativeResize="0"/>
          <p:nvPr/>
        </p:nvPicPr>
        <p:blipFill>
          <a:blip r:embed="rId3">
            <a:alphaModFix/>
          </a:blip>
          <a:stretch>
            <a:fillRect/>
          </a:stretch>
        </p:blipFill>
        <p:spPr>
          <a:xfrm>
            <a:off x="942975" y="919100"/>
            <a:ext cx="7258050" cy="3733800"/>
          </a:xfrm>
          <a:prstGeom prst="rect">
            <a:avLst/>
          </a:prstGeom>
          <a:noFill/>
          <a:ln>
            <a:noFill/>
          </a:ln>
        </p:spPr>
      </p:pic>
      <p:sp>
        <p:nvSpPr>
          <p:cNvPr id="139" name="Google Shape;139;p25"/>
          <p:cNvSpPr txBox="1"/>
          <p:nvPr/>
        </p:nvSpPr>
        <p:spPr>
          <a:xfrm>
            <a:off x="1260150" y="4652900"/>
            <a:ext cx="6623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i="1">
                <a:solidFill>
                  <a:schemeClr val="dk1"/>
                </a:solidFill>
                <a:latin typeface="Roboto"/>
                <a:ea typeface="Roboto"/>
                <a:cs typeface="Roboto"/>
                <a:sym typeface="Roboto"/>
              </a:rPr>
              <a:t>When looking at the top 100, we can start to see the emotion’s words coming through, much more than the bar chart! </a:t>
            </a:r>
            <a:endParaRPr sz="900" i="1">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167200" y="8800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Initial EDA - Word Clouds (Fear)</a:t>
            </a:r>
            <a:endParaRPr/>
          </a:p>
        </p:txBody>
      </p:sp>
      <p:sp>
        <p:nvSpPr>
          <p:cNvPr id="145" name="Google Shape;145;p26"/>
          <p:cNvSpPr txBox="1"/>
          <p:nvPr/>
        </p:nvSpPr>
        <p:spPr>
          <a:xfrm>
            <a:off x="1260150" y="4652900"/>
            <a:ext cx="6623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i="1">
                <a:solidFill>
                  <a:schemeClr val="dk1"/>
                </a:solidFill>
                <a:latin typeface="Roboto"/>
                <a:ea typeface="Roboto"/>
                <a:cs typeface="Roboto"/>
                <a:sym typeface="Roboto"/>
              </a:rPr>
              <a:t>Surprised is another great emotion that demonstrates the different lexicons being used in tweets with different emotions. Aside from the standard words that are found everywhere, this wordcloud has many “surprised” words.</a:t>
            </a:r>
            <a:endParaRPr sz="900" i="1">
              <a:solidFill>
                <a:schemeClr val="dk1"/>
              </a:solidFill>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1030413" y="926500"/>
            <a:ext cx="7083187" cy="357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Machine Learning Implementation</a:t>
            </a:r>
            <a:endParaRPr/>
          </a:p>
        </p:txBody>
      </p:sp>
      <p:sp>
        <p:nvSpPr>
          <p:cNvPr id="152" name="Google Shape;152;p27"/>
          <p:cNvSpPr txBox="1">
            <a:spLocks noGrp="1"/>
          </p:cNvSpPr>
          <p:nvPr>
            <p:ph type="body" idx="1"/>
          </p:nvPr>
        </p:nvSpPr>
        <p:spPr>
          <a:xfrm>
            <a:off x="387900" y="1842450"/>
            <a:ext cx="8368200" cy="2726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As mentioned before, the best way to tackle text data and sentiment analysis is to use a Recurrent Neural Network (RNN). This is because RNNs allow the model to learn dependencies </a:t>
            </a:r>
            <a:r>
              <a:rPr lang="en" i="1"/>
              <a:t>through time, </a:t>
            </a:r>
            <a:r>
              <a:rPr lang="en"/>
              <a:t>which is essential when considering the context of words and phrases within the entire document.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ML Implementation - RNN Architecture</a:t>
            </a:r>
            <a:endParaRPr/>
          </a:p>
        </p:txBody>
      </p:sp>
      <p:pic>
        <p:nvPicPr>
          <p:cNvPr id="158" name="Google Shape;158;p28"/>
          <p:cNvPicPr preferRelativeResize="0"/>
          <p:nvPr/>
        </p:nvPicPr>
        <p:blipFill>
          <a:blip r:embed="rId3">
            <a:alphaModFix/>
          </a:blip>
          <a:stretch>
            <a:fillRect/>
          </a:stretch>
        </p:blipFill>
        <p:spPr>
          <a:xfrm>
            <a:off x="152400" y="1864625"/>
            <a:ext cx="8839204" cy="23220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43500" y="4654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Expected Outcomes</a:t>
            </a:r>
            <a:endParaRPr/>
          </a:p>
        </p:txBody>
      </p:sp>
      <p:sp>
        <p:nvSpPr>
          <p:cNvPr id="164" name="Google Shape;164;p29"/>
          <p:cNvSpPr txBox="1">
            <a:spLocks noGrp="1"/>
          </p:cNvSpPr>
          <p:nvPr>
            <p:ph type="body" idx="1"/>
          </p:nvPr>
        </p:nvSpPr>
        <p:spPr>
          <a:xfrm>
            <a:off x="343500" y="1497224"/>
            <a:ext cx="8368200" cy="3078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As noted in </a:t>
            </a:r>
            <a:r>
              <a:rPr lang="en" sz="1500" u="sng">
                <a:solidFill>
                  <a:schemeClr val="hlink"/>
                </a:solidFill>
                <a:hlinkClick r:id="rId3"/>
              </a:rPr>
              <a:t>Bouazizi and Ohtsuki’s paper</a:t>
            </a:r>
            <a:r>
              <a:rPr lang="en" sz="1500" baseline="30000"/>
              <a:t>3</a:t>
            </a:r>
            <a:r>
              <a:rPr lang="en" sz="1500"/>
              <a:t>, multi-class sentiment analysis is hard to get a high accuracy (they got 60.2% accuracy with 7 different classes). I aim to reach an accuracy </a:t>
            </a:r>
            <a:r>
              <a:rPr lang="en" sz="1500" i="1"/>
              <a:t>at least higher</a:t>
            </a:r>
            <a:r>
              <a:rPr lang="en" sz="1500"/>
              <a:t> than this result on the model created with the Huggingface data.</a:t>
            </a:r>
            <a:endParaRPr sz="1500"/>
          </a:p>
          <a:p>
            <a:pPr marL="457200" lvl="0" indent="-323850" algn="l" rtl="0">
              <a:spcBef>
                <a:spcPts val="0"/>
              </a:spcBef>
              <a:spcAft>
                <a:spcPts val="0"/>
              </a:spcAft>
              <a:buSzPts val="1500"/>
              <a:buChar char="-"/>
            </a:pPr>
            <a:r>
              <a:rPr lang="en" sz="1500"/>
              <a:t> Similarly, with real-world news I do not expect a completely accurate and successful classification of these articles. However, with articles curated specifically for their content and usage of fearful language, I expect the model to recognize these as fearful.</a:t>
            </a:r>
            <a:endParaRPr sz="1500"/>
          </a:p>
          <a:p>
            <a:pPr marL="457200" lvl="0" indent="-323850" algn="l" rtl="0">
              <a:spcBef>
                <a:spcPts val="0"/>
              </a:spcBef>
              <a:spcAft>
                <a:spcPts val="0"/>
              </a:spcAft>
              <a:buSzPts val="1500"/>
              <a:buChar char="-"/>
            </a:pPr>
            <a:r>
              <a:rPr lang="en" sz="1500"/>
              <a:t>I expect the more partisan news outlets (CNN and Fox News) to use more fear relative to the “unbiased” reporting of sites like AP News.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170" name="Google Shape;170;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aseline="30000"/>
              <a:t>1 </a:t>
            </a:r>
            <a:r>
              <a:rPr lang="en"/>
              <a:t>- </a:t>
            </a:r>
            <a:r>
              <a:rPr lang="en" sz="1600">
                <a:uFill>
                  <a:noFill/>
                </a:uFill>
                <a:latin typeface="Arial"/>
                <a:ea typeface="Arial"/>
                <a:cs typeface="Arial"/>
                <a:sym typeface="Arial"/>
                <a:hlinkClick r:id="rId3"/>
              </a:rPr>
              <a:t>https://abcnews.go.com/2020/story?id=2898636&amp;page=1</a:t>
            </a:r>
            <a:endParaRPr sz="2200"/>
          </a:p>
          <a:p>
            <a:pPr marL="0" lvl="0" indent="0" algn="l" rtl="0">
              <a:spcBef>
                <a:spcPts val="1200"/>
              </a:spcBef>
              <a:spcAft>
                <a:spcPts val="0"/>
              </a:spcAft>
              <a:buNone/>
            </a:pPr>
            <a:r>
              <a:rPr lang="en" baseline="30000"/>
              <a:t>2</a:t>
            </a:r>
            <a:r>
              <a:rPr lang="en"/>
              <a:t> - </a:t>
            </a:r>
            <a:r>
              <a:rPr lang="en" sz="1500"/>
              <a:t>https://www.chicagotribune.com/news/ct-xpm-1989-11-05-8901280504-story.html</a:t>
            </a:r>
            <a:endParaRPr sz="1700"/>
          </a:p>
          <a:p>
            <a:pPr marL="0" lvl="0" indent="0" algn="l" rtl="0">
              <a:spcBef>
                <a:spcPts val="1200"/>
              </a:spcBef>
              <a:spcAft>
                <a:spcPts val="0"/>
              </a:spcAft>
              <a:buNone/>
            </a:pPr>
            <a:r>
              <a:rPr lang="en" baseline="30000"/>
              <a:t>3</a:t>
            </a:r>
            <a:r>
              <a:rPr lang="en"/>
              <a:t> - </a:t>
            </a:r>
            <a:r>
              <a:rPr lang="en" sz="1500">
                <a:uFill>
                  <a:noFill/>
                </a:uFill>
                <a:hlinkClick r:id="rId4"/>
              </a:rPr>
              <a:t>https://huggingface.co/datasets/emotion/viewer/default/train</a:t>
            </a:r>
            <a:endParaRPr sz="1500"/>
          </a:p>
          <a:p>
            <a:pPr marL="0" lvl="0" indent="0" algn="l" rtl="0">
              <a:spcBef>
                <a:spcPts val="1200"/>
              </a:spcBef>
              <a:spcAft>
                <a:spcPts val="0"/>
              </a:spcAft>
              <a:buNone/>
            </a:pPr>
            <a:r>
              <a:rPr lang="en" baseline="30000"/>
              <a:t>4</a:t>
            </a:r>
            <a:r>
              <a:rPr lang="en"/>
              <a:t> - </a:t>
            </a:r>
            <a:r>
              <a:rPr lang="en" sz="1500">
                <a:uFill>
                  <a:noFill/>
                </a:uFill>
                <a:hlinkClick r:id="rId5"/>
              </a:rPr>
              <a:t>https://ieeexplore.ieee.org/stamp/stamp.jsp?arnumber=8681053</a:t>
            </a:r>
            <a:endParaRPr sz="15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31225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Table of Contents</a:t>
            </a:r>
            <a:endParaRPr/>
          </a:p>
        </p:txBody>
      </p:sp>
      <p:sp>
        <p:nvSpPr>
          <p:cNvPr id="70" name="Google Shape;70;p14"/>
          <p:cNvSpPr txBox="1">
            <a:spLocks noGrp="1"/>
          </p:cNvSpPr>
          <p:nvPr>
            <p:ph type="body" idx="1"/>
          </p:nvPr>
        </p:nvSpPr>
        <p:spPr>
          <a:xfrm>
            <a:off x="387900" y="1577000"/>
            <a:ext cx="8368200" cy="2991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en" sz="1600"/>
              <a:t>Topic Introduction and Importance</a:t>
            </a:r>
            <a:endParaRPr sz="1600"/>
          </a:p>
          <a:p>
            <a:pPr marL="457200" lvl="0" indent="-330200" algn="l" rtl="0">
              <a:spcBef>
                <a:spcPts val="0"/>
              </a:spcBef>
              <a:spcAft>
                <a:spcPts val="0"/>
              </a:spcAft>
              <a:buSzPts val="1600"/>
              <a:buAutoNum type="arabicPeriod"/>
            </a:pPr>
            <a:r>
              <a:rPr lang="en" sz="1600"/>
              <a:t>Research Questions</a:t>
            </a:r>
            <a:endParaRPr sz="1600"/>
          </a:p>
          <a:p>
            <a:pPr marL="457200" lvl="0" indent="-330200" algn="l" rtl="0">
              <a:spcBef>
                <a:spcPts val="0"/>
              </a:spcBef>
              <a:spcAft>
                <a:spcPts val="0"/>
              </a:spcAft>
              <a:buSzPts val="1600"/>
              <a:buAutoNum type="arabicPeriod"/>
            </a:pPr>
            <a:r>
              <a:rPr lang="en" sz="1600"/>
              <a:t>Methods of Analysis</a:t>
            </a:r>
            <a:endParaRPr sz="1600"/>
          </a:p>
          <a:p>
            <a:pPr marL="457200" lvl="0" indent="-330200" algn="l" rtl="0">
              <a:spcBef>
                <a:spcPts val="0"/>
              </a:spcBef>
              <a:spcAft>
                <a:spcPts val="0"/>
              </a:spcAft>
              <a:buSzPts val="1600"/>
              <a:buAutoNum type="arabicPeriod"/>
            </a:pPr>
            <a:r>
              <a:rPr lang="en" sz="1600"/>
              <a:t>Data Sources and Descriptions</a:t>
            </a:r>
            <a:endParaRPr sz="1600"/>
          </a:p>
          <a:p>
            <a:pPr marL="457200" lvl="0" indent="-330200" algn="l" rtl="0">
              <a:spcBef>
                <a:spcPts val="0"/>
              </a:spcBef>
              <a:spcAft>
                <a:spcPts val="0"/>
              </a:spcAft>
              <a:buSzPts val="1600"/>
              <a:buAutoNum type="arabicPeriod"/>
            </a:pPr>
            <a:r>
              <a:rPr lang="en" sz="1600"/>
              <a:t>Initial Results (Exploratory Analysis)</a:t>
            </a:r>
            <a:endParaRPr sz="1600"/>
          </a:p>
          <a:p>
            <a:pPr marL="457200" lvl="0" indent="-330200" algn="l" rtl="0">
              <a:spcBef>
                <a:spcPts val="0"/>
              </a:spcBef>
              <a:spcAft>
                <a:spcPts val="0"/>
              </a:spcAft>
              <a:buSzPts val="1600"/>
              <a:buAutoNum type="arabicPeriod"/>
            </a:pPr>
            <a:r>
              <a:rPr lang="en" sz="1600"/>
              <a:t>Machine Learning Models </a:t>
            </a:r>
            <a:endParaRPr sz="1600"/>
          </a:p>
          <a:p>
            <a:pPr marL="457200" lvl="0" indent="-330200" algn="l" rtl="0">
              <a:spcBef>
                <a:spcPts val="0"/>
              </a:spcBef>
              <a:spcAft>
                <a:spcPts val="0"/>
              </a:spcAft>
              <a:buSzPts val="1600"/>
              <a:buAutoNum type="arabicPeriod"/>
            </a:pPr>
            <a:r>
              <a:rPr lang="en" sz="1600"/>
              <a:t>Expected Outcomes</a:t>
            </a:r>
            <a:endParaRPr sz="1600"/>
          </a:p>
          <a:p>
            <a:pPr marL="457200" lvl="0" indent="-330200" algn="l" rtl="0">
              <a:spcBef>
                <a:spcPts val="0"/>
              </a:spcBef>
              <a:spcAft>
                <a:spcPts val="0"/>
              </a:spcAft>
              <a:buSzPts val="1600"/>
              <a:buAutoNum type="arabicPeriod"/>
            </a:pPr>
            <a:r>
              <a:rPr lang="en" sz="1600"/>
              <a:t>Resources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Topic Introduction</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Fear and controversy have always been big factors in the way news outlets frame stories. Ever since the 19</a:t>
            </a:r>
            <a:r>
              <a:rPr lang="en" baseline="30000"/>
              <a:t>th</a:t>
            </a:r>
            <a:r>
              <a:rPr lang="en"/>
              <a:t> century, one phrase has been a centerpiece for how stories are told to the public: “if it bleeds it leads”</a:t>
            </a:r>
            <a:r>
              <a:rPr lang="en" baseline="30000"/>
              <a:t>2</a:t>
            </a:r>
            <a:r>
              <a:rPr lang="en"/>
              <a:t>, meaning if a story can scare or intimidate the audience to coming back for more, it will be published.</a:t>
            </a:r>
            <a:endParaRPr/>
          </a:p>
          <a:p>
            <a:pPr marL="0" lvl="0" indent="0" algn="l" rtl="0">
              <a:spcBef>
                <a:spcPts val="1200"/>
              </a:spcBef>
              <a:spcAft>
                <a:spcPts val="1200"/>
              </a:spcAft>
              <a:buNone/>
            </a:pPr>
            <a:r>
              <a:rPr lang="en"/>
              <a:t>This project is an attempt to quantify the level of fear (among other emotions) within current news media, particularly online articles, various news outlets use in their daily reporting.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Why is this important?</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news is highly important for average individuals; it allows them to stay up to date with current events and see how it affects their lives. </a:t>
            </a:r>
            <a:endParaRPr/>
          </a:p>
          <a:p>
            <a:pPr marL="0" lvl="0" indent="0" algn="l" rtl="0">
              <a:spcBef>
                <a:spcPts val="1200"/>
              </a:spcBef>
              <a:spcAft>
                <a:spcPts val="0"/>
              </a:spcAft>
              <a:buNone/>
            </a:pPr>
            <a:r>
              <a:rPr lang="en"/>
              <a:t>It is even more important, however, to understand the motivations behind news outlets and the tactics they use to keep viewers coming back to read more. </a:t>
            </a:r>
            <a:endParaRPr/>
          </a:p>
          <a:p>
            <a:pPr marL="0" lvl="0" indent="0" algn="l" rtl="0">
              <a:spcBef>
                <a:spcPts val="1200"/>
              </a:spcBef>
              <a:spcAft>
                <a:spcPts val="1200"/>
              </a:spcAft>
              <a:buNone/>
            </a:pPr>
            <a:r>
              <a:rPr lang="en"/>
              <a:t>Understanding how fear is used as a strategy by these outlets is essential in recognizing sensationalized reporting and having the news benefit the viewer rather than viewers falling victim to these tactics.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Research Questions</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Is it possible to quantify the amount of fear (and other emotions) in news articles among various news outlets? </a:t>
            </a:r>
            <a:endParaRPr/>
          </a:p>
          <a:p>
            <a:pPr marL="457200" lvl="0" indent="-342900" algn="l" rtl="0">
              <a:spcBef>
                <a:spcPts val="0"/>
              </a:spcBef>
              <a:spcAft>
                <a:spcPts val="0"/>
              </a:spcAft>
              <a:buSzPts val="1800"/>
              <a:buAutoNum type="arabicPeriod"/>
            </a:pPr>
            <a:r>
              <a:rPr lang="en"/>
              <a:t>Is there a difference in the levels of fear used between these media outlets as well as in the same outlet across several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two steps I am taking to investigate the questions of this project:</a:t>
            </a:r>
            <a:endParaRPr/>
          </a:p>
          <a:p>
            <a:pPr marL="457200" lvl="0" indent="-342900" algn="l" rtl="0">
              <a:spcBef>
                <a:spcPts val="1200"/>
              </a:spcBef>
              <a:spcAft>
                <a:spcPts val="0"/>
              </a:spcAft>
              <a:buSzPts val="1800"/>
              <a:buAutoNum type="arabicPeriod"/>
            </a:pPr>
            <a:r>
              <a:rPr lang="en"/>
              <a:t>Perform sentiment analysis on a pre-labeled dataset of tweets to train a Recurrent Neural Network (RNN) that will classify the tweets based on their label’s emotion.</a:t>
            </a:r>
            <a:endParaRPr/>
          </a:p>
          <a:p>
            <a:pPr marL="457200" lvl="0" indent="-342900" algn="l" rtl="0">
              <a:spcBef>
                <a:spcPts val="0"/>
              </a:spcBef>
              <a:spcAft>
                <a:spcPts val="0"/>
              </a:spcAft>
              <a:buSzPts val="1800"/>
              <a:buAutoNum type="arabicPeriod"/>
            </a:pPr>
            <a:r>
              <a:rPr lang="en"/>
              <a:t>Use the RNN created in step 1 on real-world news articles of a particular topic to determine the amount of fear (among other emotions) are used on various news outlets.</a:t>
            </a:r>
            <a:endParaRPr/>
          </a:p>
        </p:txBody>
      </p:sp>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Methods of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Source - RNN Training</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comes from huggingface.co</a:t>
            </a:r>
            <a:r>
              <a:rPr lang="en" baseline="30000"/>
              <a:t>2</a:t>
            </a:r>
            <a:r>
              <a:rPr lang="en"/>
              <a:t>, and contains </a:t>
            </a:r>
            <a:r>
              <a:rPr lang="en" b="1"/>
              <a:t>416,809 entries</a:t>
            </a:r>
            <a:r>
              <a:rPr lang="en"/>
              <a:t> with 2 columns:</a:t>
            </a:r>
            <a:endParaRPr/>
          </a:p>
          <a:p>
            <a:pPr marL="457200" lvl="0" indent="-342900" algn="l" rtl="0">
              <a:spcBef>
                <a:spcPts val="1200"/>
              </a:spcBef>
              <a:spcAft>
                <a:spcPts val="0"/>
              </a:spcAft>
              <a:buSzPts val="1800"/>
              <a:buChar char="-"/>
            </a:pPr>
            <a:r>
              <a:rPr lang="en" u="sng"/>
              <a:t>Text</a:t>
            </a:r>
            <a:r>
              <a:rPr lang="en"/>
              <a:t> - the (partially) cleaned text of the tweets gathered by the authors of the dataset.</a:t>
            </a:r>
            <a:endParaRPr/>
          </a:p>
          <a:p>
            <a:pPr marL="457200" lvl="0" indent="-342900" algn="l" rtl="0">
              <a:spcBef>
                <a:spcPts val="0"/>
              </a:spcBef>
              <a:spcAft>
                <a:spcPts val="0"/>
              </a:spcAft>
              <a:buSzPts val="1800"/>
              <a:buChar char="-"/>
            </a:pPr>
            <a:r>
              <a:rPr lang="en" u="sng"/>
              <a:t>Emotions</a:t>
            </a:r>
            <a:r>
              <a:rPr lang="en"/>
              <a:t> - the label of the tweet, which is one of 6 emotions: fear, anger sadness, joy, love and surprise.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Source - Real News Articles</a:t>
            </a:r>
            <a:endParaRPr/>
          </a:p>
        </p:txBody>
      </p:sp>
      <p:sp>
        <p:nvSpPr>
          <p:cNvPr id="106" name="Google Shape;106;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real-world articles will come from several news outlets across the political spectrum, specifically:</a:t>
            </a:r>
            <a:endParaRPr/>
          </a:p>
          <a:p>
            <a:pPr marL="457200" lvl="0" indent="-342900" algn="l" rtl="0">
              <a:spcBef>
                <a:spcPts val="1200"/>
              </a:spcBef>
              <a:spcAft>
                <a:spcPts val="0"/>
              </a:spcAft>
              <a:buSzPts val="1800"/>
              <a:buChar char="-"/>
            </a:pPr>
            <a:r>
              <a:rPr lang="en"/>
              <a:t>AP News</a:t>
            </a:r>
            <a:endParaRPr/>
          </a:p>
          <a:p>
            <a:pPr marL="457200" lvl="0" indent="-342900" algn="l" rtl="0">
              <a:spcBef>
                <a:spcPts val="0"/>
              </a:spcBef>
              <a:spcAft>
                <a:spcPts val="0"/>
              </a:spcAft>
              <a:buSzPts val="1800"/>
              <a:buChar char="-"/>
            </a:pPr>
            <a:r>
              <a:rPr lang="en"/>
              <a:t>CNN</a:t>
            </a:r>
            <a:endParaRPr/>
          </a:p>
          <a:p>
            <a:pPr marL="457200" lvl="0" indent="-342900" algn="l" rtl="0">
              <a:spcBef>
                <a:spcPts val="0"/>
              </a:spcBef>
              <a:spcAft>
                <a:spcPts val="0"/>
              </a:spcAft>
              <a:buSzPts val="1800"/>
              <a:buChar char="-"/>
            </a:pPr>
            <a:r>
              <a:rPr lang="en"/>
              <a:t>Fox News</a:t>
            </a:r>
            <a:endParaRPr/>
          </a:p>
          <a:p>
            <a:pPr marL="0" lvl="0" indent="0" algn="l" rtl="0">
              <a:spcBef>
                <a:spcPts val="1200"/>
              </a:spcBef>
              <a:spcAft>
                <a:spcPts val="1200"/>
              </a:spcAft>
              <a:buNone/>
            </a:pPr>
            <a:r>
              <a:rPr lang="en"/>
              <a:t>To get a clear picture on the amount of fear that a news outlet uses, more articles scraped and used is better. I will attempt to get at least 100 articles from each outlet.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Initial Results - Text Preprocessing</a:t>
            </a:r>
            <a:endParaRPr/>
          </a:p>
        </p:txBody>
      </p:sp>
      <p:sp>
        <p:nvSpPr>
          <p:cNvPr id="112" name="Google Shape;112;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Below is an example (from Huggingface) of a sentence being transformed from the original text into something that can be analyzed with machine learning.</a:t>
            </a:r>
            <a:endParaRPr/>
          </a:p>
          <a:p>
            <a:pPr marL="457200" lvl="0" indent="-342900" algn="l" rtl="0">
              <a:spcBef>
                <a:spcPts val="1200"/>
              </a:spcBef>
              <a:spcAft>
                <a:spcPts val="0"/>
              </a:spcAft>
              <a:buSzPts val="1800"/>
              <a:buAutoNum type="arabicPeriod"/>
            </a:pPr>
            <a:r>
              <a:rPr lang="en" u="sng"/>
              <a:t>Original sentence</a:t>
            </a:r>
            <a:r>
              <a:rPr lang="en"/>
              <a:t> - “I was feeling a little low a few days back”</a:t>
            </a:r>
            <a:endParaRPr/>
          </a:p>
          <a:p>
            <a:pPr marL="457200" lvl="0" indent="-342900" algn="l" rtl="0">
              <a:spcBef>
                <a:spcPts val="0"/>
              </a:spcBef>
              <a:spcAft>
                <a:spcPts val="0"/>
              </a:spcAft>
              <a:buSzPts val="1800"/>
              <a:buAutoNum type="arabicPeriod"/>
            </a:pPr>
            <a:r>
              <a:rPr lang="en" u="sng"/>
              <a:t>Tokenized</a:t>
            </a:r>
            <a:r>
              <a:rPr lang="en"/>
              <a:t> - [“I”, “was”, “feeling”, “a”, “little”, “low”, “a”, “few”, “days”, “back”]</a:t>
            </a:r>
            <a:endParaRPr/>
          </a:p>
          <a:p>
            <a:pPr marL="457200" lvl="0" indent="-342900" algn="l" rtl="0">
              <a:spcBef>
                <a:spcPts val="0"/>
              </a:spcBef>
              <a:spcAft>
                <a:spcPts val="0"/>
              </a:spcAft>
              <a:buSzPts val="1800"/>
              <a:buAutoNum type="arabicPeriod"/>
            </a:pPr>
            <a:r>
              <a:rPr lang="en" u="sng"/>
              <a:t>No Stopwords</a:t>
            </a:r>
            <a:r>
              <a:rPr lang="en"/>
              <a:t> - [“feeling”, “little”, “low”, “days”, “back”]</a:t>
            </a:r>
            <a:endParaRPr/>
          </a:p>
          <a:p>
            <a:pPr marL="457200" lvl="0" indent="-342900" algn="l" rtl="0">
              <a:spcBef>
                <a:spcPts val="0"/>
              </a:spcBef>
              <a:spcAft>
                <a:spcPts val="0"/>
              </a:spcAft>
              <a:buSzPts val="1800"/>
              <a:buAutoNum type="arabicPeriod"/>
            </a:pPr>
            <a:r>
              <a:rPr lang="en" u="sng"/>
              <a:t>Lemmatized</a:t>
            </a:r>
            <a:r>
              <a:rPr lang="en"/>
              <a:t> - [“feel”, “little”, “low”, “day”, “back”]</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1016</Words>
  <Application>Microsoft Office PowerPoint</Application>
  <PresentationFormat>On-screen Show (16:9)</PresentationFormat>
  <Paragraphs>61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Roboto Slab</vt:lpstr>
      <vt:lpstr>Roboto</vt:lpstr>
      <vt:lpstr>Arial</vt:lpstr>
      <vt:lpstr>Marina</vt:lpstr>
      <vt:lpstr>The Fear-Industrial Complex1</vt:lpstr>
      <vt:lpstr>Table of Contents</vt:lpstr>
      <vt:lpstr>Topic Introduction</vt:lpstr>
      <vt:lpstr>Why is this important?</vt:lpstr>
      <vt:lpstr>Research Questions</vt:lpstr>
      <vt:lpstr>Methods of Analysis</vt:lpstr>
      <vt:lpstr>Data Source - RNN Training</vt:lpstr>
      <vt:lpstr>Data Source - Real News Articles</vt:lpstr>
      <vt:lpstr>Initial Results - Text Preprocessing</vt:lpstr>
      <vt:lpstr>Initial EDA </vt:lpstr>
      <vt:lpstr>Initial EDA - Word Frequency </vt:lpstr>
      <vt:lpstr>Initial EDA - Word Frequency </vt:lpstr>
      <vt:lpstr>Initial EDA - Word Clouds (Fear)</vt:lpstr>
      <vt:lpstr>Initial EDA - Word Clouds (Fear)</vt:lpstr>
      <vt:lpstr>Machine Learning Implementation</vt:lpstr>
      <vt:lpstr>ML Implementation - RNN Architecture</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Fear-Industrial Complex1</dc:title>
  <dc:creator>Kolodrubetz, Samuel</dc:creator>
  <cp:lastModifiedBy>Kolodrubetz, Samuel</cp:lastModifiedBy>
  <cp:revision>1</cp:revision>
  <dcterms:modified xsi:type="dcterms:W3CDTF">2022-02-28T01:29:33Z</dcterms:modified>
</cp:coreProperties>
</file>