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7" r:id="rId3"/>
    <p:sldId id="260" r:id="rId4"/>
    <p:sldId id="261" r:id="rId5"/>
    <p:sldId id="262" r:id="rId6"/>
    <p:sldId id="265" r:id="rId7"/>
    <p:sldId id="266" r:id="rId8"/>
    <p:sldId id="267" r:id="rId9"/>
    <p:sldId id="268" r:id="rId10"/>
    <p:sldId id="270" r:id="rId11"/>
    <p:sldId id="271" r:id="rId12"/>
    <p:sldId id="273" r:id="rId13"/>
    <p:sldId id="278" r:id="rId14"/>
    <p:sldId id="279" r:id="rId15"/>
    <p:sldId id="280" r:id="rId16"/>
    <p:sldId id="282" r:id="rId17"/>
    <p:sldId id="28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20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6068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50217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2981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9718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28E42-DB4B-450E-A42F-21C230EDA972}"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15606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28E42-DB4B-450E-A42F-21C230EDA972}"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785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28E42-DB4B-450E-A42F-21C230EDA972}"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37591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28E42-DB4B-450E-A42F-21C230EDA972}"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97212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E42-DB4B-450E-A42F-21C230EDA972}"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27731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427376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20656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E42-DB4B-450E-A42F-21C230EDA972}"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F666-2601-444D-B871-B88A988AC9C1}" type="slidenum">
              <a:rPr lang="en-US" smtClean="0"/>
              <a:t>‹#›</a:t>
            </a:fld>
            <a:endParaRPr lang="en-US"/>
          </a:p>
        </p:txBody>
      </p:sp>
    </p:spTree>
    <p:extLst>
      <p:ext uri="{BB962C8B-B14F-4D97-AF65-F5344CB8AC3E}">
        <p14:creationId xmlns:p14="http://schemas.microsoft.com/office/powerpoint/2010/main" val="1184532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lotly.com/python/choropleth-maps/" TargetMode="External"/><Relationship Id="rId7" Type="http://schemas.openxmlformats.org/officeDocument/2006/relationships/hyperlink" Target="https://stackoverflow.com/questions/16253060/how-to-convert-country-names-to-iso-3166-1-alpha-2-values-using-pyth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ypi.org/project/pycountry/" TargetMode="External"/><Relationship Id="rId5" Type="http://schemas.openxmlformats.org/officeDocument/2006/relationships/hyperlink" Target="https://support.sisense.com/kb/en/article/donut-charts-%E2%80%94-plotly" TargetMode="External"/><Relationship Id="rId4" Type="http://schemas.openxmlformats.org/officeDocument/2006/relationships/hyperlink" Target="https://plotly.com/python/subplo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dol.gov/agencies/eta/foreign-labor/performanc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7BC65-9BD5-4D6C-A68D-DFE7B9E3E28A}"/>
              </a:ext>
            </a:extLst>
          </p:cNvPr>
          <p:cNvSpPr txBox="1"/>
          <p:nvPr/>
        </p:nvSpPr>
        <p:spPr>
          <a:xfrm>
            <a:off x="2718033" y="1501629"/>
            <a:ext cx="7299820" cy="169277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H1B CASE STATUS ANALYSIS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5CA91031-4BBB-4706-B455-299F45115825}"/>
              </a:ext>
            </a:extLst>
          </p:cNvPr>
          <p:cNvSpPr/>
          <p:nvPr/>
        </p:nvSpPr>
        <p:spPr>
          <a:xfrm>
            <a:off x="2634143" y="1436592"/>
            <a:ext cx="7172587" cy="8032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F6B0D8-A72C-4FA7-A943-F8727A3EA9D7}"/>
              </a:ext>
            </a:extLst>
          </p:cNvPr>
          <p:cNvSpPr txBox="1"/>
          <p:nvPr/>
        </p:nvSpPr>
        <p:spPr>
          <a:xfrm>
            <a:off x="3048699" y="2692433"/>
            <a:ext cx="6094602" cy="3077766"/>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TEAM B</a:t>
            </a:r>
          </a:p>
          <a:p>
            <a:pPr algn="ctr"/>
            <a:endParaRPr lang="en-US" sz="1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Rohith Ram Maringanti </a:t>
            </a:r>
          </a:p>
          <a:p>
            <a:pPr algn="ctr"/>
            <a:r>
              <a:rPr lang="en-US" sz="2400" dirty="0">
                <a:latin typeface="Times New Roman" panose="02020603050405020304" pitchFamily="18" charset="0"/>
                <a:cs typeface="Times New Roman" panose="02020603050405020304" pitchFamily="18" charset="0"/>
              </a:rPr>
              <a:t>Sai Divyanjali Muddasani</a:t>
            </a:r>
          </a:p>
          <a:p>
            <a:pPr algn="ctr"/>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Under guidance of</a:t>
            </a:r>
          </a:p>
          <a:p>
            <a:pPr algn="ct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Chaojie Wang</a:t>
            </a:r>
          </a:p>
        </p:txBody>
      </p:sp>
      <p:pic>
        <p:nvPicPr>
          <p:cNvPr id="6" name="Picture 4" descr="UMBC Logos – UMBC Brand and Style Guide - UMBC">
            <a:extLst>
              <a:ext uri="{FF2B5EF4-FFF2-40B4-BE49-F238E27FC236}">
                <a16:creationId xmlns:a16="http://schemas.microsoft.com/office/drawing/2014/main" id="{1A71FBCC-F2D3-4CC0-8493-4B8042EB7B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73DD08-25C8-4053-A686-48325D0862C8}"/>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8" name="Straight Connector 7">
            <a:extLst>
              <a:ext uri="{FF2B5EF4-FFF2-40B4-BE49-F238E27FC236}">
                <a16:creationId xmlns:a16="http://schemas.microsoft.com/office/drawing/2014/main" id="{CA665C32-9BFC-4C07-865F-24039E7C8C60}"/>
              </a:ext>
            </a:extLst>
          </p:cNvPr>
          <p:cNvCxnSpPr>
            <a:cxnSpLocks/>
            <a:stCxn id="7"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86A52701-AD66-4E41-BABC-18E01E25B2B2}"/>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166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3E92C2D-1572-4968-BCBB-F193CE92CE48}"/>
              </a:ext>
            </a:extLst>
          </p:cNvPr>
          <p:cNvSpPr txBox="1"/>
          <p:nvPr/>
        </p:nvSpPr>
        <p:spPr>
          <a:xfrm>
            <a:off x="222065" y="441335"/>
            <a:ext cx="3864462" cy="5016758"/>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dirty="0">
                <a:latin typeface="-apple-system"/>
              </a:rPr>
              <a:t>J</a:t>
            </a:r>
            <a:r>
              <a:rPr lang="en-US" sz="2000" b="0" i="0" dirty="0">
                <a:effectLst/>
                <a:latin typeface="-apple-system"/>
              </a:rPr>
              <a:t>ob titles corresponding to Software Industry lead the race of H1B approvals.</a:t>
            </a:r>
          </a:p>
          <a:p>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Majority of applicants are Software Developers. Other job titles include System Engineers, Data Analysts, Statisticians etc. </a:t>
            </a:r>
          </a:p>
          <a:p>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Few other industries include Electronics, Mechanical and Accounting sectors.</a:t>
            </a:r>
            <a:endParaRPr lang="en-US" sz="2000" dirty="0"/>
          </a:p>
        </p:txBody>
      </p:sp>
      <p:sp>
        <p:nvSpPr>
          <p:cNvPr id="7" name="TextBox 6">
            <a:extLst>
              <a:ext uri="{FF2B5EF4-FFF2-40B4-BE49-F238E27FC236}">
                <a16:creationId xmlns:a16="http://schemas.microsoft.com/office/drawing/2014/main" id="{30BF40A2-4073-46DC-B6F4-50E9BCE2DE29}"/>
              </a:ext>
            </a:extLst>
          </p:cNvPr>
          <p:cNvSpPr txBox="1"/>
          <p:nvPr/>
        </p:nvSpPr>
        <p:spPr>
          <a:xfrm>
            <a:off x="301557" y="410043"/>
            <a:ext cx="5285511" cy="1200329"/>
          </a:xfrm>
          <a:prstGeom prst="rect">
            <a:avLst/>
          </a:prstGeom>
          <a:noFill/>
        </p:spPr>
        <p:txBody>
          <a:bodyPr wrap="square" rtlCol="0">
            <a:spAutoFit/>
          </a:bodyPr>
          <a:lstStyle/>
          <a:p>
            <a:r>
              <a:rPr lang="en-US" sz="3600" dirty="0">
                <a:latin typeface="-apple-system"/>
              </a:rPr>
              <a:t>Job Title Statistics</a:t>
            </a:r>
          </a:p>
          <a:p>
            <a:endParaRPr lang="en-US" sz="3600" dirty="0"/>
          </a:p>
        </p:txBody>
      </p:sp>
      <p:pic>
        <p:nvPicPr>
          <p:cNvPr id="7170" name="Picture 2" descr="image">
            <a:extLst>
              <a:ext uri="{FF2B5EF4-FFF2-40B4-BE49-F238E27FC236}">
                <a16:creationId xmlns:a16="http://schemas.microsoft.com/office/drawing/2014/main" id="{95836CFF-B399-473B-98C7-6E9EE5BEA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1346202"/>
            <a:ext cx="7442200" cy="4013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52235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8522B18A-17A6-4CFD-BB7E-3CF0B1981174}"/>
              </a:ext>
            </a:extLst>
          </p:cNvPr>
          <p:cNvSpPr txBox="1"/>
          <p:nvPr/>
        </p:nvSpPr>
        <p:spPr>
          <a:xfrm>
            <a:off x="301557" y="416114"/>
            <a:ext cx="4443302" cy="532453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India is the leading country with utmost majority followed by China.</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As per the statistics, the population of India and China are very high. We can hence assume that the population dreaming about studying abroad is higher.</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Other top countries include Canada, South Korea etc. A choropleth map has been plotted to understand the results.</a:t>
            </a:r>
            <a:endParaRPr lang="en-US" sz="2000" dirty="0"/>
          </a:p>
        </p:txBody>
      </p:sp>
      <p:sp>
        <p:nvSpPr>
          <p:cNvPr id="7" name="TextBox 6">
            <a:extLst>
              <a:ext uri="{FF2B5EF4-FFF2-40B4-BE49-F238E27FC236}">
                <a16:creationId xmlns:a16="http://schemas.microsoft.com/office/drawing/2014/main" id="{FCB9FE48-0172-4313-A303-F78A68C4C5C2}"/>
              </a:ext>
            </a:extLst>
          </p:cNvPr>
          <p:cNvSpPr txBox="1"/>
          <p:nvPr/>
        </p:nvSpPr>
        <p:spPr>
          <a:xfrm>
            <a:off x="301557" y="416114"/>
            <a:ext cx="5285511" cy="1200329"/>
          </a:xfrm>
          <a:prstGeom prst="rect">
            <a:avLst/>
          </a:prstGeom>
          <a:noFill/>
        </p:spPr>
        <p:txBody>
          <a:bodyPr wrap="square" rtlCol="0">
            <a:spAutoFit/>
          </a:bodyPr>
          <a:lstStyle/>
          <a:p>
            <a:r>
              <a:rPr lang="en-US" sz="3600" dirty="0">
                <a:latin typeface="-apple-system"/>
              </a:rPr>
              <a:t>Immigrants home country</a:t>
            </a:r>
          </a:p>
          <a:p>
            <a:endParaRPr lang="en-US" sz="3600" dirty="0"/>
          </a:p>
        </p:txBody>
      </p:sp>
      <p:pic>
        <p:nvPicPr>
          <p:cNvPr id="9" name="Picture 8">
            <a:extLst>
              <a:ext uri="{FF2B5EF4-FFF2-40B4-BE49-F238E27FC236}">
                <a16:creationId xmlns:a16="http://schemas.microsoft.com/office/drawing/2014/main" id="{0288FCA8-2CB7-45DD-A815-002D0569E3B8}"/>
              </a:ext>
            </a:extLst>
          </p:cNvPr>
          <p:cNvPicPr>
            <a:picLocks noChangeAspect="1"/>
          </p:cNvPicPr>
          <p:nvPr/>
        </p:nvPicPr>
        <p:blipFill>
          <a:blip r:embed="rId3"/>
          <a:stretch>
            <a:fillRect/>
          </a:stretch>
        </p:blipFill>
        <p:spPr>
          <a:xfrm>
            <a:off x="4845925" y="1549401"/>
            <a:ext cx="6991308" cy="3802219"/>
          </a:xfrm>
          <a:prstGeom prst="rect">
            <a:avLst/>
          </a:prstGeom>
        </p:spPr>
      </p:pic>
    </p:spTree>
    <p:extLst>
      <p:ext uri="{BB962C8B-B14F-4D97-AF65-F5344CB8AC3E}">
        <p14:creationId xmlns:p14="http://schemas.microsoft.com/office/powerpoint/2010/main" val="258809328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B2A84131-CBEA-49E3-9AF9-88491E243B58}"/>
              </a:ext>
            </a:extLst>
          </p:cNvPr>
          <p:cNvSpPr txBox="1"/>
          <p:nvPr/>
        </p:nvSpPr>
        <p:spPr>
          <a:xfrm>
            <a:off x="444617" y="343949"/>
            <a:ext cx="11056689" cy="6155531"/>
          </a:xfrm>
          <a:prstGeom prst="rect">
            <a:avLst/>
          </a:prstGeom>
          <a:noFill/>
        </p:spPr>
        <p:txBody>
          <a:bodyPr wrap="square" rtlCol="0">
            <a:spAutoFit/>
          </a:bodyPr>
          <a:lstStyle/>
          <a:p>
            <a:r>
              <a:rPr lang="en-US" sz="3600" dirty="0"/>
              <a:t>Machine Learning Models</a:t>
            </a:r>
          </a:p>
          <a:p>
            <a:endParaRPr lang="en-US" sz="1600" dirty="0"/>
          </a:p>
          <a:p>
            <a:pPr marL="285750" indent="-285750">
              <a:buFont typeface="Wingdings" panose="05000000000000000000" pitchFamily="2" charset="2"/>
              <a:buChar char="v"/>
            </a:pPr>
            <a:r>
              <a:rPr lang="en-US" b="0" i="0" dirty="0">
                <a:effectLst/>
                <a:latin typeface="-apple-system"/>
              </a:rPr>
              <a:t>Implemented the following classification algorithms </a:t>
            </a:r>
          </a:p>
          <a:p>
            <a:pPr marL="742950" lvl="1" indent="-285750">
              <a:buFont typeface="Wingdings" panose="05000000000000000000" pitchFamily="2" charset="2"/>
              <a:buChar char="ü"/>
            </a:pPr>
            <a:endParaRPr lang="en-US" b="0" i="0" dirty="0">
              <a:effectLst/>
              <a:latin typeface="-apple-system"/>
            </a:endParaRPr>
          </a:p>
          <a:p>
            <a:pPr marL="742950" lvl="1" indent="-285750">
              <a:buFont typeface="Wingdings" panose="05000000000000000000" pitchFamily="2" charset="2"/>
              <a:buChar char="ü"/>
            </a:pPr>
            <a:r>
              <a:rPr lang="en-US" b="0" i="0" dirty="0">
                <a:effectLst/>
                <a:latin typeface="-apple-system"/>
              </a:rPr>
              <a:t>Support Vector Machine</a:t>
            </a:r>
          </a:p>
          <a:p>
            <a:pPr marL="742950" lvl="1" indent="-285750">
              <a:buFont typeface="Wingdings" panose="05000000000000000000" pitchFamily="2" charset="2"/>
              <a:buChar char="ü"/>
            </a:pPr>
            <a:r>
              <a:rPr lang="en-US" b="0" i="0" dirty="0">
                <a:effectLst/>
                <a:latin typeface="-apple-system"/>
              </a:rPr>
              <a:t>KNN classifier </a:t>
            </a:r>
          </a:p>
          <a:p>
            <a:pPr marL="742950" lvl="1" indent="-285750">
              <a:buFont typeface="Wingdings" panose="05000000000000000000" pitchFamily="2" charset="2"/>
              <a:buChar char="ü"/>
            </a:pPr>
            <a:r>
              <a:rPr lang="en-US" b="0" i="0" dirty="0">
                <a:effectLst/>
                <a:latin typeface="-apple-system"/>
              </a:rPr>
              <a:t>Random Forest.</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Support vector machine works well with data with high dimensionality. It gives us faster prediction with better accuracy. Since H1B process application process is random. There would be possibility of outliers and hence, SVM would handle any outliers better than other models.</a:t>
            </a:r>
            <a:br>
              <a:rPr lang="en-US" b="0" i="0" dirty="0">
                <a:effectLst/>
                <a:latin typeface="-apple-system"/>
              </a:rPr>
            </a:b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KNN Classifier works well in making real time predictions. It is very important to scale all features to the same level. Hence, will use standard scalar technique while building a model with KNN.</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Implementing grid search for optimal parameter selection.</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Building an ensemble model such as Random Forest which reduces variance in the data. Random Forest will work well with the data if there is any possibility of overfitting. The data contains many categorical values and hence, working with Random Forest would be a better choice.</a:t>
            </a:r>
          </a:p>
          <a:p>
            <a:endParaRPr lang="en-US" dirty="0"/>
          </a:p>
        </p:txBody>
      </p:sp>
    </p:spTree>
    <p:extLst>
      <p:ext uri="{BB962C8B-B14F-4D97-AF65-F5344CB8AC3E}">
        <p14:creationId xmlns:p14="http://schemas.microsoft.com/office/powerpoint/2010/main" val="24215803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ADB5E928-F7BF-4915-B36B-BC6FFCABF9D6}"/>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Indexing Categorical Variables</a:t>
            </a:r>
          </a:p>
        </p:txBody>
      </p:sp>
      <p:sp>
        <p:nvSpPr>
          <p:cNvPr id="10" name="TextBox 9">
            <a:extLst>
              <a:ext uri="{FF2B5EF4-FFF2-40B4-BE49-F238E27FC236}">
                <a16:creationId xmlns:a16="http://schemas.microsoft.com/office/drawing/2014/main" id="{8F819516-54E7-44FC-A0D3-D8695DBD1186}"/>
              </a:ext>
            </a:extLst>
          </p:cNvPr>
          <p:cNvSpPr txBox="1"/>
          <p:nvPr/>
        </p:nvSpPr>
        <p:spPr>
          <a:xfrm>
            <a:off x="474133" y="1318684"/>
            <a:ext cx="10938934" cy="1015663"/>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apple-system"/>
              </a:rPr>
              <a:t>The data contained many categorical features such as EMPLOYER_NAME, EMPLOYER_STATE etc.</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These features are indexed using ’String Indexer’ so that models take numerical values as the inputs.</a:t>
            </a:r>
          </a:p>
        </p:txBody>
      </p:sp>
      <p:pic>
        <p:nvPicPr>
          <p:cNvPr id="12" name="Picture 11">
            <a:extLst>
              <a:ext uri="{FF2B5EF4-FFF2-40B4-BE49-F238E27FC236}">
                <a16:creationId xmlns:a16="http://schemas.microsoft.com/office/drawing/2014/main" id="{F2596906-867D-4103-B951-FE3F2BF00748}"/>
              </a:ext>
            </a:extLst>
          </p:cNvPr>
          <p:cNvPicPr>
            <a:picLocks noChangeAspect="1"/>
          </p:cNvPicPr>
          <p:nvPr/>
        </p:nvPicPr>
        <p:blipFill>
          <a:blip r:embed="rId3"/>
          <a:stretch>
            <a:fillRect/>
          </a:stretch>
        </p:blipFill>
        <p:spPr>
          <a:xfrm>
            <a:off x="7229000" y="2711101"/>
            <a:ext cx="4605555" cy="3401831"/>
          </a:xfrm>
          <a:prstGeom prst="rect">
            <a:avLst/>
          </a:prstGeom>
        </p:spPr>
      </p:pic>
      <p:pic>
        <p:nvPicPr>
          <p:cNvPr id="14" name="Picture 13">
            <a:extLst>
              <a:ext uri="{FF2B5EF4-FFF2-40B4-BE49-F238E27FC236}">
                <a16:creationId xmlns:a16="http://schemas.microsoft.com/office/drawing/2014/main" id="{7B694C9D-5627-423B-B4FF-895659FC74D9}"/>
              </a:ext>
            </a:extLst>
          </p:cNvPr>
          <p:cNvPicPr>
            <a:picLocks noChangeAspect="1"/>
          </p:cNvPicPr>
          <p:nvPr/>
        </p:nvPicPr>
        <p:blipFill>
          <a:blip r:embed="rId4"/>
          <a:stretch>
            <a:fillRect/>
          </a:stretch>
        </p:blipFill>
        <p:spPr>
          <a:xfrm>
            <a:off x="700384" y="2470142"/>
            <a:ext cx="4766734" cy="3918513"/>
          </a:xfrm>
          <a:prstGeom prst="rect">
            <a:avLst/>
          </a:prstGeom>
        </p:spPr>
      </p:pic>
      <p:cxnSp>
        <p:nvCxnSpPr>
          <p:cNvPr id="16" name="Straight Arrow Connector 15">
            <a:extLst>
              <a:ext uri="{FF2B5EF4-FFF2-40B4-BE49-F238E27FC236}">
                <a16:creationId xmlns:a16="http://schemas.microsoft.com/office/drawing/2014/main" id="{0753E512-BBC5-489F-BD07-9AF7FDBB9A55}"/>
              </a:ext>
            </a:extLst>
          </p:cNvPr>
          <p:cNvCxnSpPr>
            <a:cxnSpLocks/>
          </p:cNvCxnSpPr>
          <p:nvPr/>
        </p:nvCxnSpPr>
        <p:spPr>
          <a:xfrm>
            <a:off x="5748087" y="4275668"/>
            <a:ext cx="119226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530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89037F6-7344-4B96-BBDB-B7AC2E17ECFF}"/>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Pearson Correlation</a:t>
            </a:r>
          </a:p>
        </p:txBody>
      </p:sp>
      <p:pic>
        <p:nvPicPr>
          <p:cNvPr id="10" name="Picture 9">
            <a:extLst>
              <a:ext uri="{FF2B5EF4-FFF2-40B4-BE49-F238E27FC236}">
                <a16:creationId xmlns:a16="http://schemas.microsoft.com/office/drawing/2014/main" id="{12271964-61C1-4278-81A5-D1608CE90246}"/>
              </a:ext>
            </a:extLst>
          </p:cNvPr>
          <p:cNvPicPr>
            <a:picLocks noChangeAspect="1"/>
          </p:cNvPicPr>
          <p:nvPr/>
        </p:nvPicPr>
        <p:blipFill>
          <a:blip r:embed="rId3"/>
          <a:stretch>
            <a:fillRect/>
          </a:stretch>
        </p:blipFill>
        <p:spPr>
          <a:xfrm>
            <a:off x="3633903" y="1058727"/>
            <a:ext cx="8397228" cy="5232375"/>
          </a:xfrm>
          <a:prstGeom prst="rect">
            <a:avLst/>
          </a:prstGeom>
        </p:spPr>
      </p:pic>
      <p:sp>
        <p:nvSpPr>
          <p:cNvPr id="12" name="TextBox 11">
            <a:extLst>
              <a:ext uri="{FF2B5EF4-FFF2-40B4-BE49-F238E27FC236}">
                <a16:creationId xmlns:a16="http://schemas.microsoft.com/office/drawing/2014/main" id="{1C811214-58C1-4F3A-8907-183730344E95}"/>
              </a:ext>
            </a:extLst>
          </p:cNvPr>
          <p:cNvSpPr txBox="1"/>
          <p:nvPr/>
        </p:nvSpPr>
        <p:spPr>
          <a:xfrm>
            <a:off x="301557" y="1717736"/>
            <a:ext cx="2932710" cy="4093428"/>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apple-system"/>
              </a:rPr>
              <a:t>Used to determine the correlation between the features</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Features like Experience and Level have negative correlation</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Features like Salary, Employer State have positive correlation</a:t>
            </a:r>
          </a:p>
          <a:p>
            <a:pPr marL="285750" indent="-285750" algn="l">
              <a:buFont typeface="Wingdings" panose="05000000000000000000" pitchFamily="2" charset="2"/>
              <a:buChar char="v"/>
            </a:pPr>
            <a:endParaRPr lang="en-US" sz="2000" dirty="0">
              <a:latin typeface="-apple-system"/>
            </a:endParaRPr>
          </a:p>
        </p:txBody>
      </p:sp>
    </p:spTree>
    <p:extLst>
      <p:ext uri="{BB962C8B-B14F-4D97-AF65-F5344CB8AC3E}">
        <p14:creationId xmlns:p14="http://schemas.microsoft.com/office/powerpoint/2010/main" val="26416048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Support Vector Machine</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2554545"/>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rPr>
              <a:t>After splitting the data into training and testing with the ratio of 70:30, standard scalar technique has been implemented to standardize the features.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SVM model proved to be very biased even after using the standard scalar.</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Though the accuracy score (81.04%) was good, precision and recall scores weren’t satisfactory. </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Model is highly imbalanced towards the class ‘Approved’.</a:t>
            </a:r>
          </a:p>
        </p:txBody>
      </p:sp>
      <p:graphicFrame>
        <p:nvGraphicFramePr>
          <p:cNvPr id="9" name="Table 9">
            <a:extLst>
              <a:ext uri="{FF2B5EF4-FFF2-40B4-BE49-F238E27FC236}">
                <a16:creationId xmlns:a16="http://schemas.microsoft.com/office/drawing/2014/main" id="{815A5A14-DAEF-46C2-BE5A-3450441971B1}"/>
              </a:ext>
            </a:extLst>
          </p:cNvPr>
          <p:cNvGraphicFramePr>
            <a:graphicFrameLocks noGrp="1"/>
          </p:cNvGraphicFramePr>
          <p:nvPr>
            <p:extLst>
              <p:ext uri="{D42A27DB-BD31-4B8C-83A1-F6EECF244321}">
                <p14:modId xmlns:p14="http://schemas.microsoft.com/office/powerpoint/2010/main" val="409339998"/>
              </p:ext>
            </p:extLst>
          </p:nvPr>
        </p:nvGraphicFramePr>
        <p:xfrm>
          <a:off x="1861045" y="4229403"/>
          <a:ext cx="8127999" cy="166339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7773723"/>
                    </a:ext>
                  </a:extLst>
                </a:gridCol>
                <a:gridCol w="2709333">
                  <a:extLst>
                    <a:ext uri="{9D8B030D-6E8A-4147-A177-3AD203B41FA5}">
                      <a16:colId xmlns:a16="http://schemas.microsoft.com/office/drawing/2014/main" val="1120326689"/>
                    </a:ext>
                  </a:extLst>
                </a:gridCol>
                <a:gridCol w="2709333">
                  <a:extLst>
                    <a:ext uri="{9D8B030D-6E8A-4147-A177-3AD203B41FA5}">
                      <a16:colId xmlns:a16="http://schemas.microsoft.com/office/drawing/2014/main" val="3054818838"/>
                    </a:ext>
                  </a:extLst>
                </a:gridCol>
              </a:tblGrid>
              <a:tr h="554465">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54465">
                <a:tc>
                  <a:txBody>
                    <a:bodyPr/>
                    <a:lstStyle/>
                    <a:p>
                      <a:pPr algn="ctr"/>
                      <a:r>
                        <a:rPr lang="en-US" dirty="0"/>
                        <a:t>0 (Approved)</a:t>
                      </a:r>
                    </a:p>
                  </a:txBody>
                  <a:tcPr/>
                </a:tc>
                <a:tc>
                  <a:txBody>
                    <a:bodyPr/>
                    <a:lstStyle/>
                    <a:p>
                      <a:pPr algn="ctr"/>
                      <a:r>
                        <a:rPr lang="en-US" dirty="0"/>
                        <a:t>0.81</a:t>
                      </a:r>
                    </a:p>
                  </a:txBody>
                  <a:tcPr/>
                </a:tc>
                <a:tc>
                  <a:txBody>
                    <a:bodyPr/>
                    <a:lstStyle/>
                    <a:p>
                      <a:pPr algn="ctr"/>
                      <a:r>
                        <a:rPr lang="en-US" dirty="0"/>
                        <a:t>0.92</a:t>
                      </a:r>
                    </a:p>
                  </a:txBody>
                  <a:tcPr/>
                </a:tc>
                <a:extLst>
                  <a:ext uri="{0D108BD9-81ED-4DB2-BD59-A6C34878D82A}">
                    <a16:rowId xmlns:a16="http://schemas.microsoft.com/office/drawing/2014/main" val="3007078103"/>
                  </a:ext>
                </a:extLst>
              </a:tr>
              <a:tr h="554465">
                <a:tc>
                  <a:txBody>
                    <a:bodyPr/>
                    <a:lstStyle/>
                    <a:p>
                      <a:pPr algn="ctr"/>
                      <a:r>
                        <a:rPr lang="en-US" dirty="0"/>
                        <a:t>1 (Denied)</a:t>
                      </a:r>
                    </a:p>
                  </a:txBody>
                  <a:tcPr/>
                </a:tc>
                <a:tc>
                  <a:txBody>
                    <a:bodyPr/>
                    <a:lstStyle/>
                    <a:p>
                      <a:pPr algn="ctr"/>
                      <a:r>
                        <a:rPr lang="en-US" dirty="0"/>
                        <a:t>0.21</a:t>
                      </a:r>
                    </a:p>
                  </a:txBody>
                  <a:tcPr/>
                </a:tc>
                <a:tc>
                  <a:txBody>
                    <a:bodyPr/>
                    <a:lstStyle/>
                    <a:p>
                      <a:pPr algn="ctr"/>
                      <a:r>
                        <a:rPr lang="en-US" dirty="0"/>
                        <a:t>0.13</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41507692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K Neighbors Classifier</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1323439"/>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latin typeface="-apple-system"/>
              </a:rPr>
              <a:t>Grid Search has been implemented to find the optimal parameter</a:t>
            </a:r>
            <a:r>
              <a:rPr lang="en-US" sz="2000" dirty="0">
                <a:latin typeface="-apple-system"/>
              </a:rPr>
              <a:t>.</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The highest accuracy of 80.7% was recorded when the value of k=5.  </a:t>
            </a:r>
            <a:endParaRPr lang="en-US" sz="2000" b="0" i="0" dirty="0">
              <a:effectLst/>
              <a:latin typeface="-apple-system"/>
            </a:endParaRPr>
          </a:p>
          <a:p>
            <a:pPr marL="285750" indent="-285750">
              <a:buFont typeface="Wingdings" panose="05000000000000000000" pitchFamily="2" charset="2"/>
              <a:buChar char="v"/>
            </a:pPr>
            <a:endParaRPr lang="en-US" sz="2000" dirty="0">
              <a:latin typeface="-apple-system"/>
            </a:endParaRPr>
          </a:p>
        </p:txBody>
      </p:sp>
      <p:pic>
        <p:nvPicPr>
          <p:cNvPr id="10" name="Picture 9">
            <a:extLst>
              <a:ext uri="{FF2B5EF4-FFF2-40B4-BE49-F238E27FC236}">
                <a16:creationId xmlns:a16="http://schemas.microsoft.com/office/drawing/2014/main" id="{A106625D-DE77-450A-80F2-71D792BC184B}"/>
              </a:ext>
            </a:extLst>
          </p:cNvPr>
          <p:cNvPicPr>
            <a:picLocks noChangeAspect="1"/>
          </p:cNvPicPr>
          <p:nvPr/>
        </p:nvPicPr>
        <p:blipFill>
          <a:blip r:embed="rId3"/>
          <a:stretch>
            <a:fillRect/>
          </a:stretch>
        </p:blipFill>
        <p:spPr>
          <a:xfrm>
            <a:off x="778162" y="2577254"/>
            <a:ext cx="7299810" cy="3619011"/>
          </a:xfrm>
          <a:prstGeom prst="rect">
            <a:avLst/>
          </a:prstGeom>
        </p:spPr>
      </p:pic>
      <p:graphicFrame>
        <p:nvGraphicFramePr>
          <p:cNvPr id="13" name="Table 9">
            <a:extLst>
              <a:ext uri="{FF2B5EF4-FFF2-40B4-BE49-F238E27FC236}">
                <a16:creationId xmlns:a16="http://schemas.microsoft.com/office/drawing/2014/main" id="{DA68A1B1-C3C7-4736-9096-D768C0A7F51C}"/>
              </a:ext>
            </a:extLst>
          </p:cNvPr>
          <p:cNvGraphicFramePr>
            <a:graphicFrameLocks noGrp="1"/>
          </p:cNvGraphicFramePr>
          <p:nvPr>
            <p:extLst>
              <p:ext uri="{D42A27DB-BD31-4B8C-83A1-F6EECF244321}">
                <p14:modId xmlns:p14="http://schemas.microsoft.com/office/powerpoint/2010/main" val="696941215"/>
              </p:ext>
            </p:extLst>
          </p:nvPr>
        </p:nvGraphicFramePr>
        <p:xfrm>
          <a:off x="8441267" y="3344335"/>
          <a:ext cx="3291909" cy="1653821"/>
        </p:xfrm>
        <a:graphic>
          <a:graphicData uri="http://schemas.openxmlformats.org/drawingml/2006/table">
            <a:tbl>
              <a:tblPr firstRow="1" bandRow="1">
                <a:tableStyleId>{5C22544A-7EE6-4342-B048-85BDC9FD1C3A}</a:tableStyleId>
              </a:tblPr>
              <a:tblGrid>
                <a:gridCol w="1097303">
                  <a:extLst>
                    <a:ext uri="{9D8B030D-6E8A-4147-A177-3AD203B41FA5}">
                      <a16:colId xmlns:a16="http://schemas.microsoft.com/office/drawing/2014/main" val="3967773723"/>
                    </a:ext>
                  </a:extLst>
                </a:gridCol>
                <a:gridCol w="1097303">
                  <a:extLst>
                    <a:ext uri="{9D8B030D-6E8A-4147-A177-3AD203B41FA5}">
                      <a16:colId xmlns:a16="http://schemas.microsoft.com/office/drawing/2014/main" val="1120326689"/>
                    </a:ext>
                  </a:extLst>
                </a:gridCol>
                <a:gridCol w="1097303">
                  <a:extLst>
                    <a:ext uri="{9D8B030D-6E8A-4147-A177-3AD203B41FA5}">
                      <a16:colId xmlns:a16="http://schemas.microsoft.com/office/drawing/2014/main" val="3054818838"/>
                    </a:ext>
                  </a:extLst>
                </a:gridCol>
              </a:tblGrid>
              <a:tr h="493889">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19852">
                <a:tc>
                  <a:txBody>
                    <a:bodyPr/>
                    <a:lstStyle/>
                    <a:p>
                      <a:pPr algn="ctr"/>
                      <a:r>
                        <a:rPr lang="en-US" dirty="0"/>
                        <a:t>0</a:t>
                      </a:r>
                    </a:p>
                  </a:txBody>
                  <a:tcPr/>
                </a:tc>
                <a:tc>
                  <a:txBody>
                    <a:bodyPr/>
                    <a:lstStyle/>
                    <a:p>
                      <a:pPr algn="ctr"/>
                      <a:r>
                        <a:rPr lang="en-US" dirty="0"/>
                        <a:t>0.84</a:t>
                      </a:r>
                    </a:p>
                  </a:txBody>
                  <a:tcPr/>
                </a:tc>
                <a:tc>
                  <a:txBody>
                    <a:bodyPr/>
                    <a:lstStyle/>
                    <a:p>
                      <a:pPr algn="ctr"/>
                      <a:r>
                        <a:rPr lang="en-US" dirty="0"/>
                        <a:t>0.95</a:t>
                      </a:r>
                    </a:p>
                  </a:txBody>
                  <a:tcPr/>
                </a:tc>
                <a:extLst>
                  <a:ext uri="{0D108BD9-81ED-4DB2-BD59-A6C34878D82A}">
                    <a16:rowId xmlns:a16="http://schemas.microsoft.com/office/drawing/2014/main" val="3007078103"/>
                  </a:ext>
                </a:extLst>
              </a:tr>
              <a:tr h="493889">
                <a:tc>
                  <a:txBody>
                    <a:bodyPr/>
                    <a:lstStyle/>
                    <a:p>
                      <a:pPr algn="ctr"/>
                      <a:r>
                        <a:rPr lang="en-US" dirty="0"/>
                        <a:t>1</a:t>
                      </a:r>
                    </a:p>
                  </a:txBody>
                  <a:tcPr/>
                </a:tc>
                <a:tc>
                  <a:txBody>
                    <a:bodyPr/>
                    <a:lstStyle/>
                    <a:p>
                      <a:pPr algn="ctr"/>
                      <a:r>
                        <a:rPr lang="en-US" dirty="0"/>
                        <a:t>0.48</a:t>
                      </a:r>
                    </a:p>
                  </a:txBody>
                  <a:tcPr/>
                </a:tc>
                <a:tc>
                  <a:txBody>
                    <a:bodyPr/>
                    <a:lstStyle/>
                    <a:p>
                      <a:pPr algn="ctr"/>
                      <a:r>
                        <a:rPr lang="en-US" dirty="0"/>
                        <a:t>0.22</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24911778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Random Forest</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2554545"/>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rPr>
              <a:t>Random Forest is based on the bagging algorithm and uses Ensemble Learning technique. It creates as many trees on the subset of the data and combines the output of all the trees.</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b="0" i="0" dirty="0">
                <a:effectLst/>
                <a:latin typeface="-apple-system"/>
              </a:rPr>
              <a:t>Ensemble model is used to reduce the variance in the data. It handles overfitting well. </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Produced the best results out of all the models with accuracy of 83.1%</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The model is hence deployed into ‘</a:t>
            </a:r>
            <a:r>
              <a:rPr lang="en-US" sz="2000" dirty="0" err="1">
                <a:latin typeface="-apple-system"/>
              </a:rPr>
              <a:t>Streamlit</a:t>
            </a:r>
            <a:r>
              <a:rPr lang="en-US" sz="2000" dirty="0">
                <a:latin typeface="-apple-system"/>
              </a:rPr>
              <a:t>’. </a:t>
            </a:r>
          </a:p>
        </p:txBody>
      </p:sp>
      <p:graphicFrame>
        <p:nvGraphicFramePr>
          <p:cNvPr id="9" name="Table 9">
            <a:extLst>
              <a:ext uri="{FF2B5EF4-FFF2-40B4-BE49-F238E27FC236}">
                <a16:creationId xmlns:a16="http://schemas.microsoft.com/office/drawing/2014/main" id="{815A5A14-DAEF-46C2-BE5A-3450441971B1}"/>
              </a:ext>
            </a:extLst>
          </p:cNvPr>
          <p:cNvGraphicFramePr>
            <a:graphicFrameLocks noGrp="1"/>
          </p:cNvGraphicFramePr>
          <p:nvPr>
            <p:extLst>
              <p:ext uri="{D42A27DB-BD31-4B8C-83A1-F6EECF244321}">
                <p14:modId xmlns:p14="http://schemas.microsoft.com/office/powerpoint/2010/main" val="4015218831"/>
              </p:ext>
            </p:extLst>
          </p:nvPr>
        </p:nvGraphicFramePr>
        <p:xfrm>
          <a:off x="1861045" y="4229403"/>
          <a:ext cx="8127999" cy="166339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7773723"/>
                    </a:ext>
                  </a:extLst>
                </a:gridCol>
                <a:gridCol w="2709333">
                  <a:extLst>
                    <a:ext uri="{9D8B030D-6E8A-4147-A177-3AD203B41FA5}">
                      <a16:colId xmlns:a16="http://schemas.microsoft.com/office/drawing/2014/main" val="1120326689"/>
                    </a:ext>
                  </a:extLst>
                </a:gridCol>
                <a:gridCol w="2709333">
                  <a:extLst>
                    <a:ext uri="{9D8B030D-6E8A-4147-A177-3AD203B41FA5}">
                      <a16:colId xmlns:a16="http://schemas.microsoft.com/office/drawing/2014/main" val="3054818838"/>
                    </a:ext>
                  </a:extLst>
                </a:gridCol>
              </a:tblGrid>
              <a:tr h="554465">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54465">
                <a:tc>
                  <a:txBody>
                    <a:bodyPr/>
                    <a:lstStyle/>
                    <a:p>
                      <a:pPr algn="ctr"/>
                      <a:r>
                        <a:rPr lang="en-US" dirty="0"/>
                        <a:t>0 (Approved)</a:t>
                      </a:r>
                    </a:p>
                  </a:txBody>
                  <a:tcPr/>
                </a:tc>
                <a:tc>
                  <a:txBody>
                    <a:bodyPr/>
                    <a:lstStyle/>
                    <a:p>
                      <a:pPr algn="ctr"/>
                      <a:r>
                        <a:rPr lang="en-US" dirty="0"/>
                        <a:t>0.85</a:t>
                      </a:r>
                    </a:p>
                  </a:txBody>
                  <a:tcPr/>
                </a:tc>
                <a:tc>
                  <a:txBody>
                    <a:bodyPr/>
                    <a:lstStyle/>
                    <a:p>
                      <a:pPr algn="ctr"/>
                      <a:r>
                        <a:rPr lang="en-US" dirty="0"/>
                        <a:t>0.96</a:t>
                      </a:r>
                    </a:p>
                  </a:txBody>
                  <a:tcPr/>
                </a:tc>
                <a:extLst>
                  <a:ext uri="{0D108BD9-81ED-4DB2-BD59-A6C34878D82A}">
                    <a16:rowId xmlns:a16="http://schemas.microsoft.com/office/drawing/2014/main" val="3007078103"/>
                  </a:ext>
                </a:extLst>
              </a:tr>
              <a:tr h="554465">
                <a:tc>
                  <a:txBody>
                    <a:bodyPr/>
                    <a:lstStyle/>
                    <a:p>
                      <a:pPr algn="ctr"/>
                      <a:r>
                        <a:rPr lang="en-US" dirty="0"/>
                        <a:t>1 (Denied)</a:t>
                      </a:r>
                    </a:p>
                  </a:txBody>
                  <a:tcPr/>
                </a:tc>
                <a:tc>
                  <a:txBody>
                    <a:bodyPr/>
                    <a:lstStyle/>
                    <a:p>
                      <a:pPr algn="ctr"/>
                      <a:r>
                        <a:rPr lang="en-US" dirty="0"/>
                        <a:t>0.72</a:t>
                      </a:r>
                    </a:p>
                  </a:txBody>
                  <a:tcPr/>
                </a:tc>
                <a:tc>
                  <a:txBody>
                    <a:bodyPr/>
                    <a:lstStyle/>
                    <a:p>
                      <a:pPr algn="ctr"/>
                      <a:r>
                        <a:rPr lang="en-US" dirty="0"/>
                        <a:t>0.67</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34308978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9ABCD61-E4DA-4F5A-9B68-6A43772A372E}"/>
              </a:ext>
            </a:extLst>
          </p:cNvPr>
          <p:cNvSpPr txBox="1"/>
          <p:nvPr/>
        </p:nvSpPr>
        <p:spPr>
          <a:xfrm>
            <a:off x="427839" y="385894"/>
            <a:ext cx="11107023" cy="1200329"/>
          </a:xfrm>
          <a:prstGeom prst="rect">
            <a:avLst/>
          </a:prstGeom>
          <a:noFill/>
        </p:spPr>
        <p:txBody>
          <a:bodyPr wrap="square" rtlCol="0">
            <a:spAutoFit/>
          </a:bodyPr>
          <a:lstStyle/>
          <a:p>
            <a:r>
              <a:rPr lang="en-US" sz="3600" dirty="0"/>
              <a:t>Deployment</a:t>
            </a:r>
          </a:p>
          <a:p>
            <a:endParaRPr lang="en-US" sz="3600" dirty="0"/>
          </a:p>
        </p:txBody>
      </p:sp>
      <p:sp>
        <p:nvSpPr>
          <p:cNvPr id="7" name="Rectangle: Rounded Corners 6">
            <a:extLst>
              <a:ext uri="{FF2B5EF4-FFF2-40B4-BE49-F238E27FC236}">
                <a16:creationId xmlns:a16="http://schemas.microsoft.com/office/drawing/2014/main" id="{494C3762-A627-40D6-96D0-8123846B548A}"/>
              </a:ext>
            </a:extLst>
          </p:cNvPr>
          <p:cNvSpPr/>
          <p:nvPr/>
        </p:nvSpPr>
        <p:spPr>
          <a:xfrm>
            <a:off x="609600" y="1363133"/>
            <a:ext cx="11032067" cy="45720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DCBEAE-C31D-4231-BDFD-0D655543B3B0}"/>
              </a:ext>
            </a:extLst>
          </p:cNvPr>
          <p:cNvCxnSpPr/>
          <p:nvPr/>
        </p:nvCxnSpPr>
        <p:spPr>
          <a:xfrm>
            <a:off x="609600" y="2072262"/>
            <a:ext cx="11032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174C00-67ED-4230-AD77-CEBFEAB3FB19}"/>
              </a:ext>
            </a:extLst>
          </p:cNvPr>
          <p:cNvCxnSpPr>
            <a:cxnSpLocks/>
            <a:stCxn id="7" idx="0"/>
            <a:endCxn id="7" idx="2"/>
          </p:cNvCxnSpPr>
          <p:nvPr/>
        </p:nvCxnSpPr>
        <p:spPr>
          <a:xfrm>
            <a:off x="6125634" y="1363133"/>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95E9C7-8D86-4B0C-8A10-45B1A19B7B81}"/>
              </a:ext>
            </a:extLst>
          </p:cNvPr>
          <p:cNvSpPr txBox="1"/>
          <p:nvPr/>
        </p:nvSpPr>
        <p:spPr>
          <a:xfrm>
            <a:off x="2327364" y="1484734"/>
            <a:ext cx="3691465" cy="523220"/>
          </a:xfrm>
          <a:prstGeom prst="rect">
            <a:avLst/>
          </a:prstGeom>
          <a:noFill/>
        </p:spPr>
        <p:txBody>
          <a:bodyPr wrap="square" rtlCol="0">
            <a:spAutoFit/>
          </a:bodyPr>
          <a:lstStyle/>
          <a:p>
            <a:r>
              <a:rPr lang="en-US" sz="2800" dirty="0"/>
              <a:t>Webpage 1</a:t>
            </a:r>
          </a:p>
        </p:txBody>
      </p:sp>
      <p:sp>
        <p:nvSpPr>
          <p:cNvPr id="16" name="TextBox 15">
            <a:extLst>
              <a:ext uri="{FF2B5EF4-FFF2-40B4-BE49-F238E27FC236}">
                <a16:creationId xmlns:a16="http://schemas.microsoft.com/office/drawing/2014/main" id="{41C4106D-5EDD-4A20-AA9C-0BAA3B560250}"/>
              </a:ext>
            </a:extLst>
          </p:cNvPr>
          <p:cNvSpPr txBox="1"/>
          <p:nvPr/>
        </p:nvSpPr>
        <p:spPr>
          <a:xfrm>
            <a:off x="7736593" y="1498388"/>
            <a:ext cx="3691465" cy="523220"/>
          </a:xfrm>
          <a:prstGeom prst="rect">
            <a:avLst/>
          </a:prstGeom>
          <a:noFill/>
        </p:spPr>
        <p:txBody>
          <a:bodyPr wrap="square" rtlCol="0">
            <a:spAutoFit/>
          </a:bodyPr>
          <a:lstStyle/>
          <a:p>
            <a:r>
              <a:rPr lang="en-US" sz="2800" dirty="0"/>
              <a:t>Webpage 2</a:t>
            </a:r>
          </a:p>
        </p:txBody>
      </p:sp>
      <p:sp>
        <p:nvSpPr>
          <p:cNvPr id="17" name="TextBox 16">
            <a:extLst>
              <a:ext uri="{FF2B5EF4-FFF2-40B4-BE49-F238E27FC236}">
                <a16:creationId xmlns:a16="http://schemas.microsoft.com/office/drawing/2014/main" id="{E18C4C32-A270-4218-B627-8AD78F32EED2}"/>
              </a:ext>
            </a:extLst>
          </p:cNvPr>
          <p:cNvSpPr txBox="1"/>
          <p:nvPr/>
        </p:nvSpPr>
        <p:spPr>
          <a:xfrm>
            <a:off x="1283130" y="2383382"/>
            <a:ext cx="4698220" cy="3139321"/>
          </a:xfrm>
          <a:prstGeom prst="rect">
            <a:avLst/>
          </a:prstGeom>
          <a:noFill/>
        </p:spPr>
        <p:txBody>
          <a:bodyPr wrap="square" rtlCol="0">
            <a:spAutoFit/>
          </a:bodyPr>
          <a:lstStyle/>
          <a:p>
            <a:r>
              <a:rPr lang="en-US" sz="2200" dirty="0"/>
              <a:t>Used for H1B case status analysis</a:t>
            </a:r>
          </a:p>
          <a:p>
            <a:endParaRPr lang="en-US" sz="2200" dirty="0"/>
          </a:p>
          <a:p>
            <a:r>
              <a:rPr lang="en-US" sz="2200" dirty="0"/>
              <a:t>Displays the insights with respect to the years</a:t>
            </a:r>
          </a:p>
          <a:p>
            <a:endParaRPr lang="en-US" sz="2200" dirty="0"/>
          </a:p>
          <a:p>
            <a:pPr marL="285750" indent="-285750">
              <a:buFont typeface="Wingdings" panose="05000000000000000000" pitchFamily="2" charset="2"/>
              <a:buChar char="ü"/>
            </a:pPr>
            <a:r>
              <a:rPr lang="en-US" sz="2200" dirty="0"/>
              <a:t>Holistic approval rate</a:t>
            </a:r>
          </a:p>
          <a:p>
            <a:pPr marL="285750" indent="-285750">
              <a:buFont typeface="Wingdings" panose="05000000000000000000" pitchFamily="2" charset="2"/>
              <a:buChar char="ü"/>
            </a:pPr>
            <a:r>
              <a:rPr lang="en-US" sz="2200" dirty="0"/>
              <a:t>State-wise statistics</a:t>
            </a:r>
          </a:p>
          <a:p>
            <a:pPr marL="285750" indent="-285750">
              <a:buFont typeface="Wingdings" panose="05000000000000000000" pitchFamily="2" charset="2"/>
              <a:buChar char="ü"/>
            </a:pPr>
            <a:r>
              <a:rPr lang="en-US" sz="2200" dirty="0"/>
              <a:t>Dynamic Choropleth map </a:t>
            </a:r>
          </a:p>
          <a:p>
            <a:r>
              <a:rPr lang="en-US" sz="2200" dirty="0"/>
              <a:t>     for immigrant’s home country</a:t>
            </a:r>
          </a:p>
        </p:txBody>
      </p:sp>
      <p:sp>
        <p:nvSpPr>
          <p:cNvPr id="18" name="TextBox 17">
            <a:extLst>
              <a:ext uri="{FF2B5EF4-FFF2-40B4-BE49-F238E27FC236}">
                <a16:creationId xmlns:a16="http://schemas.microsoft.com/office/drawing/2014/main" id="{CBCD0BC2-D3A2-4D85-A38D-CF29C3939BC3}"/>
              </a:ext>
            </a:extLst>
          </p:cNvPr>
          <p:cNvSpPr txBox="1"/>
          <p:nvPr/>
        </p:nvSpPr>
        <p:spPr>
          <a:xfrm>
            <a:off x="6657408" y="2383382"/>
            <a:ext cx="4698220" cy="3139321"/>
          </a:xfrm>
          <a:prstGeom prst="rect">
            <a:avLst/>
          </a:prstGeom>
          <a:noFill/>
        </p:spPr>
        <p:txBody>
          <a:bodyPr wrap="square" rtlCol="0">
            <a:spAutoFit/>
          </a:bodyPr>
          <a:lstStyle/>
          <a:p>
            <a:r>
              <a:rPr lang="en-US" sz="2200" dirty="0"/>
              <a:t>Used for H1B case status prediction</a:t>
            </a:r>
          </a:p>
          <a:p>
            <a:endParaRPr lang="en-US" sz="2200" dirty="0"/>
          </a:p>
          <a:p>
            <a:r>
              <a:rPr lang="en-US" sz="2200" dirty="0"/>
              <a:t>Users can know if their case status would be approved or denied.</a:t>
            </a:r>
          </a:p>
          <a:p>
            <a:endParaRPr lang="en-US" sz="2200" dirty="0"/>
          </a:p>
          <a:p>
            <a:pPr marL="285750" indent="-285750">
              <a:buFont typeface="Wingdings" panose="05000000000000000000" pitchFamily="2" charset="2"/>
              <a:buChar char="ü"/>
            </a:pPr>
            <a:r>
              <a:rPr lang="en-US" sz="2200" dirty="0"/>
              <a:t>Employer Name</a:t>
            </a:r>
          </a:p>
          <a:p>
            <a:pPr marL="285750" indent="-285750">
              <a:buFont typeface="Wingdings" panose="05000000000000000000" pitchFamily="2" charset="2"/>
              <a:buChar char="ü"/>
            </a:pPr>
            <a:r>
              <a:rPr lang="en-US" sz="2200" dirty="0"/>
              <a:t>State of residency</a:t>
            </a:r>
          </a:p>
          <a:p>
            <a:pPr marL="285750" indent="-285750">
              <a:buFont typeface="Wingdings" panose="05000000000000000000" pitchFamily="2" charset="2"/>
              <a:buChar char="ü"/>
            </a:pPr>
            <a:r>
              <a:rPr lang="en-US" sz="2200" dirty="0"/>
              <a:t>Annual Wage</a:t>
            </a:r>
          </a:p>
          <a:p>
            <a:pPr marL="285750" indent="-285750">
              <a:buFont typeface="Wingdings" panose="05000000000000000000" pitchFamily="2" charset="2"/>
              <a:buChar char="ü"/>
            </a:pPr>
            <a:r>
              <a:rPr lang="en-US" sz="2200" dirty="0"/>
              <a:t>Educational Background</a:t>
            </a:r>
          </a:p>
        </p:txBody>
      </p:sp>
    </p:spTree>
    <p:extLst>
      <p:ext uri="{BB962C8B-B14F-4D97-AF65-F5344CB8AC3E}">
        <p14:creationId xmlns:p14="http://schemas.microsoft.com/office/powerpoint/2010/main" val="36726479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61368"/>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96335"/>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627166"/>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627166"/>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2079DCE3-49C3-4FA3-B6C0-08A10FD9799B}"/>
              </a:ext>
            </a:extLst>
          </p:cNvPr>
          <p:cNvSpPr txBox="1"/>
          <p:nvPr/>
        </p:nvSpPr>
        <p:spPr>
          <a:xfrm>
            <a:off x="497047" y="442759"/>
            <a:ext cx="8370115" cy="5078313"/>
          </a:xfrm>
          <a:prstGeom prst="rect">
            <a:avLst/>
          </a:prstGeom>
          <a:noFill/>
        </p:spPr>
        <p:txBody>
          <a:bodyPr wrap="square">
            <a:spAutoFit/>
          </a:bodyPr>
          <a:lstStyle/>
          <a:p>
            <a:r>
              <a:rPr lang="en-US" sz="3600" dirty="0"/>
              <a:t>References</a:t>
            </a:r>
          </a:p>
          <a:p>
            <a:endParaRPr lang="en-US" sz="3600" dirty="0"/>
          </a:p>
          <a:p>
            <a:r>
              <a:rPr lang="en-US" dirty="0">
                <a:hlinkClick r:id="rId3"/>
              </a:rPr>
              <a:t>https://plotly.com/python/choropleth-maps/</a:t>
            </a:r>
            <a:endParaRPr lang="en-US" dirty="0"/>
          </a:p>
          <a:p>
            <a:endParaRPr lang="en-US" dirty="0"/>
          </a:p>
          <a:p>
            <a:r>
              <a:rPr lang="en-US" dirty="0">
                <a:hlinkClick r:id="rId4"/>
              </a:rPr>
              <a:t>https://plotly.com/python/subplots/</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6"/>
              </a:rPr>
              <a:t>https://pypi.org/project/pycountry/</a:t>
            </a:r>
            <a:endParaRPr lang="en-US" dirty="0"/>
          </a:p>
          <a:p>
            <a:endParaRPr lang="en-US" dirty="0"/>
          </a:p>
          <a:p>
            <a:r>
              <a:rPr lang="en-US" dirty="0">
                <a:hlinkClick r:id="rId7"/>
              </a:rPr>
              <a:t>https://stackoverflow.com/questions/16253060/how-to-convert-country-names-to-iso-3166-1-alpha-2-values-using-python</a:t>
            </a:r>
            <a:endParaRPr lang="en-US" dirty="0"/>
          </a:p>
          <a:p>
            <a:endParaRPr lang="en-US" dirty="0"/>
          </a:p>
          <a:p>
            <a:endParaRPr lang="en-US" dirty="0"/>
          </a:p>
        </p:txBody>
      </p:sp>
    </p:spTree>
    <p:extLst>
      <p:ext uri="{BB962C8B-B14F-4D97-AF65-F5344CB8AC3E}">
        <p14:creationId xmlns:p14="http://schemas.microsoft.com/office/powerpoint/2010/main" val="40245643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98A64808-7239-4612-BB2B-2B3249B9E6AA}"/>
              </a:ext>
            </a:extLst>
          </p:cNvPr>
          <p:cNvSpPr txBox="1"/>
          <p:nvPr/>
        </p:nvSpPr>
        <p:spPr>
          <a:xfrm>
            <a:off x="442170" y="402114"/>
            <a:ext cx="8766845" cy="1200329"/>
          </a:xfrm>
          <a:prstGeom prst="rect">
            <a:avLst/>
          </a:prstGeom>
          <a:noFill/>
        </p:spPr>
        <p:txBody>
          <a:bodyPr wrap="square">
            <a:spAutoFit/>
          </a:bodyPr>
          <a:lstStyle/>
          <a:p>
            <a:r>
              <a:rPr lang="en-US" sz="3600" dirty="0"/>
              <a:t>Slide Distribution</a:t>
            </a:r>
          </a:p>
          <a:p>
            <a:endParaRPr lang="en-US" sz="3600" dirty="0"/>
          </a:p>
        </p:txBody>
      </p:sp>
      <p:sp>
        <p:nvSpPr>
          <p:cNvPr id="8" name="Rectangle: Rounded Corners 7">
            <a:extLst>
              <a:ext uri="{FF2B5EF4-FFF2-40B4-BE49-F238E27FC236}">
                <a16:creationId xmlns:a16="http://schemas.microsoft.com/office/drawing/2014/main" id="{A09817CB-C974-4979-A812-945EEADCC5AD}"/>
              </a:ext>
            </a:extLst>
          </p:cNvPr>
          <p:cNvSpPr/>
          <p:nvPr/>
        </p:nvSpPr>
        <p:spPr>
          <a:xfrm>
            <a:off x="931178" y="1319560"/>
            <a:ext cx="10377182" cy="4120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02559F-5437-4B84-9AF5-5F950C64EA92}"/>
              </a:ext>
            </a:extLst>
          </p:cNvPr>
          <p:cNvCxnSpPr/>
          <p:nvPr/>
        </p:nvCxnSpPr>
        <p:spPr>
          <a:xfrm>
            <a:off x="931178" y="1979802"/>
            <a:ext cx="10377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B9FE02-0B0D-4D8B-A1DE-8BEF1DC75612}"/>
              </a:ext>
            </a:extLst>
          </p:cNvPr>
          <p:cNvCxnSpPr>
            <a:cxnSpLocks/>
            <a:stCxn id="8" idx="0"/>
            <a:endCxn id="8" idx="2"/>
          </p:cNvCxnSpPr>
          <p:nvPr/>
        </p:nvCxnSpPr>
        <p:spPr>
          <a:xfrm>
            <a:off x="6119769" y="1319560"/>
            <a:ext cx="0" cy="41206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BC0442-D82E-42F9-8355-13C19A5F4862}"/>
              </a:ext>
            </a:extLst>
          </p:cNvPr>
          <p:cNvSpPr txBox="1"/>
          <p:nvPr/>
        </p:nvSpPr>
        <p:spPr>
          <a:xfrm>
            <a:off x="2533475" y="1417775"/>
            <a:ext cx="8271545" cy="830997"/>
          </a:xfrm>
          <a:prstGeom prst="rect">
            <a:avLst/>
          </a:prstGeom>
          <a:noFill/>
        </p:spPr>
        <p:txBody>
          <a:bodyPr wrap="square" rtlCol="0">
            <a:spAutoFit/>
          </a:bodyPr>
          <a:lstStyle/>
          <a:p>
            <a:r>
              <a:rPr lang="en-US" sz="2400" dirty="0"/>
              <a:t>Sai Divyanjali 									Rohith Ram										</a:t>
            </a:r>
          </a:p>
        </p:txBody>
      </p:sp>
      <p:sp>
        <p:nvSpPr>
          <p:cNvPr id="14" name="TextBox 13">
            <a:extLst>
              <a:ext uri="{FF2B5EF4-FFF2-40B4-BE49-F238E27FC236}">
                <a16:creationId xmlns:a16="http://schemas.microsoft.com/office/drawing/2014/main" id="{80FD52B9-A3DC-4E6C-9BA9-0BD60C2620B3}"/>
              </a:ext>
            </a:extLst>
          </p:cNvPr>
          <p:cNvSpPr txBox="1"/>
          <p:nvPr/>
        </p:nvSpPr>
        <p:spPr>
          <a:xfrm>
            <a:off x="1170613" y="2260608"/>
            <a:ext cx="4689444" cy="3416320"/>
          </a:xfrm>
          <a:prstGeom prst="rect">
            <a:avLst/>
          </a:prstGeom>
          <a:noFill/>
        </p:spPr>
        <p:txBody>
          <a:bodyPr wrap="square" rtlCol="0" anchor="ctr">
            <a:spAutoFit/>
          </a:bodyPr>
          <a:lstStyle/>
          <a:p>
            <a:pPr algn="ctr"/>
            <a:r>
              <a:rPr lang="en-US" sz="2000" dirty="0"/>
              <a:t>Introduction</a:t>
            </a:r>
          </a:p>
          <a:p>
            <a:pPr algn="ctr"/>
            <a:endParaRPr lang="en-US" sz="2000" dirty="0"/>
          </a:p>
          <a:p>
            <a:pPr algn="ctr"/>
            <a:r>
              <a:rPr lang="en-US" sz="2000" dirty="0"/>
              <a:t>Dataset</a:t>
            </a:r>
          </a:p>
          <a:p>
            <a:pPr algn="ctr"/>
            <a:endParaRPr lang="en-US" sz="2000" dirty="0"/>
          </a:p>
          <a:p>
            <a:pPr algn="ctr"/>
            <a:r>
              <a:rPr lang="en-US" sz="2000" dirty="0"/>
              <a:t>Research Questions</a:t>
            </a:r>
          </a:p>
          <a:p>
            <a:pPr algn="ctr"/>
            <a:endParaRPr lang="en-US" sz="2000" dirty="0"/>
          </a:p>
          <a:p>
            <a:pPr algn="ctr"/>
            <a:r>
              <a:rPr lang="en-US" sz="2000" dirty="0"/>
              <a:t>Framework</a:t>
            </a:r>
          </a:p>
          <a:p>
            <a:pPr algn="ctr"/>
            <a:endParaRPr lang="en-US" sz="2000" dirty="0"/>
          </a:p>
          <a:p>
            <a:pPr algn="ctr"/>
            <a:r>
              <a:rPr lang="en-US" sz="2000" dirty="0"/>
              <a:t>EDA Results </a:t>
            </a:r>
          </a:p>
          <a:p>
            <a:pPr algn="ctr"/>
            <a:endParaRPr lang="en-US" dirty="0"/>
          </a:p>
          <a:p>
            <a:pPr algn="ctr"/>
            <a:endParaRPr lang="en-US" dirty="0"/>
          </a:p>
        </p:txBody>
      </p:sp>
      <p:sp>
        <p:nvSpPr>
          <p:cNvPr id="15" name="TextBox 14">
            <a:extLst>
              <a:ext uri="{FF2B5EF4-FFF2-40B4-BE49-F238E27FC236}">
                <a16:creationId xmlns:a16="http://schemas.microsoft.com/office/drawing/2014/main" id="{50B9FDB2-C6DC-464B-9DF8-A25DA222224C}"/>
              </a:ext>
            </a:extLst>
          </p:cNvPr>
          <p:cNvSpPr txBox="1"/>
          <p:nvPr/>
        </p:nvSpPr>
        <p:spPr>
          <a:xfrm>
            <a:off x="6510206" y="2399107"/>
            <a:ext cx="4689444" cy="3970318"/>
          </a:xfrm>
          <a:prstGeom prst="rect">
            <a:avLst/>
          </a:prstGeom>
          <a:noFill/>
        </p:spPr>
        <p:txBody>
          <a:bodyPr wrap="square" rtlCol="0">
            <a:spAutoFit/>
          </a:bodyPr>
          <a:lstStyle/>
          <a:p>
            <a:pPr algn="ctr"/>
            <a:r>
              <a:rPr lang="en-US" sz="2000" dirty="0"/>
              <a:t>EDA Results</a:t>
            </a:r>
          </a:p>
          <a:p>
            <a:pPr algn="ctr"/>
            <a:endParaRPr lang="en-US" sz="2000" dirty="0"/>
          </a:p>
          <a:p>
            <a:pPr algn="ctr"/>
            <a:r>
              <a:rPr lang="en-US" sz="2000" dirty="0"/>
              <a:t>Visualization</a:t>
            </a:r>
          </a:p>
          <a:p>
            <a:pPr algn="ctr"/>
            <a:endParaRPr lang="en-US" sz="2000" dirty="0"/>
          </a:p>
          <a:p>
            <a:pPr algn="ctr"/>
            <a:r>
              <a:rPr lang="en-US" sz="2000" dirty="0"/>
              <a:t>Machine Learning Models</a:t>
            </a:r>
          </a:p>
          <a:p>
            <a:pPr algn="ctr"/>
            <a:endParaRPr lang="en-US" sz="2000" dirty="0"/>
          </a:p>
          <a:p>
            <a:pPr algn="ctr"/>
            <a:r>
              <a:rPr lang="en-US" sz="2000" dirty="0"/>
              <a:t>Deployment</a:t>
            </a:r>
          </a:p>
          <a:p>
            <a:pPr algn="ctr"/>
            <a:endParaRPr lang="en-US" sz="2000" dirty="0"/>
          </a:p>
          <a:p>
            <a:pPr algn="ctr"/>
            <a:r>
              <a:rPr lang="en-US" sz="2000" dirty="0"/>
              <a:t>References</a:t>
            </a:r>
          </a:p>
          <a:p>
            <a:pPr algn="ctr"/>
            <a:endParaRPr lang="en-US" dirty="0"/>
          </a:p>
          <a:p>
            <a:pPr algn="ctr"/>
            <a:r>
              <a:rPr lang="en-US" dirty="0"/>
              <a:t> </a:t>
            </a:r>
          </a:p>
          <a:p>
            <a:pPr algn="ctr"/>
            <a:endParaRPr lang="en-US" dirty="0"/>
          </a:p>
          <a:p>
            <a:pPr algn="ctr"/>
            <a:endParaRPr lang="en-US" dirty="0"/>
          </a:p>
        </p:txBody>
      </p:sp>
    </p:spTree>
    <p:extLst>
      <p:ext uri="{BB962C8B-B14F-4D97-AF65-F5344CB8AC3E}">
        <p14:creationId xmlns:p14="http://schemas.microsoft.com/office/powerpoint/2010/main" val="237838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5" descr="Text&#10;&#10;Description automatically generated with medium confidence">
            <a:extLst>
              <a:ext uri="{FF2B5EF4-FFF2-40B4-BE49-F238E27FC236}">
                <a16:creationId xmlns:a16="http://schemas.microsoft.com/office/drawing/2014/main" id="{5F8B563B-F952-462B-BC09-182FA6D02014}"/>
              </a:ext>
            </a:extLst>
          </p:cNvPr>
          <p:cNvPicPr>
            <a:picLocks noChangeAspect="1"/>
          </p:cNvPicPr>
          <p:nvPr/>
        </p:nvPicPr>
        <p:blipFill rotWithShape="1">
          <a:blip r:embed="rId3">
            <a:extLst>
              <a:ext uri="{28A0092B-C50C-407E-A947-70E740481C1C}">
                <a14:useLocalDpi xmlns:a14="http://schemas.microsoft.com/office/drawing/2010/main" val="0"/>
              </a:ext>
            </a:extLst>
          </a:blip>
          <a:srcRect b="16672"/>
          <a:stretch/>
        </p:blipFill>
        <p:spPr>
          <a:xfrm>
            <a:off x="1556426" y="0"/>
            <a:ext cx="9079147" cy="5632311"/>
          </a:xfrm>
          <a:prstGeom prst="rect">
            <a:avLst/>
          </a:prstGeom>
        </p:spPr>
      </p:pic>
    </p:spTree>
    <p:extLst>
      <p:ext uri="{BB962C8B-B14F-4D97-AF65-F5344CB8AC3E}">
        <p14:creationId xmlns:p14="http://schemas.microsoft.com/office/powerpoint/2010/main" val="33391301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0ED4C38B-1DBB-43A3-9A97-BB5F61BC5E64}"/>
              </a:ext>
            </a:extLst>
          </p:cNvPr>
          <p:cNvSpPr txBox="1"/>
          <p:nvPr/>
        </p:nvSpPr>
        <p:spPr>
          <a:xfrm>
            <a:off x="360726" y="388277"/>
            <a:ext cx="11456215" cy="4955203"/>
          </a:xfrm>
          <a:prstGeom prst="rect">
            <a:avLst/>
          </a:prstGeom>
          <a:noFill/>
        </p:spPr>
        <p:txBody>
          <a:bodyPr wrap="square">
            <a:spAutoFit/>
          </a:bodyPr>
          <a:lstStyle/>
          <a:p>
            <a:r>
              <a:rPr lang="en-US" sz="3600" dirty="0"/>
              <a:t>Introduction</a:t>
            </a:r>
          </a:p>
          <a:p>
            <a:endParaRPr lang="en-US" sz="2000" dirty="0"/>
          </a:p>
          <a:p>
            <a:pPr marL="342900" indent="-342900">
              <a:buFont typeface="Wingdings" panose="05000000000000000000" pitchFamily="2" charset="2"/>
              <a:buChar char="Ø"/>
            </a:pPr>
            <a:r>
              <a:rPr lang="en-US" sz="2000" dirty="0"/>
              <a:t>The H-1B is a visa in the United States under the Immigration and Nationality Act, section 101(a)(15)(H) that allows U.S. employers to temporarily employ foreign workers in specialty occupations. A specialty occupation requires the application of specialized knowledge. (Wikipedia)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Our project aims to predict if a case will be certified or denied.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dataset of past 5 years is taken from the official government website – Department of Labor. </a:t>
            </a:r>
          </a:p>
          <a:p>
            <a:r>
              <a:rPr lang="en-US" sz="2000" dirty="0"/>
              <a:t>	</a:t>
            </a:r>
            <a:r>
              <a:rPr lang="en-US" sz="2000" dirty="0">
                <a:hlinkClick r:id="rId3"/>
              </a:rPr>
              <a:t>https://www.dol.gov/agencies/eta/foreign-labor/performance</a:t>
            </a:r>
            <a:endParaRPr lang="en-US" sz="2000" dirty="0"/>
          </a:p>
          <a:p>
            <a:endParaRPr lang="en-US" sz="2000" dirty="0"/>
          </a:p>
          <a:p>
            <a:pPr marL="342900" indent="-342900">
              <a:buFont typeface="Wingdings" panose="05000000000000000000" pitchFamily="2" charset="2"/>
              <a:buChar char="Ø"/>
            </a:pPr>
            <a:r>
              <a:rPr lang="en-US" sz="2000" dirty="0"/>
              <a:t>In the process of achieving our goal, we discovered many insights from the data.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We visualized results using ‘</a:t>
            </a:r>
            <a:r>
              <a:rPr lang="en-US" sz="2000" dirty="0" err="1"/>
              <a:t>plotly</a:t>
            </a:r>
            <a:r>
              <a:rPr lang="en-US" sz="2000" dirty="0"/>
              <a:t>’ and will apply various machine learning algorithms to predict the result of the case status. </a:t>
            </a:r>
          </a:p>
        </p:txBody>
      </p:sp>
    </p:spTree>
    <p:extLst>
      <p:ext uri="{BB962C8B-B14F-4D97-AF65-F5344CB8AC3E}">
        <p14:creationId xmlns:p14="http://schemas.microsoft.com/office/powerpoint/2010/main" val="22469352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691F62A9-D4A7-451E-AA6D-758C88AB5416}"/>
              </a:ext>
            </a:extLst>
          </p:cNvPr>
          <p:cNvSpPr txBox="1"/>
          <p:nvPr/>
        </p:nvSpPr>
        <p:spPr>
          <a:xfrm>
            <a:off x="301557" y="268448"/>
            <a:ext cx="11610810" cy="2431435"/>
          </a:xfrm>
          <a:prstGeom prst="rect">
            <a:avLst/>
          </a:prstGeom>
          <a:noFill/>
        </p:spPr>
        <p:txBody>
          <a:bodyPr wrap="square" rtlCol="0">
            <a:spAutoFit/>
          </a:bodyPr>
          <a:lstStyle/>
          <a:p>
            <a:r>
              <a:rPr lang="en-US" sz="3600" dirty="0"/>
              <a:t>Dataset</a:t>
            </a:r>
          </a:p>
          <a:p>
            <a:endParaRPr lang="en-US" sz="3600" dirty="0"/>
          </a:p>
          <a:p>
            <a:r>
              <a:rPr lang="en-US" sz="2000" b="0" i="0" dirty="0">
                <a:solidFill>
                  <a:srgbClr val="C9D1D9"/>
                </a:solidFill>
                <a:effectLst/>
                <a:latin typeface="-apple-system"/>
              </a:rPr>
              <a:t>The data contains case files corresponding to 190,000 applicants over 5 years. The data contains 30+ columns which constitutes few important attributes as follows.</a:t>
            </a:r>
          </a:p>
          <a:p>
            <a:endParaRPr lang="en-US" sz="2000" dirty="0">
              <a:solidFill>
                <a:srgbClr val="C9D1D9"/>
              </a:solidFill>
              <a:latin typeface="-apple-system"/>
            </a:endParaRPr>
          </a:p>
          <a:p>
            <a:endParaRPr lang="en-US" sz="2000" dirty="0"/>
          </a:p>
        </p:txBody>
      </p:sp>
      <p:graphicFrame>
        <p:nvGraphicFramePr>
          <p:cNvPr id="7" name="Table 7">
            <a:extLst>
              <a:ext uri="{FF2B5EF4-FFF2-40B4-BE49-F238E27FC236}">
                <a16:creationId xmlns:a16="http://schemas.microsoft.com/office/drawing/2014/main" id="{737E4045-F698-45D0-AA97-6493A0F78781}"/>
              </a:ext>
            </a:extLst>
          </p:cNvPr>
          <p:cNvGraphicFramePr>
            <a:graphicFrameLocks noGrp="1"/>
          </p:cNvGraphicFramePr>
          <p:nvPr>
            <p:extLst>
              <p:ext uri="{D42A27DB-BD31-4B8C-83A1-F6EECF244321}">
                <p14:modId xmlns:p14="http://schemas.microsoft.com/office/powerpoint/2010/main" val="2431497294"/>
              </p:ext>
            </p:extLst>
          </p:nvPr>
        </p:nvGraphicFramePr>
        <p:xfrm>
          <a:off x="1115736" y="2350867"/>
          <a:ext cx="9756396" cy="3774440"/>
        </p:xfrm>
        <a:graphic>
          <a:graphicData uri="http://schemas.openxmlformats.org/drawingml/2006/table">
            <a:tbl>
              <a:tblPr firstRow="1" bandRow="1">
                <a:tableStyleId>{5C22544A-7EE6-4342-B048-85BDC9FD1C3A}</a:tableStyleId>
              </a:tblPr>
              <a:tblGrid>
                <a:gridCol w="3371104">
                  <a:extLst>
                    <a:ext uri="{9D8B030D-6E8A-4147-A177-3AD203B41FA5}">
                      <a16:colId xmlns:a16="http://schemas.microsoft.com/office/drawing/2014/main" val="233292466"/>
                    </a:ext>
                  </a:extLst>
                </a:gridCol>
                <a:gridCol w="3133160">
                  <a:extLst>
                    <a:ext uri="{9D8B030D-6E8A-4147-A177-3AD203B41FA5}">
                      <a16:colId xmlns:a16="http://schemas.microsoft.com/office/drawing/2014/main" val="2213577880"/>
                    </a:ext>
                  </a:extLst>
                </a:gridCol>
                <a:gridCol w="3252132">
                  <a:extLst>
                    <a:ext uri="{9D8B030D-6E8A-4147-A177-3AD203B41FA5}">
                      <a16:colId xmlns:a16="http://schemas.microsoft.com/office/drawing/2014/main" val="2999598375"/>
                    </a:ext>
                  </a:extLst>
                </a:gridCol>
              </a:tblGrid>
              <a:tr h="370840">
                <a:tc>
                  <a:txBody>
                    <a:bodyPr/>
                    <a:lstStyle/>
                    <a:p>
                      <a:pPr algn="ctr"/>
                      <a:r>
                        <a:rPr lang="en-US" dirty="0"/>
                        <a:t>Attribute</a:t>
                      </a:r>
                    </a:p>
                  </a:txBody>
                  <a:tcPr anchor="ctr"/>
                </a:tc>
                <a:tc>
                  <a:txBody>
                    <a:bodyPr/>
                    <a:lstStyle/>
                    <a:p>
                      <a:pPr algn="ctr"/>
                      <a:r>
                        <a:rPr lang="en-US" dirty="0"/>
                        <a:t>Data Type</a:t>
                      </a:r>
                    </a:p>
                  </a:txBody>
                  <a:tcPr anchor="ctr"/>
                </a:tc>
                <a:tc>
                  <a:txBody>
                    <a:bodyPr/>
                    <a:lstStyle/>
                    <a:p>
                      <a:pPr algn="ctr"/>
                      <a:r>
                        <a:rPr lang="en-US" dirty="0"/>
                        <a:t>Description</a:t>
                      </a:r>
                    </a:p>
                  </a:txBody>
                  <a:tcPr anchor="ctr"/>
                </a:tc>
                <a:extLst>
                  <a:ext uri="{0D108BD9-81ED-4DB2-BD59-A6C34878D82A}">
                    <a16:rowId xmlns:a16="http://schemas.microsoft.com/office/drawing/2014/main" val="3891351904"/>
                  </a:ext>
                </a:extLst>
              </a:tr>
              <a:tr h="370840">
                <a:tc>
                  <a:txBody>
                    <a:bodyPr/>
                    <a:lstStyle/>
                    <a:p>
                      <a:pPr algn="ctr"/>
                      <a:r>
                        <a:rPr lang="en-US" sz="1800" b="0" i="0" kern="1200" dirty="0">
                          <a:solidFill>
                            <a:schemeClr val="dk1"/>
                          </a:solidFill>
                          <a:effectLst/>
                          <a:latin typeface="+mn-lt"/>
                          <a:ea typeface="+mn-ea"/>
                          <a:cs typeface="+mn-cs"/>
                        </a:rPr>
                        <a:t>EMPLOYER_NAME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company which sponsors H1B for the applicants</a:t>
                      </a:r>
                      <a:endParaRPr lang="en-US" dirty="0"/>
                    </a:p>
                  </a:txBody>
                  <a:tcPr anchor="ctr"/>
                </a:tc>
                <a:extLst>
                  <a:ext uri="{0D108BD9-81ED-4DB2-BD59-A6C34878D82A}">
                    <a16:rowId xmlns:a16="http://schemas.microsoft.com/office/drawing/2014/main" val="34608744"/>
                  </a:ext>
                </a:extLst>
              </a:tr>
              <a:tr h="370840">
                <a:tc>
                  <a:txBody>
                    <a:bodyPr/>
                    <a:lstStyle/>
                    <a:p>
                      <a:pPr algn="ctr"/>
                      <a:r>
                        <a:rPr lang="en-US" sz="1800" b="0" i="0" kern="1200" dirty="0">
                          <a:solidFill>
                            <a:schemeClr val="dk1"/>
                          </a:solidFill>
                          <a:effectLst/>
                          <a:latin typeface="+mn-lt"/>
                          <a:ea typeface="+mn-ea"/>
                          <a:cs typeface="+mn-cs"/>
                        </a:rPr>
                        <a:t>EMPLOYER_PROVINCE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state in which employee works</a:t>
                      </a:r>
                      <a:endParaRPr lang="en-US" dirty="0"/>
                    </a:p>
                  </a:txBody>
                  <a:tcPr anchor="ctr"/>
                </a:tc>
                <a:extLst>
                  <a:ext uri="{0D108BD9-81ED-4DB2-BD59-A6C34878D82A}">
                    <a16:rowId xmlns:a16="http://schemas.microsoft.com/office/drawing/2014/main" val="2268378432"/>
                  </a:ext>
                </a:extLst>
              </a:tr>
              <a:tr h="370840">
                <a:tc>
                  <a:txBody>
                    <a:bodyPr/>
                    <a:lstStyle/>
                    <a:p>
                      <a:pPr algn="ctr"/>
                      <a:r>
                        <a:rPr lang="en-US" sz="1800" b="0" i="0" kern="1200" dirty="0">
                          <a:solidFill>
                            <a:schemeClr val="dk1"/>
                          </a:solidFill>
                          <a:effectLst/>
                          <a:latin typeface="+mn-lt"/>
                          <a:ea typeface="+mn-ea"/>
                          <a:cs typeface="+mn-cs"/>
                        </a:rPr>
                        <a:t>SOC_TITLE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field of work type</a:t>
                      </a:r>
                      <a:endParaRPr lang="en-US" dirty="0"/>
                    </a:p>
                  </a:txBody>
                  <a:tcPr anchor="ctr"/>
                </a:tc>
                <a:extLst>
                  <a:ext uri="{0D108BD9-81ED-4DB2-BD59-A6C34878D82A}">
                    <a16:rowId xmlns:a16="http://schemas.microsoft.com/office/drawing/2014/main" val="1562116803"/>
                  </a:ext>
                </a:extLst>
              </a:tr>
              <a:tr h="370840">
                <a:tc>
                  <a:txBody>
                    <a:bodyPr/>
                    <a:lstStyle/>
                    <a:p>
                      <a:pPr algn="ctr"/>
                      <a:r>
                        <a:rPr lang="en-US" sz="1800" b="0" i="0" kern="1200" dirty="0">
                          <a:solidFill>
                            <a:schemeClr val="dk1"/>
                          </a:solidFill>
                          <a:effectLst/>
                          <a:latin typeface="+mn-lt"/>
                          <a:ea typeface="+mn-ea"/>
                          <a:cs typeface="+mn-cs"/>
                        </a:rPr>
                        <a:t>WAGE </a:t>
                      </a:r>
                      <a:endParaRPr lang="en-US" dirty="0"/>
                    </a:p>
                  </a:txBody>
                  <a:tcPr anchor="ctr"/>
                </a:tc>
                <a:tc>
                  <a:txBody>
                    <a:bodyPr/>
                    <a:lstStyle/>
                    <a:p>
                      <a:pPr algn="ctr"/>
                      <a:r>
                        <a:rPr lang="en-US" sz="1800" b="0" i="0" kern="1200" dirty="0">
                          <a:solidFill>
                            <a:schemeClr val="dk1"/>
                          </a:solidFill>
                          <a:effectLst/>
                          <a:latin typeface="+mn-lt"/>
                          <a:ea typeface="+mn-ea"/>
                          <a:cs typeface="+mn-cs"/>
                        </a:rPr>
                        <a:t>Integer Type</a:t>
                      </a:r>
                      <a:endParaRPr lang="en-US" dirty="0"/>
                    </a:p>
                  </a:txBody>
                  <a:tcPr anchor="ctr"/>
                </a:tc>
                <a:tc>
                  <a:txBody>
                    <a:bodyPr/>
                    <a:lstStyle/>
                    <a:p>
                      <a:pPr algn="ctr"/>
                      <a:r>
                        <a:rPr lang="en-US" sz="1800" b="0" i="0" kern="1200" dirty="0">
                          <a:solidFill>
                            <a:schemeClr val="dk1"/>
                          </a:solidFill>
                          <a:effectLst/>
                          <a:latin typeface="+mn-lt"/>
                          <a:ea typeface="+mn-ea"/>
                          <a:cs typeface="+mn-cs"/>
                        </a:rPr>
                        <a:t>Annual income of employers</a:t>
                      </a:r>
                      <a:endParaRPr lang="en-US" dirty="0"/>
                    </a:p>
                  </a:txBody>
                  <a:tcPr anchor="ctr"/>
                </a:tc>
                <a:extLst>
                  <a:ext uri="{0D108BD9-81ED-4DB2-BD59-A6C34878D82A}">
                    <a16:rowId xmlns:a16="http://schemas.microsoft.com/office/drawing/2014/main" val="2545624081"/>
                  </a:ext>
                </a:extLst>
              </a:tr>
              <a:tr h="370840">
                <a:tc>
                  <a:txBody>
                    <a:bodyPr/>
                    <a:lstStyle/>
                    <a:p>
                      <a:pPr algn="ctr"/>
                      <a:r>
                        <a:rPr lang="en-US" sz="1800" b="0" i="0" kern="1200" dirty="0">
                          <a:solidFill>
                            <a:schemeClr val="dk1"/>
                          </a:solidFill>
                          <a:effectLst/>
                          <a:latin typeface="+mn-lt"/>
                          <a:ea typeface="+mn-ea"/>
                          <a:cs typeface="+mn-cs"/>
                        </a:rPr>
                        <a:t>MINIMUM_EDUCATION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High School, Bachelors or Masters</a:t>
                      </a:r>
                      <a:endParaRPr lang="en-US" dirty="0"/>
                    </a:p>
                  </a:txBody>
                  <a:tcPr anchor="ctr"/>
                </a:tc>
                <a:extLst>
                  <a:ext uri="{0D108BD9-81ED-4DB2-BD59-A6C34878D82A}">
                    <a16:rowId xmlns:a16="http://schemas.microsoft.com/office/drawing/2014/main" val="2054236096"/>
                  </a:ext>
                </a:extLst>
              </a:tr>
              <a:tr h="370840">
                <a:tc>
                  <a:txBody>
                    <a:bodyPr/>
                    <a:lstStyle/>
                    <a:p>
                      <a:pPr algn="ctr"/>
                      <a:r>
                        <a:rPr lang="en-US" sz="1800" b="0" i="0" kern="1200" dirty="0">
                          <a:solidFill>
                            <a:schemeClr val="dk1"/>
                          </a:solidFill>
                          <a:effectLst/>
                          <a:latin typeface="+mn-lt"/>
                          <a:ea typeface="+mn-ea"/>
                          <a:cs typeface="+mn-cs"/>
                        </a:rPr>
                        <a:t>MAJOR_FIELD_OF_STUDY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academic major</a:t>
                      </a:r>
                      <a:endParaRPr lang="en-US" dirty="0"/>
                    </a:p>
                  </a:txBody>
                  <a:tcPr anchor="ctr"/>
                </a:tc>
                <a:extLst>
                  <a:ext uri="{0D108BD9-81ED-4DB2-BD59-A6C34878D82A}">
                    <a16:rowId xmlns:a16="http://schemas.microsoft.com/office/drawing/2014/main" val="86517264"/>
                  </a:ext>
                </a:extLst>
              </a:tr>
              <a:tr h="370840">
                <a:tc>
                  <a:txBody>
                    <a:bodyPr/>
                    <a:lstStyle/>
                    <a:p>
                      <a:pPr algn="ctr"/>
                      <a:r>
                        <a:rPr lang="en-US" sz="1800" b="0" i="0" kern="1200" dirty="0">
                          <a:solidFill>
                            <a:schemeClr val="dk1"/>
                          </a:solidFill>
                          <a:effectLst/>
                          <a:latin typeface="+mn-lt"/>
                          <a:ea typeface="+mn-ea"/>
                          <a:cs typeface="+mn-cs"/>
                        </a:rPr>
                        <a:t>COUNTRY_OF_CITIZENSHIP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Home Country</a:t>
                      </a:r>
                      <a:endParaRPr lang="en-US" dirty="0"/>
                    </a:p>
                  </a:txBody>
                  <a:tcPr anchor="ctr"/>
                </a:tc>
                <a:extLst>
                  <a:ext uri="{0D108BD9-81ED-4DB2-BD59-A6C34878D82A}">
                    <a16:rowId xmlns:a16="http://schemas.microsoft.com/office/drawing/2014/main" val="3698432973"/>
                  </a:ext>
                </a:extLst>
              </a:tr>
            </a:tbl>
          </a:graphicData>
        </a:graphic>
      </p:graphicFrame>
    </p:spTree>
    <p:extLst>
      <p:ext uri="{BB962C8B-B14F-4D97-AF65-F5344CB8AC3E}">
        <p14:creationId xmlns:p14="http://schemas.microsoft.com/office/powerpoint/2010/main" val="15006325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14B7B190-D898-445C-8048-B39374EC6BA3}"/>
              </a:ext>
            </a:extLst>
          </p:cNvPr>
          <p:cNvSpPr txBox="1"/>
          <p:nvPr/>
        </p:nvSpPr>
        <p:spPr>
          <a:xfrm>
            <a:off x="383447" y="271028"/>
            <a:ext cx="11134637" cy="5509200"/>
          </a:xfrm>
          <a:prstGeom prst="rect">
            <a:avLst/>
          </a:prstGeom>
          <a:noFill/>
        </p:spPr>
        <p:txBody>
          <a:bodyPr wrap="square">
            <a:spAutoFit/>
          </a:bodyPr>
          <a:lstStyle/>
          <a:p>
            <a:r>
              <a:rPr lang="en-US" sz="3600" dirty="0"/>
              <a:t>Research Questions</a:t>
            </a:r>
          </a:p>
          <a:p>
            <a:endParaRPr lang="en-US" sz="1800" dirty="0"/>
          </a:p>
          <a:p>
            <a:endParaRPr lang="en-US" sz="1800" dirty="0"/>
          </a:p>
          <a:p>
            <a:r>
              <a:rPr lang="en-US" sz="2800" dirty="0"/>
              <a:t>Our project aims to find answers to the following questions</a:t>
            </a:r>
          </a:p>
          <a:p>
            <a:endParaRPr lang="en-US" sz="1800" dirty="0"/>
          </a:p>
          <a:p>
            <a:endParaRPr lang="en-US" sz="1800" dirty="0"/>
          </a:p>
          <a:p>
            <a:pPr marL="342900" indent="-342900">
              <a:buFont typeface="Wingdings" panose="05000000000000000000" pitchFamily="2" charset="2"/>
              <a:buChar char="Ø"/>
            </a:pPr>
            <a:r>
              <a:rPr lang="en-US" sz="2400" dirty="0"/>
              <a:t>Will a particular case status be certified or denied?</a:t>
            </a:r>
          </a:p>
          <a:p>
            <a:pPr marL="342900" indent="-342900">
              <a:buFont typeface="Wingdings" panose="05000000000000000000" pitchFamily="2" charset="2"/>
              <a:buChar char="Ø"/>
            </a:pPr>
            <a:r>
              <a:rPr lang="en-US" sz="2400" dirty="0"/>
              <a:t>What is the approval-rate each year?</a:t>
            </a:r>
          </a:p>
          <a:p>
            <a:pPr marL="342900" indent="-342900">
              <a:buFont typeface="Wingdings" panose="05000000000000000000" pitchFamily="2" charset="2"/>
              <a:buChar char="Ø"/>
            </a:pPr>
            <a:r>
              <a:rPr lang="en-US" sz="2400" dirty="0"/>
              <a:t>What is the percentage of approved cases?</a:t>
            </a:r>
          </a:p>
          <a:p>
            <a:pPr marL="342900" indent="-342900">
              <a:buFont typeface="Wingdings" panose="05000000000000000000" pitchFamily="2" charset="2"/>
              <a:buChar char="Ø"/>
            </a:pPr>
            <a:r>
              <a:rPr lang="en-US" sz="2400" dirty="0"/>
              <a:t>Which state has higher tendencies of H1B approvals?</a:t>
            </a:r>
          </a:p>
          <a:p>
            <a:pPr marL="342900" indent="-342900">
              <a:buFont typeface="Wingdings" panose="05000000000000000000" pitchFamily="2" charset="2"/>
              <a:buChar char="Ø"/>
            </a:pPr>
            <a:r>
              <a:rPr lang="en-US" sz="2400" dirty="0"/>
              <a:t>What are the top-most companies sponsoring H1B?</a:t>
            </a:r>
          </a:p>
          <a:p>
            <a:pPr marL="342900" indent="-342900">
              <a:buFont typeface="Wingdings" panose="05000000000000000000" pitchFamily="2" charset="2"/>
              <a:buChar char="Ø"/>
            </a:pPr>
            <a:r>
              <a:rPr lang="en-US" sz="2400" dirty="0"/>
              <a:t>Does salary have any influence on H1B approvals?</a:t>
            </a:r>
          </a:p>
          <a:p>
            <a:pPr marL="342900" indent="-342900">
              <a:buFont typeface="Wingdings" panose="05000000000000000000" pitchFamily="2" charset="2"/>
              <a:buChar char="Ø"/>
            </a:pPr>
            <a:r>
              <a:rPr lang="en-US" sz="2400" dirty="0"/>
              <a:t>What is majority of applicants’ educational background?</a:t>
            </a:r>
          </a:p>
          <a:p>
            <a:pPr marL="342900" indent="-342900">
              <a:buFont typeface="Wingdings" panose="05000000000000000000" pitchFamily="2" charset="2"/>
              <a:buChar char="Ø"/>
            </a:pPr>
            <a:r>
              <a:rPr lang="en-US" sz="2400" dirty="0"/>
              <a:t>Which job roles are offered H1B the most?</a:t>
            </a:r>
          </a:p>
          <a:p>
            <a:pPr marL="342900" indent="-342900">
              <a:buFont typeface="Wingdings" panose="05000000000000000000" pitchFamily="2" charset="2"/>
              <a:buChar char="Ø"/>
            </a:pPr>
            <a:r>
              <a:rPr lang="en-US" sz="2400" dirty="0"/>
              <a:t>Which countries do the immigrants come from?</a:t>
            </a:r>
          </a:p>
        </p:txBody>
      </p:sp>
    </p:spTree>
    <p:extLst>
      <p:ext uri="{BB962C8B-B14F-4D97-AF65-F5344CB8AC3E}">
        <p14:creationId xmlns:p14="http://schemas.microsoft.com/office/powerpoint/2010/main" val="9342084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BCCD7EE6-FB18-4A41-AABD-0A223C96616C}"/>
              </a:ext>
            </a:extLst>
          </p:cNvPr>
          <p:cNvSpPr txBox="1"/>
          <p:nvPr/>
        </p:nvSpPr>
        <p:spPr>
          <a:xfrm>
            <a:off x="301557" y="139902"/>
            <a:ext cx="4119441" cy="5539978"/>
          </a:xfrm>
          <a:prstGeom prst="rect">
            <a:avLst/>
          </a:prstGeom>
          <a:noFill/>
        </p:spPr>
        <p:txBody>
          <a:bodyPr wrap="square" rtlCol="0">
            <a:spAutoFit/>
          </a:bodyPr>
          <a:lstStyle/>
          <a:p>
            <a:pPr marL="285750" indent="-285750">
              <a:buFont typeface="Wingdings" panose="05000000000000000000" pitchFamily="2" charset="2"/>
              <a:buChar char="ü"/>
            </a:pPr>
            <a:endParaRPr lang="en-US" b="0" i="0" dirty="0">
              <a:effectLst/>
            </a:endParaRPr>
          </a:p>
          <a:p>
            <a:r>
              <a:rPr lang="en-US" sz="3600" dirty="0"/>
              <a:t>Certified vs Denied </a:t>
            </a:r>
          </a:p>
          <a:p>
            <a:endParaRPr lang="en-US" dirty="0"/>
          </a:p>
          <a:p>
            <a:pPr marL="285750" indent="-285750">
              <a:buFont typeface="Wingdings" panose="05000000000000000000" pitchFamily="2" charset="2"/>
              <a:buChar char="ü"/>
            </a:pPr>
            <a:endParaRPr lang="en-US" b="0" i="0" dirty="0">
              <a:effectLst/>
            </a:endParaRPr>
          </a:p>
          <a:p>
            <a:pPr marL="285750" indent="-285750">
              <a:buFont typeface="Wingdings" panose="05000000000000000000" pitchFamily="2" charset="2"/>
              <a:buChar char="ü"/>
            </a:pPr>
            <a:r>
              <a:rPr lang="en-US" sz="2400" b="0" i="0" dirty="0">
                <a:effectLst/>
              </a:rPr>
              <a:t>In the year 2018, highest number of H1B cases were denied.</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b="0" i="0" dirty="0">
                <a:effectLst/>
              </a:rPr>
              <a:t>1 out of every 4 applications was denied.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b="0" i="0" dirty="0">
                <a:effectLst/>
              </a:rPr>
              <a:t>While 2018 was the year with highest denial rate, 2020 and 2021 have highest approval rate.</a:t>
            </a:r>
            <a:endParaRPr lang="en-US" sz="2400" dirty="0"/>
          </a:p>
        </p:txBody>
      </p:sp>
      <p:pic>
        <p:nvPicPr>
          <p:cNvPr id="8" name="Picture 7">
            <a:extLst>
              <a:ext uri="{FF2B5EF4-FFF2-40B4-BE49-F238E27FC236}">
                <a16:creationId xmlns:a16="http://schemas.microsoft.com/office/drawing/2014/main" id="{789A72CE-37DF-46E3-B680-266D17326DDE}"/>
              </a:ext>
            </a:extLst>
          </p:cNvPr>
          <p:cNvPicPr>
            <a:picLocks noChangeAspect="1"/>
          </p:cNvPicPr>
          <p:nvPr/>
        </p:nvPicPr>
        <p:blipFill>
          <a:blip r:embed="rId3"/>
          <a:stretch>
            <a:fillRect/>
          </a:stretch>
        </p:blipFill>
        <p:spPr>
          <a:xfrm>
            <a:off x="4337750" y="1747327"/>
            <a:ext cx="7407282" cy="3711262"/>
          </a:xfrm>
          <a:prstGeom prst="rect">
            <a:avLst/>
          </a:prstGeom>
        </p:spPr>
      </p:pic>
    </p:spTree>
    <p:extLst>
      <p:ext uri="{BB962C8B-B14F-4D97-AF65-F5344CB8AC3E}">
        <p14:creationId xmlns:p14="http://schemas.microsoft.com/office/powerpoint/2010/main" val="809972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369F3BC-1B4C-4834-B5B7-D076768BA4B5}"/>
              </a:ext>
            </a:extLst>
          </p:cNvPr>
          <p:cNvSpPr txBox="1"/>
          <p:nvPr/>
        </p:nvSpPr>
        <p:spPr>
          <a:xfrm>
            <a:off x="117000" y="953983"/>
            <a:ext cx="4413055" cy="440120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California is the state which has highest number of certified H-1B cases leading by a large margin.</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The state next to California is Texas with less than half approvals of California. </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Other states among top 10 include New York, New Jersey, Washington, Virginia etc. Refer to the image below.</a:t>
            </a:r>
            <a:endParaRPr lang="en-US" sz="2000" dirty="0"/>
          </a:p>
        </p:txBody>
      </p:sp>
      <p:sp>
        <p:nvSpPr>
          <p:cNvPr id="7" name="TextBox 6">
            <a:extLst>
              <a:ext uri="{FF2B5EF4-FFF2-40B4-BE49-F238E27FC236}">
                <a16:creationId xmlns:a16="http://schemas.microsoft.com/office/drawing/2014/main" id="{B9209E48-E4E9-4359-8F95-6A8EA86023D5}"/>
              </a:ext>
            </a:extLst>
          </p:cNvPr>
          <p:cNvSpPr txBox="1"/>
          <p:nvPr/>
        </p:nvSpPr>
        <p:spPr>
          <a:xfrm>
            <a:off x="301557" y="408637"/>
            <a:ext cx="6683443" cy="1200329"/>
          </a:xfrm>
          <a:prstGeom prst="rect">
            <a:avLst/>
          </a:prstGeom>
          <a:noFill/>
        </p:spPr>
        <p:txBody>
          <a:bodyPr wrap="square" rtlCol="0">
            <a:spAutoFit/>
          </a:bodyPr>
          <a:lstStyle/>
          <a:p>
            <a:r>
              <a:rPr lang="en-US" sz="3600" dirty="0">
                <a:latin typeface="-apple-system"/>
              </a:rPr>
              <a:t>States with highest certified cases</a:t>
            </a:r>
          </a:p>
          <a:p>
            <a:endParaRPr lang="en-US" sz="3600" dirty="0"/>
          </a:p>
        </p:txBody>
      </p:sp>
      <p:pic>
        <p:nvPicPr>
          <p:cNvPr id="9" name="Picture 8">
            <a:extLst>
              <a:ext uri="{FF2B5EF4-FFF2-40B4-BE49-F238E27FC236}">
                <a16:creationId xmlns:a16="http://schemas.microsoft.com/office/drawing/2014/main" id="{7D3AA4A5-2621-4A96-A588-CD5E82704A6D}"/>
              </a:ext>
            </a:extLst>
          </p:cNvPr>
          <p:cNvPicPr>
            <a:picLocks noChangeAspect="1"/>
          </p:cNvPicPr>
          <p:nvPr/>
        </p:nvPicPr>
        <p:blipFill>
          <a:blip r:embed="rId3"/>
          <a:stretch>
            <a:fillRect/>
          </a:stretch>
        </p:blipFill>
        <p:spPr>
          <a:xfrm>
            <a:off x="4530055" y="1502812"/>
            <a:ext cx="7414903" cy="3721121"/>
          </a:xfrm>
          <a:prstGeom prst="rect">
            <a:avLst/>
          </a:prstGeom>
        </p:spPr>
      </p:pic>
    </p:spTree>
    <p:extLst>
      <p:ext uri="{BB962C8B-B14F-4D97-AF65-F5344CB8AC3E}">
        <p14:creationId xmlns:p14="http://schemas.microsoft.com/office/powerpoint/2010/main" val="3393953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4098" name="Picture 2" descr="image">
            <a:extLst>
              <a:ext uri="{FF2B5EF4-FFF2-40B4-BE49-F238E27FC236}">
                <a16:creationId xmlns:a16="http://schemas.microsoft.com/office/drawing/2014/main" id="{2F9A0533-0CCB-456E-91D0-857801104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067" y="1699722"/>
            <a:ext cx="7543799" cy="3532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9F86701B-01E5-4B58-BD09-BADF6D9E0B3F}"/>
              </a:ext>
            </a:extLst>
          </p:cNvPr>
          <p:cNvSpPr txBox="1"/>
          <p:nvPr/>
        </p:nvSpPr>
        <p:spPr>
          <a:xfrm>
            <a:off x="296477" y="116924"/>
            <a:ext cx="3877590" cy="5632311"/>
          </a:xfrm>
          <a:prstGeom prst="rect">
            <a:avLst/>
          </a:prstGeom>
          <a:noFill/>
        </p:spPr>
        <p:txBody>
          <a:bodyPr wrap="square">
            <a:spAutoFit/>
          </a:bodyPr>
          <a:lstStyle/>
          <a:p>
            <a:pPr marL="285750" indent="-285750">
              <a:buFont typeface="Wingdings" panose="05000000000000000000" pitchFamily="2" charset="2"/>
              <a:buChar char="ü"/>
            </a:pPr>
            <a:endParaRPr lang="en-US" sz="2400" b="0" i="0" dirty="0">
              <a:effectLst/>
              <a:latin typeface="-apple-system"/>
            </a:endParaRPr>
          </a:p>
          <a:p>
            <a:endParaRPr lang="en-US" sz="2400" b="0" i="0" dirty="0">
              <a:effectLst/>
              <a:latin typeface="-apple-system"/>
            </a:endParaRPr>
          </a:p>
          <a:p>
            <a:pPr marL="285750" indent="-285750">
              <a:buFont typeface="Wingdings" panose="05000000000000000000" pitchFamily="2" charset="2"/>
              <a:buChar char="ü"/>
            </a:pPr>
            <a:endParaRPr lang="en-US" sz="2400" dirty="0">
              <a:latin typeface="-apple-system"/>
            </a:endParaRPr>
          </a:p>
          <a:p>
            <a:pPr marL="285750" indent="-285750">
              <a:buFont typeface="Wingdings" panose="05000000000000000000" pitchFamily="2" charset="2"/>
              <a:buChar char="ü"/>
            </a:pPr>
            <a:endParaRPr lang="en-US" sz="2400" b="0" i="0" dirty="0">
              <a:effectLst/>
              <a:latin typeface="-apple-system"/>
            </a:endParaRPr>
          </a:p>
          <a:p>
            <a:pPr marL="285750" indent="-285750">
              <a:buFont typeface="Wingdings" panose="05000000000000000000" pitchFamily="2" charset="2"/>
              <a:buChar char="ü"/>
            </a:pPr>
            <a:r>
              <a:rPr lang="en-US" sz="2400" b="0" i="0" dirty="0">
                <a:effectLst/>
                <a:latin typeface="-apple-system"/>
              </a:rPr>
              <a:t>Tech Giants such as Microsoft, Google, Facebook, Amazon tops the list of H-1B sponsors.</a:t>
            </a:r>
          </a:p>
          <a:p>
            <a:endParaRPr lang="en-US" sz="2400" dirty="0">
              <a:latin typeface="-apple-system"/>
            </a:endParaRPr>
          </a:p>
          <a:p>
            <a:pPr marL="285750" indent="-285750">
              <a:buFont typeface="Wingdings" panose="05000000000000000000" pitchFamily="2" charset="2"/>
              <a:buChar char="ü"/>
            </a:pPr>
            <a:r>
              <a:rPr lang="en-US" sz="2400" b="0" i="0" dirty="0">
                <a:effectLst/>
                <a:latin typeface="-apple-system"/>
              </a:rPr>
              <a:t>Service based consulting companies which sponsor H-1Bs include Tata Consultancy Services, Infosys, Cognizant etc.</a:t>
            </a:r>
          </a:p>
          <a:p>
            <a:pPr marL="285750" indent="-285750">
              <a:buFont typeface="Wingdings" panose="05000000000000000000" pitchFamily="2" charset="2"/>
              <a:buChar char="ü"/>
            </a:pPr>
            <a:endParaRPr lang="en-US" sz="2400" dirty="0">
              <a:latin typeface="-apple-system"/>
            </a:endParaRPr>
          </a:p>
        </p:txBody>
      </p:sp>
      <p:sp>
        <p:nvSpPr>
          <p:cNvPr id="10" name="TextBox 9">
            <a:extLst>
              <a:ext uri="{FF2B5EF4-FFF2-40B4-BE49-F238E27FC236}">
                <a16:creationId xmlns:a16="http://schemas.microsoft.com/office/drawing/2014/main" id="{4F92D6FE-D451-4836-AAD0-7B837B767A5A}"/>
              </a:ext>
            </a:extLst>
          </p:cNvPr>
          <p:cNvSpPr txBox="1"/>
          <p:nvPr/>
        </p:nvSpPr>
        <p:spPr>
          <a:xfrm>
            <a:off x="296477" y="412859"/>
            <a:ext cx="6739323" cy="1200329"/>
          </a:xfrm>
          <a:prstGeom prst="rect">
            <a:avLst/>
          </a:prstGeom>
          <a:noFill/>
        </p:spPr>
        <p:txBody>
          <a:bodyPr wrap="square" rtlCol="0">
            <a:spAutoFit/>
          </a:bodyPr>
          <a:lstStyle/>
          <a:p>
            <a:r>
              <a:rPr lang="en-US" sz="3600" dirty="0">
                <a:latin typeface="-apple-system"/>
              </a:rPr>
              <a:t>Top 10 companies sponsoring H1B</a:t>
            </a:r>
          </a:p>
          <a:p>
            <a:endParaRPr lang="en-US" sz="3600" dirty="0"/>
          </a:p>
        </p:txBody>
      </p:sp>
    </p:spTree>
    <p:extLst>
      <p:ext uri="{BB962C8B-B14F-4D97-AF65-F5344CB8AC3E}">
        <p14:creationId xmlns:p14="http://schemas.microsoft.com/office/powerpoint/2010/main" val="4174551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E227B115-B8DA-47CB-BF5B-88B6591C9DB7}"/>
              </a:ext>
            </a:extLst>
          </p:cNvPr>
          <p:cNvSpPr txBox="1"/>
          <p:nvPr/>
        </p:nvSpPr>
        <p:spPr>
          <a:xfrm>
            <a:off x="129087" y="340069"/>
            <a:ext cx="3948352" cy="532453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H1B sponsorship corresponds to renowned established companies like Amazon, Microsoft, Google Apple etc.</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Almost every employee working in these companies receive salaries greater than 100k.</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Hence, H1B sponsorship for salaries greater than 100k is much higher compared to salaries less than 100k.</a:t>
            </a:r>
            <a:endParaRPr lang="en-US" sz="2000" dirty="0"/>
          </a:p>
        </p:txBody>
      </p:sp>
      <p:sp>
        <p:nvSpPr>
          <p:cNvPr id="7" name="TextBox 6">
            <a:extLst>
              <a:ext uri="{FF2B5EF4-FFF2-40B4-BE49-F238E27FC236}">
                <a16:creationId xmlns:a16="http://schemas.microsoft.com/office/drawing/2014/main" id="{239589BC-497A-4A85-80B4-9565002BB64A}"/>
              </a:ext>
            </a:extLst>
          </p:cNvPr>
          <p:cNvSpPr txBox="1"/>
          <p:nvPr/>
        </p:nvSpPr>
        <p:spPr>
          <a:xfrm>
            <a:off x="322091" y="340069"/>
            <a:ext cx="5285511" cy="1200329"/>
          </a:xfrm>
          <a:prstGeom prst="rect">
            <a:avLst/>
          </a:prstGeom>
          <a:noFill/>
        </p:spPr>
        <p:txBody>
          <a:bodyPr wrap="square" rtlCol="0">
            <a:spAutoFit/>
          </a:bodyPr>
          <a:lstStyle/>
          <a:p>
            <a:r>
              <a:rPr lang="en-US" sz="3600" dirty="0">
                <a:latin typeface="-apple-system"/>
              </a:rPr>
              <a:t>Salary Statistics</a:t>
            </a:r>
          </a:p>
          <a:p>
            <a:endParaRPr lang="en-US" sz="3600" dirty="0"/>
          </a:p>
        </p:txBody>
      </p:sp>
      <p:pic>
        <p:nvPicPr>
          <p:cNvPr id="9218" name="Picture 2" descr="image">
            <a:extLst>
              <a:ext uri="{FF2B5EF4-FFF2-40B4-BE49-F238E27FC236}">
                <a16:creationId xmlns:a16="http://schemas.microsoft.com/office/drawing/2014/main" id="{750F72C2-897C-49FD-B4B1-7F1B23C59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33" y="1422402"/>
            <a:ext cx="7405809" cy="4055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2373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1302</Words>
  <Application>Microsoft Office PowerPoint</Application>
  <PresentationFormat>Widescreen</PresentationFormat>
  <Paragraphs>268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Rohith Ram</cp:lastModifiedBy>
  <cp:revision>43</cp:revision>
  <dcterms:created xsi:type="dcterms:W3CDTF">2022-02-26T15:48:23Z</dcterms:created>
  <dcterms:modified xsi:type="dcterms:W3CDTF">2022-04-28T04:38:51Z</dcterms:modified>
</cp:coreProperties>
</file>