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7"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6068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50217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2981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28E42-DB4B-450E-A42F-21C230EDA972}"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9718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28E42-DB4B-450E-A42F-21C230EDA972}"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15606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28E42-DB4B-450E-A42F-21C230EDA972}"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785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28E42-DB4B-450E-A42F-21C230EDA972}"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37591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28E42-DB4B-450E-A42F-21C230EDA972}" type="datetimeFigureOut">
              <a:rPr lang="en-US" smtClean="0"/>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397212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28E42-DB4B-450E-A42F-21C230EDA972}"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227731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427376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28E42-DB4B-450E-A42F-21C230EDA972}"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F666-2601-444D-B871-B88A988AC9C1}" type="slidenum">
              <a:rPr lang="en-US" smtClean="0"/>
              <a:t>‹#›</a:t>
            </a:fld>
            <a:endParaRPr lang="en-US"/>
          </a:p>
        </p:txBody>
      </p:sp>
    </p:spTree>
    <p:extLst>
      <p:ext uri="{BB962C8B-B14F-4D97-AF65-F5344CB8AC3E}">
        <p14:creationId xmlns:p14="http://schemas.microsoft.com/office/powerpoint/2010/main" val="120656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8E42-DB4B-450E-A42F-21C230EDA972}" type="datetimeFigureOut">
              <a:rPr lang="en-US" smtClean="0"/>
              <a:t>2/26/2022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F666-2601-444D-B871-B88A988AC9C1}" type="slidenum">
              <a:rPr lang="en-US" smtClean="0"/>
              <a:t>‹#›</a:t>
            </a:fld>
            <a:endParaRPr lang="en-US"/>
          </a:p>
        </p:txBody>
      </p:sp>
    </p:spTree>
    <p:extLst>
      <p:ext uri="{BB962C8B-B14F-4D97-AF65-F5344CB8AC3E}">
        <p14:creationId xmlns:p14="http://schemas.microsoft.com/office/powerpoint/2010/main" val="1184532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lotly.com/python/choropleth-maps/" TargetMode="External"/><Relationship Id="rId7" Type="http://schemas.openxmlformats.org/officeDocument/2006/relationships/hyperlink" Target="https://stackoverflow.com/questions/16253060/how-to-convert-country-names-to-iso-3166-1-alpha-2-values-using-pyth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ypi.org/project/pycountry/" TargetMode="External"/><Relationship Id="rId5" Type="http://schemas.openxmlformats.org/officeDocument/2006/relationships/hyperlink" Target="https://support.sisense.com/kb/en/article/donut-charts-%E2%80%94-plotly" TargetMode="External"/><Relationship Id="rId4" Type="http://schemas.openxmlformats.org/officeDocument/2006/relationships/hyperlink" Target="https://plotly.com/python/subplot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dol.gov/agencies/eta/foreign-labor/performanc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7BC65-9BD5-4D6C-A68D-DFE7B9E3E28A}"/>
              </a:ext>
            </a:extLst>
          </p:cNvPr>
          <p:cNvSpPr txBox="1"/>
          <p:nvPr/>
        </p:nvSpPr>
        <p:spPr>
          <a:xfrm>
            <a:off x="2718033" y="1501629"/>
            <a:ext cx="7299820" cy="169277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H1B CASE STATUS ANALYSIS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5CA91031-4BBB-4706-B455-299F45115825}"/>
              </a:ext>
            </a:extLst>
          </p:cNvPr>
          <p:cNvSpPr/>
          <p:nvPr/>
        </p:nvSpPr>
        <p:spPr>
          <a:xfrm>
            <a:off x="2634143" y="1436592"/>
            <a:ext cx="7172587" cy="8032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F6B0D8-A72C-4FA7-A943-F8727A3EA9D7}"/>
              </a:ext>
            </a:extLst>
          </p:cNvPr>
          <p:cNvSpPr txBox="1"/>
          <p:nvPr/>
        </p:nvSpPr>
        <p:spPr>
          <a:xfrm>
            <a:off x="3048699" y="2692433"/>
            <a:ext cx="6094602" cy="2523768"/>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Presented by</a:t>
            </a:r>
          </a:p>
          <a:p>
            <a:pPr algn="ctr"/>
            <a:endParaRPr lang="en-US" sz="18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Rohith Ram Maringanti </a:t>
            </a:r>
          </a:p>
          <a:p>
            <a:pPr algn="ctr"/>
            <a:r>
              <a:rPr lang="en-US" sz="2400" dirty="0">
                <a:latin typeface="Times New Roman" panose="02020603050405020304" pitchFamily="18" charset="0"/>
                <a:cs typeface="Times New Roman" panose="02020603050405020304" pitchFamily="18" charset="0"/>
              </a:rPr>
              <a:t>Sai Divyanjali Muddasani</a:t>
            </a:r>
          </a:p>
          <a:p>
            <a:pPr algn="ctr"/>
            <a:endParaRPr lang="en-US"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Under guidance of</a:t>
            </a:r>
          </a:p>
          <a:p>
            <a:pPr algn="ct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Chaojie Wang</a:t>
            </a:r>
          </a:p>
        </p:txBody>
      </p:sp>
      <p:pic>
        <p:nvPicPr>
          <p:cNvPr id="6" name="Picture 4" descr="UMBC Logos – UMBC Brand and Style Guide - UMBC">
            <a:extLst>
              <a:ext uri="{FF2B5EF4-FFF2-40B4-BE49-F238E27FC236}">
                <a16:creationId xmlns:a16="http://schemas.microsoft.com/office/drawing/2014/main" id="{1A71FBCC-F2D3-4CC0-8493-4B8042EB7B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73DD08-25C8-4053-A686-48325D0862C8}"/>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8" name="Straight Connector 7">
            <a:extLst>
              <a:ext uri="{FF2B5EF4-FFF2-40B4-BE49-F238E27FC236}">
                <a16:creationId xmlns:a16="http://schemas.microsoft.com/office/drawing/2014/main" id="{CA665C32-9BFC-4C07-865F-24039E7C8C60}"/>
              </a:ext>
            </a:extLst>
          </p:cNvPr>
          <p:cNvCxnSpPr>
            <a:cxnSpLocks/>
            <a:stCxn id="7"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86A52701-AD66-4E41-BABC-18E01E25B2B2}"/>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3166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4098" name="Picture 2" descr="image">
            <a:extLst>
              <a:ext uri="{FF2B5EF4-FFF2-40B4-BE49-F238E27FC236}">
                <a16:creationId xmlns:a16="http://schemas.microsoft.com/office/drawing/2014/main" id="{2F9A0533-0CCB-456E-91D0-857801104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5468" y="1446140"/>
            <a:ext cx="8313228" cy="3755882"/>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86701B-01E5-4B58-BD09-BADF6D9E0B3F}"/>
              </a:ext>
            </a:extLst>
          </p:cNvPr>
          <p:cNvSpPr txBox="1"/>
          <p:nvPr/>
        </p:nvSpPr>
        <p:spPr>
          <a:xfrm>
            <a:off x="111921" y="958205"/>
            <a:ext cx="3528902" cy="3693319"/>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Tech Giants such as Microsoft, Google, Facebook, Amazon tops the list of H-1B sponsors.</a:t>
            </a:r>
          </a:p>
          <a:p>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Service based consulting companies which sponsor H-1Bs include Tata Consultancy Services, Infosys, Cognizant etc.</a:t>
            </a:r>
          </a:p>
          <a:p>
            <a:pPr marL="285750" indent="-285750">
              <a:buFont typeface="Wingdings" panose="05000000000000000000" pitchFamily="2" charset="2"/>
              <a:buChar char="ü"/>
            </a:pPr>
            <a:endParaRPr lang="en-US" dirty="0">
              <a:solidFill>
                <a:srgbClr val="C9D1D9"/>
              </a:solidFill>
              <a:latin typeface="-apple-system"/>
            </a:endParaRPr>
          </a:p>
        </p:txBody>
      </p:sp>
      <p:sp>
        <p:nvSpPr>
          <p:cNvPr id="10" name="TextBox 9">
            <a:extLst>
              <a:ext uri="{FF2B5EF4-FFF2-40B4-BE49-F238E27FC236}">
                <a16:creationId xmlns:a16="http://schemas.microsoft.com/office/drawing/2014/main" id="{4F92D6FE-D451-4836-AAD0-7B837B767A5A}"/>
              </a:ext>
            </a:extLst>
          </p:cNvPr>
          <p:cNvSpPr txBox="1"/>
          <p:nvPr/>
        </p:nvSpPr>
        <p:spPr>
          <a:xfrm>
            <a:off x="296477" y="412859"/>
            <a:ext cx="5285511" cy="954107"/>
          </a:xfrm>
          <a:prstGeom prst="rect">
            <a:avLst/>
          </a:prstGeom>
          <a:noFill/>
        </p:spPr>
        <p:txBody>
          <a:bodyPr wrap="square" rtlCol="0">
            <a:spAutoFit/>
          </a:bodyPr>
          <a:lstStyle/>
          <a:p>
            <a:r>
              <a:rPr lang="en-US" sz="2800" dirty="0">
                <a:solidFill>
                  <a:srgbClr val="C9D1D9"/>
                </a:solidFill>
                <a:latin typeface="-apple-system"/>
              </a:rPr>
              <a:t>Top 10 companies sponsoring H1B</a:t>
            </a:r>
          </a:p>
          <a:p>
            <a:endParaRPr lang="en-US" sz="2800" dirty="0"/>
          </a:p>
        </p:txBody>
      </p:sp>
    </p:spTree>
    <p:extLst>
      <p:ext uri="{BB962C8B-B14F-4D97-AF65-F5344CB8AC3E}">
        <p14:creationId xmlns:p14="http://schemas.microsoft.com/office/powerpoint/2010/main" val="417455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E227B115-B8DA-47CB-BF5B-88B6591C9DB7}"/>
              </a:ext>
            </a:extLst>
          </p:cNvPr>
          <p:cNvSpPr txBox="1"/>
          <p:nvPr/>
        </p:nvSpPr>
        <p:spPr>
          <a:xfrm>
            <a:off x="86754" y="620928"/>
            <a:ext cx="3948352" cy="4524315"/>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H1B sponsorship corresponds to renowned established companies like Amazon, Microsoft, Google Apple etc.</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Almost every employee working in these companies receive salaries greater than 100k.</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Hence, H1B sponsorship for salaries greater than 100k is much higher compared to salaries less than 100k.</a:t>
            </a:r>
            <a:endParaRPr lang="en-US" dirty="0"/>
          </a:p>
        </p:txBody>
      </p:sp>
      <p:sp>
        <p:nvSpPr>
          <p:cNvPr id="7" name="TextBox 6">
            <a:extLst>
              <a:ext uri="{FF2B5EF4-FFF2-40B4-BE49-F238E27FC236}">
                <a16:creationId xmlns:a16="http://schemas.microsoft.com/office/drawing/2014/main" id="{239589BC-497A-4A85-80B4-9565002BB64A}"/>
              </a:ext>
            </a:extLst>
          </p:cNvPr>
          <p:cNvSpPr txBox="1"/>
          <p:nvPr/>
        </p:nvSpPr>
        <p:spPr>
          <a:xfrm>
            <a:off x="301557" y="377975"/>
            <a:ext cx="5285511" cy="954107"/>
          </a:xfrm>
          <a:prstGeom prst="rect">
            <a:avLst/>
          </a:prstGeom>
          <a:noFill/>
        </p:spPr>
        <p:txBody>
          <a:bodyPr wrap="square" rtlCol="0">
            <a:spAutoFit/>
          </a:bodyPr>
          <a:lstStyle/>
          <a:p>
            <a:r>
              <a:rPr lang="en-US" sz="2800" dirty="0">
                <a:solidFill>
                  <a:srgbClr val="C9D1D9"/>
                </a:solidFill>
                <a:latin typeface="-apple-system"/>
              </a:rPr>
              <a:t>Salary Statistics</a:t>
            </a:r>
          </a:p>
          <a:p>
            <a:endParaRPr lang="en-US" sz="2800" dirty="0"/>
          </a:p>
        </p:txBody>
      </p:sp>
      <p:pic>
        <p:nvPicPr>
          <p:cNvPr id="9218" name="Picture 2" descr="image">
            <a:extLst>
              <a:ext uri="{FF2B5EF4-FFF2-40B4-BE49-F238E27FC236}">
                <a16:creationId xmlns:a16="http://schemas.microsoft.com/office/drawing/2014/main" id="{750F72C2-897C-49FD-B4B1-7F1B23C59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42" y="1575033"/>
            <a:ext cx="8025770" cy="3628713"/>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7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46ACC5CC-7F43-4F8F-9838-64EEE8920785}"/>
              </a:ext>
            </a:extLst>
          </p:cNvPr>
          <p:cNvSpPr txBox="1"/>
          <p:nvPr/>
        </p:nvSpPr>
        <p:spPr>
          <a:xfrm>
            <a:off x="111920" y="958205"/>
            <a:ext cx="4413055" cy="3970318"/>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More than 90% of H1B applicants have either earned a Masters or a Bachelors degree.</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Masters quota is leading with 50.4% while the Bachelors quota has nearly 42% applications.</a:t>
            </a:r>
          </a:p>
          <a:p>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Other educational backgrounds include Doctorate, High School grads etc.</a:t>
            </a:r>
          </a:p>
        </p:txBody>
      </p:sp>
      <p:sp>
        <p:nvSpPr>
          <p:cNvPr id="7" name="TextBox 6">
            <a:extLst>
              <a:ext uri="{FF2B5EF4-FFF2-40B4-BE49-F238E27FC236}">
                <a16:creationId xmlns:a16="http://schemas.microsoft.com/office/drawing/2014/main" id="{2276838C-FEA8-4F7A-954D-00F1DEDE4991}"/>
              </a:ext>
            </a:extLst>
          </p:cNvPr>
          <p:cNvSpPr txBox="1"/>
          <p:nvPr/>
        </p:nvSpPr>
        <p:spPr>
          <a:xfrm>
            <a:off x="301557" y="412859"/>
            <a:ext cx="5285511" cy="954107"/>
          </a:xfrm>
          <a:prstGeom prst="rect">
            <a:avLst/>
          </a:prstGeom>
          <a:noFill/>
        </p:spPr>
        <p:txBody>
          <a:bodyPr wrap="square" rtlCol="0">
            <a:spAutoFit/>
          </a:bodyPr>
          <a:lstStyle/>
          <a:p>
            <a:r>
              <a:rPr lang="en-US" sz="2800" dirty="0">
                <a:solidFill>
                  <a:srgbClr val="C9D1D9"/>
                </a:solidFill>
                <a:latin typeface="-apple-system"/>
              </a:rPr>
              <a:t>Educational Background</a:t>
            </a:r>
          </a:p>
          <a:p>
            <a:endParaRPr lang="en-US" sz="2800" dirty="0"/>
          </a:p>
        </p:txBody>
      </p:sp>
      <p:pic>
        <p:nvPicPr>
          <p:cNvPr id="8194" name="Picture 2" descr="image">
            <a:extLst>
              <a:ext uri="{FF2B5EF4-FFF2-40B4-BE49-F238E27FC236}">
                <a16:creationId xmlns:a16="http://schemas.microsoft.com/office/drawing/2014/main" id="{FB1BD067-AEAA-4553-8C1C-6C52B2B0E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7" y="1674447"/>
            <a:ext cx="6918363" cy="3319109"/>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6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3E92C2D-1572-4968-BCBB-F193CE92CE48}"/>
              </a:ext>
            </a:extLst>
          </p:cNvPr>
          <p:cNvSpPr txBox="1"/>
          <p:nvPr/>
        </p:nvSpPr>
        <p:spPr>
          <a:xfrm>
            <a:off x="103532" y="723313"/>
            <a:ext cx="3864462" cy="4524315"/>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dirty="0">
                <a:solidFill>
                  <a:srgbClr val="C9D1D9"/>
                </a:solidFill>
                <a:latin typeface="-apple-system"/>
              </a:rPr>
              <a:t>J</a:t>
            </a:r>
            <a:r>
              <a:rPr lang="en-US" b="0" i="0" dirty="0">
                <a:solidFill>
                  <a:srgbClr val="C9D1D9"/>
                </a:solidFill>
                <a:effectLst/>
                <a:latin typeface="-apple-system"/>
              </a:rPr>
              <a:t>ob titles corresponding to Software Industry lead the race of H1B approvals.</a:t>
            </a:r>
          </a:p>
          <a:p>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Majority of applicants are Software Developers. Other job titles include System Engineers, Data Analysts, Statisticians etc. </a:t>
            </a:r>
          </a:p>
          <a:p>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Few other industries include Electronics, Mechanical and Accounting sectors.</a:t>
            </a:r>
            <a:endParaRPr lang="en-US" dirty="0"/>
          </a:p>
        </p:txBody>
      </p:sp>
      <p:sp>
        <p:nvSpPr>
          <p:cNvPr id="7" name="TextBox 6">
            <a:extLst>
              <a:ext uri="{FF2B5EF4-FFF2-40B4-BE49-F238E27FC236}">
                <a16:creationId xmlns:a16="http://schemas.microsoft.com/office/drawing/2014/main" id="{30BF40A2-4073-46DC-B6F4-50E9BCE2DE29}"/>
              </a:ext>
            </a:extLst>
          </p:cNvPr>
          <p:cNvSpPr txBox="1"/>
          <p:nvPr/>
        </p:nvSpPr>
        <p:spPr>
          <a:xfrm>
            <a:off x="301557" y="448635"/>
            <a:ext cx="5285511" cy="954107"/>
          </a:xfrm>
          <a:prstGeom prst="rect">
            <a:avLst/>
          </a:prstGeom>
          <a:noFill/>
        </p:spPr>
        <p:txBody>
          <a:bodyPr wrap="square" rtlCol="0">
            <a:spAutoFit/>
          </a:bodyPr>
          <a:lstStyle/>
          <a:p>
            <a:r>
              <a:rPr lang="en-US" sz="2800" dirty="0">
                <a:solidFill>
                  <a:srgbClr val="C9D1D9"/>
                </a:solidFill>
                <a:latin typeface="-apple-system"/>
              </a:rPr>
              <a:t>Job Title Statistics</a:t>
            </a:r>
          </a:p>
          <a:p>
            <a:endParaRPr lang="en-US" sz="2800" dirty="0"/>
          </a:p>
        </p:txBody>
      </p:sp>
      <p:pic>
        <p:nvPicPr>
          <p:cNvPr id="7170" name="Picture 2" descr="image">
            <a:extLst>
              <a:ext uri="{FF2B5EF4-FFF2-40B4-BE49-F238E27FC236}">
                <a16:creationId xmlns:a16="http://schemas.microsoft.com/office/drawing/2014/main" id="{95836CFF-B399-473B-98C7-6E9EE5BEA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628" y="1366966"/>
            <a:ext cx="8223862" cy="4104997"/>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2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8522B18A-17A6-4CFD-BB7E-3CF0B1981174}"/>
              </a:ext>
            </a:extLst>
          </p:cNvPr>
          <p:cNvSpPr txBox="1"/>
          <p:nvPr/>
        </p:nvSpPr>
        <p:spPr>
          <a:xfrm>
            <a:off x="111920" y="794228"/>
            <a:ext cx="4443302" cy="4247317"/>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India is the leading country with utmost majority followed by China.</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As per the statistics, the population of India and China are very high. We can hence assume that the population dreaming about studying abroad is higher.</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Other top countries include Canada, South Korea etc. A choropleth map has been plotted to understand the results.</a:t>
            </a:r>
            <a:endParaRPr lang="en-US" dirty="0"/>
          </a:p>
        </p:txBody>
      </p:sp>
      <p:sp>
        <p:nvSpPr>
          <p:cNvPr id="7" name="TextBox 6">
            <a:extLst>
              <a:ext uri="{FF2B5EF4-FFF2-40B4-BE49-F238E27FC236}">
                <a16:creationId xmlns:a16="http://schemas.microsoft.com/office/drawing/2014/main" id="{FCB9FE48-0172-4313-A303-F78A68C4C5C2}"/>
              </a:ext>
            </a:extLst>
          </p:cNvPr>
          <p:cNvSpPr txBox="1"/>
          <p:nvPr/>
        </p:nvSpPr>
        <p:spPr>
          <a:xfrm>
            <a:off x="301557" y="416114"/>
            <a:ext cx="5285511" cy="954107"/>
          </a:xfrm>
          <a:prstGeom prst="rect">
            <a:avLst/>
          </a:prstGeom>
          <a:noFill/>
        </p:spPr>
        <p:txBody>
          <a:bodyPr wrap="square" rtlCol="0">
            <a:spAutoFit/>
          </a:bodyPr>
          <a:lstStyle/>
          <a:p>
            <a:r>
              <a:rPr lang="en-US" sz="2800" dirty="0">
                <a:solidFill>
                  <a:srgbClr val="C9D1D9"/>
                </a:solidFill>
                <a:latin typeface="-apple-system"/>
              </a:rPr>
              <a:t>Immigrants home country</a:t>
            </a:r>
          </a:p>
          <a:p>
            <a:endParaRPr lang="en-US" sz="2800" dirty="0"/>
          </a:p>
        </p:txBody>
      </p:sp>
      <p:pic>
        <p:nvPicPr>
          <p:cNvPr id="6146" name="Picture 2" descr="image">
            <a:extLst>
              <a:ext uri="{FF2B5EF4-FFF2-40B4-BE49-F238E27FC236}">
                <a16:creationId xmlns:a16="http://schemas.microsoft.com/office/drawing/2014/main" id="{34164F6D-3059-4D99-8291-C38007DBF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019" y="1662830"/>
            <a:ext cx="7397933" cy="3443748"/>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9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B2A84131-CBEA-49E3-9AF9-88491E243B58}"/>
              </a:ext>
            </a:extLst>
          </p:cNvPr>
          <p:cNvSpPr txBox="1"/>
          <p:nvPr/>
        </p:nvSpPr>
        <p:spPr>
          <a:xfrm>
            <a:off x="444617" y="343949"/>
            <a:ext cx="11056689" cy="5909310"/>
          </a:xfrm>
          <a:prstGeom prst="rect">
            <a:avLst/>
          </a:prstGeom>
          <a:noFill/>
        </p:spPr>
        <p:txBody>
          <a:bodyPr wrap="square" rtlCol="0">
            <a:spAutoFit/>
          </a:bodyPr>
          <a:lstStyle/>
          <a:p>
            <a:r>
              <a:rPr lang="en-US" sz="3600" dirty="0"/>
              <a:t>Machine Learning Models</a:t>
            </a:r>
          </a:p>
          <a:p>
            <a:endParaRPr lang="en-US" sz="3600" dirty="0"/>
          </a:p>
          <a:p>
            <a:pPr marL="285750" indent="-285750">
              <a:buFont typeface="Wingdings" panose="05000000000000000000" pitchFamily="2" charset="2"/>
              <a:buChar char="v"/>
            </a:pPr>
            <a:r>
              <a:rPr lang="en-US" b="0" i="0" dirty="0">
                <a:solidFill>
                  <a:srgbClr val="C9D1D9"/>
                </a:solidFill>
                <a:effectLst/>
                <a:latin typeface="-apple-system"/>
              </a:rPr>
              <a:t>Planning to implement classification algorithms such as Support Vector Machine, KNN classifier, Random Forest.</a:t>
            </a:r>
          </a:p>
          <a:p>
            <a:pPr marL="285750" indent="-285750" algn="l">
              <a:buFont typeface="Wingdings" panose="05000000000000000000" pitchFamily="2" charset="2"/>
              <a:buChar char="v"/>
            </a:pPr>
            <a:endParaRPr lang="en-US" b="0" i="0" dirty="0">
              <a:solidFill>
                <a:srgbClr val="C9D1D9"/>
              </a:solidFill>
              <a:effectLst/>
              <a:latin typeface="-apple-system"/>
            </a:endParaRPr>
          </a:p>
          <a:p>
            <a:pPr marL="285750" indent="-285750" algn="l">
              <a:buFont typeface="Wingdings" panose="05000000000000000000" pitchFamily="2" charset="2"/>
              <a:buChar char="v"/>
            </a:pPr>
            <a:r>
              <a:rPr lang="en-US" b="0" i="0" dirty="0">
                <a:solidFill>
                  <a:srgbClr val="C9D1D9"/>
                </a:solidFill>
                <a:effectLst/>
                <a:latin typeface="-apple-system"/>
              </a:rPr>
              <a:t>Support vector machine works well with data with high dimensionality. It gives us faster prediction with better accuracy. Since H1B process application process is random. There would be possibility of outliers and hence, SVM would handle any outliers better than other models.</a:t>
            </a:r>
            <a:br>
              <a:rPr lang="en-US" b="0" i="0" dirty="0">
                <a:solidFill>
                  <a:srgbClr val="C9D1D9"/>
                </a:solidFill>
                <a:effectLst/>
                <a:latin typeface="-apple-system"/>
              </a:rPr>
            </a:br>
            <a:endParaRPr lang="en-US" b="0" i="0" dirty="0">
              <a:solidFill>
                <a:srgbClr val="C9D1D9"/>
              </a:solidFill>
              <a:effectLst/>
              <a:latin typeface="-apple-system"/>
            </a:endParaRPr>
          </a:p>
          <a:p>
            <a:pPr marL="285750" indent="-285750" algn="l">
              <a:buFont typeface="Wingdings" panose="05000000000000000000" pitchFamily="2" charset="2"/>
              <a:buChar char="v"/>
            </a:pPr>
            <a:r>
              <a:rPr lang="en-US" b="0" i="0" dirty="0">
                <a:solidFill>
                  <a:srgbClr val="C9D1D9"/>
                </a:solidFill>
                <a:effectLst/>
                <a:latin typeface="-apple-system"/>
              </a:rPr>
              <a:t>KNN Classifier works well in making real time predictions. It is very important to scale all features to the same level. Hence, will use standard scalar technique while building a model with KNN.</a:t>
            </a:r>
          </a:p>
          <a:p>
            <a:pPr marL="285750" indent="-285750" algn="l">
              <a:buFont typeface="Wingdings" panose="05000000000000000000" pitchFamily="2" charset="2"/>
              <a:buChar char="v"/>
            </a:pPr>
            <a:endParaRPr lang="en-US" b="0" i="0" dirty="0">
              <a:solidFill>
                <a:srgbClr val="C9D1D9"/>
              </a:solidFill>
              <a:effectLst/>
              <a:latin typeface="-apple-system"/>
            </a:endParaRPr>
          </a:p>
          <a:p>
            <a:pPr marL="285750" indent="-285750" algn="l">
              <a:buFont typeface="Wingdings" panose="05000000000000000000" pitchFamily="2" charset="2"/>
              <a:buChar char="v"/>
            </a:pPr>
            <a:r>
              <a:rPr lang="en-US" b="0" i="0" dirty="0">
                <a:solidFill>
                  <a:srgbClr val="C9D1D9"/>
                </a:solidFill>
                <a:effectLst/>
                <a:latin typeface="-apple-system"/>
              </a:rPr>
              <a:t>Implementing grid search for optimal parameter selection.</a:t>
            </a:r>
          </a:p>
          <a:p>
            <a:pPr marL="285750" indent="-285750" algn="l">
              <a:buFont typeface="Wingdings" panose="05000000000000000000" pitchFamily="2" charset="2"/>
              <a:buChar char="v"/>
            </a:pPr>
            <a:endParaRPr lang="en-US" b="0" i="0" dirty="0">
              <a:solidFill>
                <a:srgbClr val="C9D1D9"/>
              </a:solidFill>
              <a:effectLst/>
              <a:latin typeface="-apple-system"/>
            </a:endParaRPr>
          </a:p>
          <a:p>
            <a:pPr marL="285750" indent="-285750" algn="l">
              <a:buFont typeface="Wingdings" panose="05000000000000000000" pitchFamily="2" charset="2"/>
              <a:buChar char="v"/>
            </a:pPr>
            <a:r>
              <a:rPr lang="en-US" b="0" i="0" dirty="0">
                <a:solidFill>
                  <a:srgbClr val="C9D1D9"/>
                </a:solidFill>
                <a:effectLst/>
                <a:latin typeface="-apple-system"/>
              </a:rPr>
              <a:t>Building an ensemble model such as Random Forest which reduces variance in the data. Random Forest will work well with the data if there is any possibility of overfitting. The data contains many categorical values and hence, working with Random Forest would be a better choice.</a:t>
            </a:r>
          </a:p>
          <a:p>
            <a:pPr marL="285750" indent="-285750" algn="l">
              <a:buFont typeface="Wingdings" panose="05000000000000000000" pitchFamily="2" charset="2"/>
              <a:buChar char="v"/>
            </a:pPr>
            <a:endParaRPr lang="en-US" b="0" i="0" dirty="0">
              <a:solidFill>
                <a:srgbClr val="C9D1D9"/>
              </a:solidFill>
              <a:effectLst/>
              <a:latin typeface="-apple-system"/>
            </a:endParaRPr>
          </a:p>
          <a:p>
            <a:pPr marL="285750" indent="-285750" algn="l">
              <a:buFont typeface="Wingdings" panose="05000000000000000000" pitchFamily="2" charset="2"/>
              <a:buChar char="v"/>
            </a:pPr>
            <a:r>
              <a:rPr lang="en-US" b="0" i="0" dirty="0">
                <a:solidFill>
                  <a:srgbClr val="C9D1D9"/>
                </a:solidFill>
                <a:effectLst/>
                <a:latin typeface="-apple-system"/>
              </a:rPr>
              <a:t>Will use lazy predict to find if any additional algorithms would work well with the given data.</a:t>
            </a:r>
          </a:p>
          <a:p>
            <a:endParaRPr lang="en-US" dirty="0"/>
          </a:p>
        </p:txBody>
      </p:sp>
    </p:spTree>
    <p:extLst>
      <p:ext uri="{BB962C8B-B14F-4D97-AF65-F5344CB8AC3E}">
        <p14:creationId xmlns:p14="http://schemas.microsoft.com/office/powerpoint/2010/main" val="242158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79ABCD61-E4DA-4F5A-9B68-6A43772A372E}"/>
              </a:ext>
            </a:extLst>
          </p:cNvPr>
          <p:cNvSpPr txBox="1"/>
          <p:nvPr/>
        </p:nvSpPr>
        <p:spPr>
          <a:xfrm>
            <a:off x="427839" y="385894"/>
            <a:ext cx="11107023" cy="3693319"/>
          </a:xfrm>
          <a:prstGeom prst="rect">
            <a:avLst/>
          </a:prstGeom>
          <a:noFill/>
        </p:spPr>
        <p:txBody>
          <a:bodyPr wrap="square" rtlCol="0">
            <a:spAutoFit/>
          </a:bodyPr>
          <a:lstStyle/>
          <a:p>
            <a:r>
              <a:rPr lang="en-US" sz="3600" dirty="0"/>
              <a:t>Deployment</a:t>
            </a:r>
          </a:p>
          <a:p>
            <a:endParaRPr lang="en-US" sz="3600" dirty="0"/>
          </a:p>
          <a:p>
            <a:pPr marL="285750" indent="-285750">
              <a:buFont typeface="Wingdings" panose="05000000000000000000" pitchFamily="2" charset="2"/>
              <a:buChar char="v"/>
            </a:pPr>
            <a:r>
              <a:rPr lang="en-US" b="0" i="0" dirty="0">
                <a:solidFill>
                  <a:srgbClr val="C9D1D9"/>
                </a:solidFill>
                <a:effectLst/>
                <a:latin typeface="-apple-system"/>
              </a:rPr>
              <a:t>Planning to create a webpage for deployment of the model using </a:t>
            </a:r>
            <a:r>
              <a:rPr lang="en-US" b="1" i="1" dirty="0">
                <a:solidFill>
                  <a:srgbClr val="C9D1D9"/>
                </a:solidFill>
                <a:effectLst/>
                <a:latin typeface="-apple-system"/>
              </a:rPr>
              <a:t>‘</a:t>
            </a:r>
            <a:r>
              <a:rPr lang="en-US" b="1" i="1" dirty="0" err="1">
                <a:solidFill>
                  <a:srgbClr val="C9D1D9"/>
                </a:solidFill>
                <a:effectLst/>
                <a:latin typeface="-apple-system"/>
              </a:rPr>
              <a:t>streamlit</a:t>
            </a:r>
            <a:r>
              <a:rPr lang="en-US" b="1" i="1" dirty="0">
                <a:solidFill>
                  <a:srgbClr val="C9D1D9"/>
                </a:solidFill>
                <a:effectLst/>
                <a:latin typeface="-apple-system"/>
              </a:rPr>
              <a:t>’</a:t>
            </a:r>
            <a:r>
              <a:rPr lang="en-US" b="0" i="0" dirty="0">
                <a:solidFill>
                  <a:srgbClr val="C9D1D9"/>
                </a:solidFill>
                <a:effectLst/>
                <a:latin typeface="-apple-system"/>
              </a:rPr>
              <a:t>.</a:t>
            </a:r>
          </a:p>
          <a:p>
            <a:pPr marL="285750" indent="-285750">
              <a:buFont typeface="Wingdings" panose="05000000000000000000" pitchFamily="2" charset="2"/>
              <a:buChar char="v"/>
            </a:pPr>
            <a:endParaRPr lang="en-US" dirty="0">
              <a:solidFill>
                <a:srgbClr val="C9D1D9"/>
              </a:solidFill>
              <a:latin typeface="-apple-system"/>
            </a:endParaRPr>
          </a:p>
          <a:p>
            <a:pPr marL="285750" indent="-285750">
              <a:buFont typeface="Wingdings" panose="05000000000000000000" pitchFamily="2" charset="2"/>
              <a:buChar char="v"/>
            </a:pPr>
            <a:r>
              <a:rPr lang="en-US" b="0" i="0" dirty="0">
                <a:solidFill>
                  <a:srgbClr val="C9D1D9"/>
                </a:solidFill>
                <a:effectLst/>
                <a:latin typeface="-apple-system"/>
              </a:rPr>
              <a:t>By the development of the model, it would be easy for end user to utilize the application.</a:t>
            </a:r>
          </a:p>
          <a:p>
            <a:pPr marL="285750" indent="-285750">
              <a:buFont typeface="Wingdings" panose="05000000000000000000" pitchFamily="2" charset="2"/>
              <a:buChar char="v"/>
            </a:pPr>
            <a:endParaRPr lang="en-US" dirty="0">
              <a:solidFill>
                <a:srgbClr val="C9D1D9"/>
              </a:solidFill>
              <a:latin typeface="-apple-system"/>
            </a:endParaRPr>
          </a:p>
          <a:p>
            <a:pPr marL="285750" indent="-285750">
              <a:buFont typeface="Wingdings" panose="05000000000000000000" pitchFamily="2" charset="2"/>
              <a:buChar char="v"/>
            </a:pPr>
            <a:r>
              <a:rPr lang="en-US" b="0" i="0" dirty="0">
                <a:solidFill>
                  <a:srgbClr val="C9D1D9"/>
                </a:solidFill>
                <a:effectLst/>
                <a:latin typeface="-apple-system"/>
              </a:rPr>
              <a:t>Users can predict their chances of their of being certified or denied.</a:t>
            </a:r>
          </a:p>
          <a:p>
            <a:pPr marL="285750" indent="-285750">
              <a:buFont typeface="Wingdings" panose="05000000000000000000" pitchFamily="2" charset="2"/>
              <a:buChar char="v"/>
            </a:pPr>
            <a:endParaRPr lang="en-US" dirty="0">
              <a:solidFill>
                <a:srgbClr val="C9D1D9"/>
              </a:solidFill>
              <a:latin typeface="-apple-system"/>
            </a:endParaRPr>
          </a:p>
          <a:p>
            <a:pPr marL="285750" indent="-285750">
              <a:buFont typeface="Wingdings" panose="05000000000000000000" pitchFamily="2" charset="2"/>
              <a:buChar char="v"/>
            </a:pPr>
            <a:r>
              <a:rPr lang="en-US" b="0" i="0" dirty="0">
                <a:solidFill>
                  <a:srgbClr val="C9D1D9"/>
                </a:solidFill>
                <a:effectLst/>
                <a:latin typeface="-apple-system"/>
              </a:rPr>
              <a:t>The project will be very useful for individuals who are planning to relocate to US.</a:t>
            </a:r>
          </a:p>
          <a:p>
            <a:pPr marL="285750" indent="-285750">
              <a:buFont typeface="Wingdings" panose="05000000000000000000" pitchFamily="2" charset="2"/>
              <a:buChar char="v"/>
            </a:pPr>
            <a:endParaRPr lang="en-US" dirty="0">
              <a:solidFill>
                <a:srgbClr val="C9D1D9"/>
              </a:solidFill>
              <a:latin typeface="-apple-system"/>
            </a:endParaRPr>
          </a:p>
          <a:p>
            <a:pPr marL="285750" indent="-285750">
              <a:buFont typeface="Wingdings" panose="05000000000000000000" pitchFamily="2" charset="2"/>
              <a:buChar char="v"/>
            </a:pPr>
            <a:r>
              <a:rPr lang="en-US" b="0" i="0" dirty="0">
                <a:solidFill>
                  <a:srgbClr val="C9D1D9"/>
                </a:solidFill>
                <a:effectLst/>
                <a:latin typeface="-apple-system"/>
              </a:rPr>
              <a:t>End users can access the data using the web page developed in </a:t>
            </a:r>
            <a:r>
              <a:rPr lang="en-US" b="1" i="1" dirty="0" err="1">
                <a:solidFill>
                  <a:srgbClr val="C9D1D9"/>
                </a:solidFill>
                <a:effectLst/>
                <a:latin typeface="-apple-system"/>
              </a:rPr>
              <a:t>streamlit</a:t>
            </a:r>
            <a:r>
              <a:rPr lang="en-US" b="0" i="0" dirty="0">
                <a:solidFill>
                  <a:srgbClr val="C9D1D9"/>
                </a:solidFill>
                <a:effectLst/>
                <a:latin typeface="-apple-system"/>
              </a:rPr>
              <a:t>.</a:t>
            </a:r>
            <a:endParaRPr lang="en-US" dirty="0"/>
          </a:p>
        </p:txBody>
      </p:sp>
    </p:spTree>
    <p:extLst>
      <p:ext uri="{BB962C8B-B14F-4D97-AF65-F5344CB8AC3E}">
        <p14:creationId xmlns:p14="http://schemas.microsoft.com/office/powerpoint/2010/main" val="367264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61368"/>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96335"/>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627166"/>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627166"/>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2079DCE3-49C3-4FA3-B6C0-08A10FD9799B}"/>
              </a:ext>
            </a:extLst>
          </p:cNvPr>
          <p:cNvSpPr txBox="1"/>
          <p:nvPr/>
        </p:nvSpPr>
        <p:spPr>
          <a:xfrm>
            <a:off x="497047" y="442759"/>
            <a:ext cx="8370115" cy="5078313"/>
          </a:xfrm>
          <a:prstGeom prst="rect">
            <a:avLst/>
          </a:prstGeom>
          <a:noFill/>
        </p:spPr>
        <p:txBody>
          <a:bodyPr wrap="square">
            <a:spAutoFit/>
          </a:bodyPr>
          <a:lstStyle/>
          <a:p>
            <a:r>
              <a:rPr lang="en-US" sz="3600" dirty="0"/>
              <a:t>References</a:t>
            </a:r>
          </a:p>
          <a:p>
            <a:endParaRPr lang="en-US" sz="3600" dirty="0"/>
          </a:p>
          <a:p>
            <a:r>
              <a:rPr lang="en-US" dirty="0">
                <a:hlinkClick r:id="rId3"/>
              </a:rPr>
              <a:t>https://plotly.com/python/choropleth-maps/</a:t>
            </a:r>
            <a:endParaRPr lang="en-US" dirty="0"/>
          </a:p>
          <a:p>
            <a:endParaRPr lang="en-US" dirty="0"/>
          </a:p>
          <a:p>
            <a:r>
              <a:rPr lang="en-US" dirty="0">
                <a:hlinkClick r:id="rId4"/>
              </a:rPr>
              <a:t>https://plotly.com/python/subplots/</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5"/>
              </a:rPr>
              <a:t>https://support.sisense.com/kb/en/article/donut-charts-%E2%80%94-plotly</a:t>
            </a:r>
            <a:endParaRPr lang="en-US" dirty="0"/>
          </a:p>
          <a:p>
            <a:endParaRPr lang="en-US" dirty="0"/>
          </a:p>
          <a:p>
            <a:r>
              <a:rPr lang="en-US" dirty="0">
                <a:hlinkClick r:id="rId6"/>
              </a:rPr>
              <a:t>https://pypi.org/project/pycountry/</a:t>
            </a:r>
            <a:endParaRPr lang="en-US" dirty="0"/>
          </a:p>
          <a:p>
            <a:endParaRPr lang="en-US" dirty="0"/>
          </a:p>
          <a:p>
            <a:r>
              <a:rPr lang="en-US" dirty="0">
                <a:hlinkClick r:id="rId7"/>
              </a:rPr>
              <a:t>https://stackoverflow.com/questions/16253060/how-to-convert-country-names-to-iso-3166-1-alpha-2-values-using-python</a:t>
            </a:r>
            <a:endParaRPr lang="en-US" dirty="0"/>
          </a:p>
          <a:p>
            <a:endParaRPr lang="en-US" dirty="0"/>
          </a:p>
          <a:p>
            <a:endParaRPr lang="en-US" dirty="0"/>
          </a:p>
        </p:txBody>
      </p:sp>
    </p:spTree>
    <p:extLst>
      <p:ext uri="{BB962C8B-B14F-4D97-AF65-F5344CB8AC3E}">
        <p14:creationId xmlns:p14="http://schemas.microsoft.com/office/powerpoint/2010/main" val="402456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5" descr="Text&#10;&#10;Description automatically generated with medium confidence">
            <a:extLst>
              <a:ext uri="{FF2B5EF4-FFF2-40B4-BE49-F238E27FC236}">
                <a16:creationId xmlns:a16="http://schemas.microsoft.com/office/drawing/2014/main" id="{5F8B563B-F952-462B-BC09-182FA6D02014}"/>
              </a:ext>
            </a:extLst>
          </p:cNvPr>
          <p:cNvPicPr>
            <a:picLocks noChangeAspect="1"/>
          </p:cNvPicPr>
          <p:nvPr/>
        </p:nvPicPr>
        <p:blipFill rotWithShape="1">
          <a:blip r:embed="rId3">
            <a:extLst>
              <a:ext uri="{28A0092B-C50C-407E-A947-70E740481C1C}">
                <a14:useLocalDpi xmlns:a14="http://schemas.microsoft.com/office/drawing/2010/main" val="0"/>
              </a:ext>
            </a:extLst>
          </a:blip>
          <a:srcRect b="16672"/>
          <a:stretch/>
        </p:blipFill>
        <p:spPr>
          <a:xfrm>
            <a:off x="1556426" y="0"/>
            <a:ext cx="9079147" cy="5632311"/>
          </a:xfrm>
          <a:prstGeom prst="rect">
            <a:avLst/>
          </a:prstGeom>
        </p:spPr>
      </p:pic>
    </p:spTree>
    <p:extLst>
      <p:ext uri="{BB962C8B-B14F-4D97-AF65-F5344CB8AC3E}">
        <p14:creationId xmlns:p14="http://schemas.microsoft.com/office/powerpoint/2010/main" val="33391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98A64808-7239-4612-BB2B-2B3249B9E6AA}"/>
              </a:ext>
            </a:extLst>
          </p:cNvPr>
          <p:cNvSpPr txBox="1"/>
          <p:nvPr/>
        </p:nvSpPr>
        <p:spPr>
          <a:xfrm>
            <a:off x="442170" y="402114"/>
            <a:ext cx="8766845" cy="1200329"/>
          </a:xfrm>
          <a:prstGeom prst="rect">
            <a:avLst/>
          </a:prstGeom>
          <a:noFill/>
        </p:spPr>
        <p:txBody>
          <a:bodyPr wrap="square">
            <a:spAutoFit/>
          </a:bodyPr>
          <a:lstStyle/>
          <a:p>
            <a:r>
              <a:rPr lang="en-US" sz="3600" dirty="0"/>
              <a:t>Slide Distribution</a:t>
            </a:r>
          </a:p>
          <a:p>
            <a:endParaRPr lang="en-US" sz="3600" dirty="0"/>
          </a:p>
        </p:txBody>
      </p:sp>
      <p:sp>
        <p:nvSpPr>
          <p:cNvPr id="8" name="Rectangle: Rounded Corners 7">
            <a:extLst>
              <a:ext uri="{FF2B5EF4-FFF2-40B4-BE49-F238E27FC236}">
                <a16:creationId xmlns:a16="http://schemas.microsoft.com/office/drawing/2014/main" id="{A09817CB-C974-4979-A812-945EEADCC5AD}"/>
              </a:ext>
            </a:extLst>
          </p:cNvPr>
          <p:cNvSpPr/>
          <p:nvPr/>
        </p:nvSpPr>
        <p:spPr>
          <a:xfrm>
            <a:off x="931178" y="1319560"/>
            <a:ext cx="10377182" cy="4120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202559F-5437-4B84-9AF5-5F950C64EA92}"/>
              </a:ext>
            </a:extLst>
          </p:cNvPr>
          <p:cNvCxnSpPr/>
          <p:nvPr/>
        </p:nvCxnSpPr>
        <p:spPr>
          <a:xfrm>
            <a:off x="931178" y="1979802"/>
            <a:ext cx="10377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B9FE02-0B0D-4D8B-A1DE-8BEF1DC75612}"/>
              </a:ext>
            </a:extLst>
          </p:cNvPr>
          <p:cNvCxnSpPr>
            <a:cxnSpLocks/>
            <a:stCxn id="8" idx="0"/>
            <a:endCxn id="8" idx="2"/>
          </p:cNvCxnSpPr>
          <p:nvPr/>
        </p:nvCxnSpPr>
        <p:spPr>
          <a:xfrm>
            <a:off x="6119769" y="1319560"/>
            <a:ext cx="0" cy="41206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BC0442-D82E-42F9-8355-13C19A5F4862}"/>
              </a:ext>
            </a:extLst>
          </p:cNvPr>
          <p:cNvSpPr txBox="1"/>
          <p:nvPr/>
        </p:nvSpPr>
        <p:spPr>
          <a:xfrm>
            <a:off x="2533475" y="1417775"/>
            <a:ext cx="8271545" cy="830997"/>
          </a:xfrm>
          <a:prstGeom prst="rect">
            <a:avLst/>
          </a:prstGeom>
          <a:noFill/>
        </p:spPr>
        <p:txBody>
          <a:bodyPr wrap="square" rtlCol="0">
            <a:spAutoFit/>
          </a:bodyPr>
          <a:lstStyle/>
          <a:p>
            <a:r>
              <a:rPr lang="en-US" sz="2400" dirty="0"/>
              <a:t>Sai Divyanjali 									Rohith Ram										</a:t>
            </a:r>
          </a:p>
        </p:txBody>
      </p:sp>
      <p:sp>
        <p:nvSpPr>
          <p:cNvPr id="14" name="TextBox 13">
            <a:extLst>
              <a:ext uri="{FF2B5EF4-FFF2-40B4-BE49-F238E27FC236}">
                <a16:creationId xmlns:a16="http://schemas.microsoft.com/office/drawing/2014/main" id="{80FD52B9-A3DC-4E6C-9BA9-0BD60C2620B3}"/>
              </a:ext>
            </a:extLst>
          </p:cNvPr>
          <p:cNvSpPr txBox="1"/>
          <p:nvPr/>
        </p:nvSpPr>
        <p:spPr>
          <a:xfrm>
            <a:off x="1170613" y="2399107"/>
            <a:ext cx="4689444" cy="3139321"/>
          </a:xfrm>
          <a:prstGeom prst="rect">
            <a:avLst/>
          </a:prstGeom>
          <a:noFill/>
        </p:spPr>
        <p:txBody>
          <a:bodyPr wrap="square" rtlCol="0" anchor="ctr">
            <a:spAutoFit/>
          </a:bodyPr>
          <a:lstStyle/>
          <a:p>
            <a:pPr algn="ctr"/>
            <a:r>
              <a:rPr lang="en-US" dirty="0"/>
              <a:t>Introduction</a:t>
            </a:r>
          </a:p>
          <a:p>
            <a:pPr algn="ctr"/>
            <a:endParaRPr lang="en-US" dirty="0"/>
          </a:p>
          <a:p>
            <a:pPr algn="ctr"/>
            <a:r>
              <a:rPr lang="en-US" dirty="0"/>
              <a:t>Dataset</a:t>
            </a:r>
          </a:p>
          <a:p>
            <a:pPr algn="ctr"/>
            <a:endParaRPr lang="en-US" dirty="0"/>
          </a:p>
          <a:p>
            <a:pPr algn="ctr"/>
            <a:r>
              <a:rPr lang="en-US" dirty="0"/>
              <a:t>Research Questions</a:t>
            </a:r>
          </a:p>
          <a:p>
            <a:pPr algn="ctr"/>
            <a:endParaRPr lang="en-US" dirty="0"/>
          </a:p>
          <a:p>
            <a:pPr algn="ctr"/>
            <a:r>
              <a:rPr lang="en-US" dirty="0"/>
              <a:t>Framework</a:t>
            </a:r>
          </a:p>
          <a:p>
            <a:pPr algn="ctr"/>
            <a:endParaRPr lang="en-US" dirty="0"/>
          </a:p>
          <a:p>
            <a:pPr algn="ctr"/>
            <a:r>
              <a:rPr lang="en-US" dirty="0"/>
              <a:t>EDA Results </a:t>
            </a:r>
          </a:p>
          <a:p>
            <a:pPr algn="ctr"/>
            <a:endParaRPr lang="en-US" dirty="0"/>
          </a:p>
          <a:p>
            <a:pPr algn="ctr"/>
            <a:endParaRPr lang="en-US" dirty="0"/>
          </a:p>
        </p:txBody>
      </p:sp>
      <p:sp>
        <p:nvSpPr>
          <p:cNvPr id="15" name="TextBox 14">
            <a:extLst>
              <a:ext uri="{FF2B5EF4-FFF2-40B4-BE49-F238E27FC236}">
                <a16:creationId xmlns:a16="http://schemas.microsoft.com/office/drawing/2014/main" id="{50B9FDB2-C6DC-464B-9DF8-A25DA222224C}"/>
              </a:ext>
            </a:extLst>
          </p:cNvPr>
          <p:cNvSpPr txBox="1"/>
          <p:nvPr/>
        </p:nvSpPr>
        <p:spPr>
          <a:xfrm>
            <a:off x="6510206" y="2399107"/>
            <a:ext cx="4689444" cy="3693319"/>
          </a:xfrm>
          <a:prstGeom prst="rect">
            <a:avLst/>
          </a:prstGeom>
          <a:noFill/>
        </p:spPr>
        <p:txBody>
          <a:bodyPr wrap="square" rtlCol="0">
            <a:spAutoFit/>
          </a:bodyPr>
          <a:lstStyle/>
          <a:p>
            <a:pPr algn="ctr"/>
            <a:r>
              <a:rPr lang="en-US" dirty="0"/>
              <a:t>EDA Results</a:t>
            </a:r>
          </a:p>
          <a:p>
            <a:pPr algn="ctr"/>
            <a:endParaRPr lang="en-US" dirty="0"/>
          </a:p>
          <a:p>
            <a:pPr algn="ctr"/>
            <a:r>
              <a:rPr lang="en-US" dirty="0"/>
              <a:t>Visualization</a:t>
            </a:r>
          </a:p>
          <a:p>
            <a:pPr algn="ctr"/>
            <a:endParaRPr lang="en-US" dirty="0"/>
          </a:p>
          <a:p>
            <a:pPr algn="ctr"/>
            <a:r>
              <a:rPr lang="en-US" dirty="0"/>
              <a:t>Machine Learning Models</a:t>
            </a:r>
          </a:p>
          <a:p>
            <a:pPr algn="ctr"/>
            <a:endParaRPr lang="en-US" dirty="0"/>
          </a:p>
          <a:p>
            <a:pPr algn="ctr"/>
            <a:r>
              <a:rPr lang="en-US" dirty="0"/>
              <a:t>Deployment</a:t>
            </a:r>
          </a:p>
          <a:p>
            <a:pPr algn="ctr"/>
            <a:endParaRPr lang="en-US" dirty="0"/>
          </a:p>
          <a:p>
            <a:pPr algn="ctr"/>
            <a:r>
              <a:rPr lang="en-US" dirty="0"/>
              <a:t>References</a:t>
            </a:r>
          </a:p>
          <a:p>
            <a:pPr algn="ctr"/>
            <a:endParaRPr lang="en-US" dirty="0"/>
          </a:p>
          <a:p>
            <a:pPr algn="ctr"/>
            <a:r>
              <a:rPr lang="en-US" dirty="0"/>
              <a:t> </a:t>
            </a:r>
          </a:p>
          <a:p>
            <a:pPr algn="ctr"/>
            <a:endParaRPr lang="en-US" dirty="0"/>
          </a:p>
          <a:p>
            <a:pPr algn="ctr"/>
            <a:endParaRPr lang="en-US" dirty="0"/>
          </a:p>
        </p:txBody>
      </p:sp>
    </p:spTree>
    <p:extLst>
      <p:ext uri="{BB962C8B-B14F-4D97-AF65-F5344CB8AC3E}">
        <p14:creationId xmlns:p14="http://schemas.microsoft.com/office/powerpoint/2010/main" val="237838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0ED4C38B-1DBB-43A3-9A97-BB5F61BC5E64}"/>
              </a:ext>
            </a:extLst>
          </p:cNvPr>
          <p:cNvSpPr txBox="1"/>
          <p:nvPr/>
        </p:nvSpPr>
        <p:spPr>
          <a:xfrm>
            <a:off x="360726" y="388277"/>
            <a:ext cx="11456215" cy="4955203"/>
          </a:xfrm>
          <a:prstGeom prst="rect">
            <a:avLst/>
          </a:prstGeom>
          <a:noFill/>
        </p:spPr>
        <p:txBody>
          <a:bodyPr wrap="square">
            <a:spAutoFit/>
          </a:bodyPr>
          <a:lstStyle/>
          <a:p>
            <a:r>
              <a:rPr lang="en-US" sz="3600" dirty="0"/>
              <a:t>Introduction</a:t>
            </a:r>
          </a:p>
          <a:p>
            <a:endParaRPr lang="en-US" sz="2000" dirty="0"/>
          </a:p>
          <a:p>
            <a:pPr marL="342900" indent="-342900">
              <a:buFont typeface="Wingdings" panose="05000000000000000000" pitchFamily="2" charset="2"/>
              <a:buChar char="Ø"/>
            </a:pPr>
            <a:r>
              <a:rPr lang="en-US" sz="2000" dirty="0"/>
              <a:t>The H-1B is a visa in the United States under the Immigration and Nationality Act, section 101(a)(15)(H) that allows U.S. employers to temporarily employ foreign workers in specialty occupations. A specialty occupation requires the application of specialized knowledge. (Wikipedia)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Our project aims to predict if a case will be certified or denied.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dataset of past 5 years is taken from the official government website – Department of Labor. </a:t>
            </a:r>
          </a:p>
          <a:p>
            <a:r>
              <a:rPr lang="en-US" sz="2000" dirty="0"/>
              <a:t>	</a:t>
            </a:r>
            <a:r>
              <a:rPr lang="en-US" sz="2000" dirty="0">
                <a:hlinkClick r:id="rId3"/>
              </a:rPr>
              <a:t>https://www.dol.gov/agencies/eta/foreign-labor/performance</a:t>
            </a:r>
            <a:endParaRPr lang="en-US" sz="2000" dirty="0"/>
          </a:p>
          <a:p>
            <a:endParaRPr lang="en-US" sz="2000" dirty="0"/>
          </a:p>
          <a:p>
            <a:pPr marL="342900" indent="-342900">
              <a:buFont typeface="Wingdings" panose="05000000000000000000" pitchFamily="2" charset="2"/>
              <a:buChar char="Ø"/>
            </a:pPr>
            <a:r>
              <a:rPr lang="en-US" sz="2000" dirty="0"/>
              <a:t>In the process of achieving our goal, we discovered many insights from the data.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We visualized results using ‘</a:t>
            </a:r>
            <a:r>
              <a:rPr lang="en-US" sz="2000" dirty="0" err="1"/>
              <a:t>plotly</a:t>
            </a:r>
            <a:r>
              <a:rPr lang="en-US" sz="2000" dirty="0"/>
              <a:t>’ and will apply various machine learning algorithms to predict the result of the case status. </a:t>
            </a:r>
          </a:p>
        </p:txBody>
      </p:sp>
    </p:spTree>
    <p:extLst>
      <p:ext uri="{BB962C8B-B14F-4D97-AF65-F5344CB8AC3E}">
        <p14:creationId xmlns:p14="http://schemas.microsoft.com/office/powerpoint/2010/main" val="224693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691F62A9-D4A7-451E-AA6D-758C88AB5416}"/>
              </a:ext>
            </a:extLst>
          </p:cNvPr>
          <p:cNvSpPr txBox="1"/>
          <p:nvPr/>
        </p:nvSpPr>
        <p:spPr>
          <a:xfrm>
            <a:off x="301557" y="268448"/>
            <a:ext cx="11610810" cy="2431435"/>
          </a:xfrm>
          <a:prstGeom prst="rect">
            <a:avLst/>
          </a:prstGeom>
          <a:noFill/>
        </p:spPr>
        <p:txBody>
          <a:bodyPr wrap="square" rtlCol="0">
            <a:spAutoFit/>
          </a:bodyPr>
          <a:lstStyle/>
          <a:p>
            <a:r>
              <a:rPr lang="en-US" sz="3600" dirty="0"/>
              <a:t>Dataset</a:t>
            </a:r>
          </a:p>
          <a:p>
            <a:endParaRPr lang="en-US" sz="3600" dirty="0"/>
          </a:p>
          <a:p>
            <a:r>
              <a:rPr lang="en-US" sz="2000" b="0" i="0" dirty="0">
                <a:solidFill>
                  <a:srgbClr val="C9D1D9"/>
                </a:solidFill>
                <a:effectLst/>
                <a:latin typeface="-apple-system"/>
              </a:rPr>
              <a:t>The data contains case files corresponding to 190,000 applicants over 5 years. The data contains 30+ columns which constitutes few important attributes as follows.</a:t>
            </a:r>
          </a:p>
          <a:p>
            <a:endParaRPr lang="en-US" sz="2000" dirty="0">
              <a:solidFill>
                <a:srgbClr val="C9D1D9"/>
              </a:solidFill>
              <a:latin typeface="-apple-system"/>
            </a:endParaRPr>
          </a:p>
          <a:p>
            <a:endParaRPr lang="en-US" sz="2000" dirty="0"/>
          </a:p>
        </p:txBody>
      </p:sp>
      <p:graphicFrame>
        <p:nvGraphicFramePr>
          <p:cNvPr id="7" name="Table 7">
            <a:extLst>
              <a:ext uri="{FF2B5EF4-FFF2-40B4-BE49-F238E27FC236}">
                <a16:creationId xmlns:a16="http://schemas.microsoft.com/office/drawing/2014/main" id="{737E4045-F698-45D0-AA97-6493A0F78781}"/>
              </a:ext>
            </a:extLst>
          </p:cNvPr>
          <p:cNvGraphicFramePr>
            <a:graphicFrameLocks noGrp="1"/>
          </p:cNvGraphicFramePr>
          <p:nvPr>
            <p:extLst>
              <p:ext uri="{D42A27DB-BD31-4B8C-83A1-F6EECF244321}">
                <p14:modId xmlns:p14="http://schemas.microsoft.com/office/powerpoint/2010/main" val="2431497294"/>
              </p:ext>
            </p:extLst>
          </p:nvPr>
        </p:nvGraphicFramePr>
        <p:xfrm>
          <a:off x="1115736" y="2350867"/>
          <a:ext cx="9756396" cy="3774440"/>
        </p:xfrm>
        <a:graphic>
          <a:graphicData uri="http://schemas.openxmlformats.org/drawingml/2006/table">
            <a:tbl>
              <a:tblPr firstRow="1" bandRow="1">
                <a:tableStyleId>{5C22544A-7EE6-4342-B048-85BDC9FD1C3A}</a:tableStyleId>
              </a:tblPr>
              <a:tblGrid>
                <a:gridCol w="3371104">
                  <a:extLst>
                    <a:ext uri="{9D8B030D-6E8A-4147-A177-3AD203B41FA5}">
                      <a16:colId xmlns:a16="http://schemas.microsoft.com/office/drawing/2014/main" val="233292466"/>
                    </a:ext>
                  </a:extLst>
                </a:gridCol>
                <a:gridCol w="3133160">
                  <a:extLst>
                    <a:ext uri="{9D8B030D-6E8A-4147-A177-3AD203B41FA5}">
                      <a16:colId xmlns:a16="http://schemas.microsoft.com/office/drawing/2014/main" val="2213577880"/>
                    </a:ext>
                  </a:extLst>
                </a:gridCol>
                <a:gridCol w="3252132">
                  <a:extLst>
                    <a:ext uri="{9D8B030D-6E8A-4147-A177-3AD203B41FA5}">
                      <a16:colId xmlns:a16="http://schemas.microsoft.com/office/drawing/2014/main" val="2999598375"/>
                    </a:ext>
                  </a:extLst>
                </a:gridCol>
              </a:tblGrid>
              <a:tr h="370840">
                <a:tc>
                  <a:txBody>
                    <a:bodyPr/>
                    <a:lstStyle/>
                    <a:p>
                      <a:pPr algn="ctr"/>
                      <a:r>
                        <a:rPr lang="en-US" dirty="0"/>
                        <a:t>Attribute</a:t>
                      </a:r>
                    </a:p>
                  </a:txBody>
                  <a:tcPr anchor="ctr"/>
                </a:tc>
                <a:tc>
                  <a:txBody>
                    <a:bodyPr/>
                    <a:lstStyle/>
                    <a:p>
                      <a:pPr algn="ctr"/>
                      <a:r>
                        <a:rPr lang="en-US" dirty="0"/>
                        <a:t>Data Type</a:t>
                      </a:r>
                    </a:p>
                  </a:txBody>
                  <a:tcPr anchor="ctr"/>
                </a:tc>
                <a:tc>
                  <a:txBody>
                    <a:bodyPr/>
                    <a:lstStyle/>
                    <a:p>
                      <a:pPr algn="ctr"/>
                      <a:r>
                        <a:rPr lang="en-US" dirty="0"/>
                        <a:t>Description</a:t>
                      </a:r>
                    </a:p>
                  </a:txBody>
                  <a:tcPr anchor="ctr"/>
                </a:tc>
                <a:extLst>
                  <a:ext uri="{0D108BD9-81ED-4DB2-BD59-A6C34878D82A}">
                    <a16:rowId xmlns:a16="http://schemas.microsoft.com/office/drawing/2014/main" val="3891351904"/>
                  </a:ext>
                </a:extLst>
              </a:tr>
              <a:tr h="370840">
                <a:tc>
                  <a:txBody>
                    <a:bodyPr/>
                    <a:lstStyle/>
                    <a:p>
                      <a:pPr algn="ctr"/>
                      <a:r>
                        <a:rPr lang="en-US" sz="1800" b="0" i="0" kern="1200" dirty="0">
                          <a:solidFill>
                            <a:schemeClr val="dk1"/>
                          </a:solidFill>
                          <a:effectLst/>
                          <a:latin typeface="+mn-lt"/>
                          <a:ea typeface="+mn-ea"/>
                          <a:cs typeface="+mn-cs"/>
                        </a:rPr>
                        <a:t>EMPLOYER_NAME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company which sponsors H1B for the applicants</a:t>
                      </a:r>
                      <a:endParaRPr lang="en-US" dirty="0"/>
                    </a:p>
                  </a:txBody>
                  <a:tcPr anchor="ctr"/>
                </a:tc>
                <a:extLst>
                  <a:ext uri="{0D108BD9-81ED-4DB2-BD59-A6C34878D82A}">
                    <a16:rowId xmlns:a16="http://schemas.microsoft.com/office/drawing/2014/main" val="34608744"/>
                  </a:ext>
                </a:extLst>
              </a:tr>
              <a:tr h="370840">
                <a:tc>
                  <a:txBody>
                    <a:bodyPr/>
                    <a:lstStyle/>
                    <a:p>
                      <a:pPr algn="ctr"/>
                      <a:r>
                        <a:rPr lang="en-US" sz="1800" b="0" i="0" kern="1200" dirty="0">
                          <a:solidFill>
                            <a:schemeClr val="dk1"/>
                          </a:solidFill>
                          <a:effectLst/>
                          <a:latin typeface="+mn-lt"/>
                          <a:ea typeface="+mn-ea"/>
                          <a:cs typeface="+mn-cs"/>
                        </a:rPr>
                        <a:t>EMPLOYER_PROVINCE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state in which employee works</a:t>
                      </a:r>
                      <a:endParaRPr lang="en-US" dirty="0"/>
                    </a:p>
                  </a:txBody>
                  <a:tcPr anchor="ctr"/>
                </a:tc>
                <a:extLst>
                  <a:ext uri="{0D108BD9-81ED-4DB2-BD59-A6C34878D82A}">
                    <a16:rowId xmlns:a16="http://schemas.microsoft.com/office/drawing/2014/main" val="2268378432"/>
                  </a:ext>
                </a:extLst>
              </a:tr>
              <a:tr h="370840">
                <a:tc>
                  <a:txBody>
                    <a:bodyPr/>
                    <a:lstStyle/>
                    <a:p>
                      <a:pPr algn="ctr"/>
                      <a:r>
                        <a:rPr lang="en-US" sz="1800" b="0" i="0" kern="1200" dirty="0">
                          <a:solidFill>
                            <a:schemeClr val="dk1"/>
                          </a:solidFill>
                          <a:effectLst/>
                          <a:latin typeface="+mn-lt"/>
                          <a:ea typeface="+mn-ea"/>
                          <a:cs typeface="+mn-cs"/>
                        </a:rPr>
                        <a:t>SOC_TITLE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The field of work type</a:t>
                      </a:r>
                      <a:endParaRPr lang="en-US" dirty="0"/>
                    </a:p>
                  </a:txBody>
                  <a:tcPr anchor="ctr"/>
                </a:tc>
                <a:extLst>
                  <a:ext uri="{0D108BD9-81ED-4DB2-BD59-A6C34878D82A}">
                    <a16:rowId xmlns:a16="http://schemas.microsoft.com/office/drawing/2014/main" val="1562116803"/>
                  </a:ext>
                </a:extLst>
              </a:tr>
              <a:tr h="370840">
                <a:tc>
                  <a:txBody>
                    <a:bodyPr/>
                    <a:lstStyle/>
                    <a:p>
                      <a:pPr algn="ctr"/>
                      <a:r>
                        <a:rPr lang="en-US" sz="1800" b="0" i="0" kern="1200" dirty="0">
                          <a:solidFill>
                            <a:schemeClr val="dk1"/>
                          </a:solidFill>
                          <a:effectLst/>
                          <a:latin typeface="+mn-lt"/>
                          <a:ea typeface="+mn-ea"/>
                          <a:cs typeface="+mn-cs"/>
                        </a:rPr>
                        <a:t>WAGE </a:t>
                      </a:r>
                      <a:endParaRPr lang="en-US" dirty="0"/>
                    </a:p>
                  </a:txBody>
                  <a:tcPr anchor="ctr"/>
                </a:tc>
                <a:tc>
                  <a:txBody>
                    <a:bodyPr/>
                    <a:lstStyle/>
                    <a:p>
                      <a:pPr algn="ctr"/>
                      <a:r>
                        <a:rPr lang="en-US" sz="1800" b="0" i="0" kern="1200" dirty="0">
                          <a:solidFill>
                            <a:schemeClr val="dk1"/>
                          </a:solidFill>
                          <a:effectLst/>
                          <a:latin typeface="+mn-lt"/>
                          <a:ea typeface="+mn-ea"/>
                          <a:cs typeface="+mn-cs"/>
                        </a:rPr>
                        <a:t>Integer Type</a:t>
                      </a:r>
                      <a:endParaRPr lang="en-US" dirty="0"/>
                    </a:p>
                  </a:txBody>
                  <a:tcPr anchor="ctr"/>
                </a:tc>
                <a:tc>
                  <a:txBody>
                    <a:bodyPr/>
                    <a:lstStyle/>
                    <a:p>
                      <a:pPr algn="ctr"/>
                      <a:r>
                        <a:rPr lang="en-US" sz="1800" b="0" i="0" kern="1200" dirty="0">
                          <a:solidFill>
                            <a:schemeClr val="dk1"/>
                          </a:solidFill>
                          <a:effectLst/>
                          <a:latin typeface="+mn-lt"/>
                          <a:ea typeface="+mn-ea"/>
                          <a:cs typeface="+mn-cs"/>
                        </a:rPr>
                        <a:t>Annual income of employers</a:t>
                      </a:r>
                      <a:endParaRPr lang="en-US" dirty="0"/>
                    </a:p>
                  </a:txBody>
                  <a:tcPr anchor="ctr"/>
                </a:tc>
                <a:extLst>
                  <a:ext uri="{0D108BD9-81ED-4DB2-BD59-A6C34878D82A}">
                    <a16:rowId xmlns:a16="http://schemas.microsoft.com/office/drawing/2014/main" val="2545624081"/>
                  </a:ext>
                </a:extLst>
              </a:tr>
              <a:tr h="370840">
                <a:tc>
                  <a:txBody>
                    <a:bodyPr/>
                    <a:lstStyle/>
                    <a:p>
                      <a:pPr algn="ctr"/>
                      <a:r>
                        <a:rPr lang="en-US" sz="1800" b="0" i="0" kern="1200" dirty="0">
                          <a:solidFill>
                            <a:schemeClr val="dk1"/>
                          </a:solidFill>
                          <a:effectLst/>
                          <a:latin typeface="+mn-lt"/>
                          <a:ea typeface="+mn-ea"/>
                          <a:cs typeface="+mn-cs"/>
                        </a:rPr>
                        <a:t>MINIMUM_EDUCATION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High School, Bachelors or Masters</a:t>
                      </a:r>
                      <a:endParaRPr lang="en-US" dirty="0"/>
                    </a:p>
                  </a:txBody>
                  <a:tcPr anchor="ctr"/>
                </a:tc>
                <a:extLst>
                  <a:ext uri="{0D108BD9-81ED-4DB2-BD59-A6C34878D82A}">
                    <a16:rowId xmlns:a16="http://schemas.microsoft.com/office/drawing/2014/main" val="2054236096"/>
                  </a:ext>
                </a:extLst>
              </a:tr>
              <a:tr h="370840">
                <a:tc>
                  <a:txBody>
                    <a:bodyPr/>
                    <a:lstStyle/>
                    <a:p>
                      <a:pPr algn="ctr"/>
                      <a:r>
                        <a:rPr lang="en-US" sz="1800" b="0" i="0" kern="1200" dirty="0">
                          <a:solidFill>
                            <a:schemeClr val="dk1"/>
                          </a:solidFill>
                          <a:effectLst/>
                          <a:latin typeface="+mn-lt"/>
                          <a:ea typeface="+mn-ea"/>
                          <a:cs typeface="+mn-cs"/>
                        </a:rPr>
                        <a:t>MAJOR_FIELD_OF_STUDY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academic major</a:t>
                      </a:r>
                      <a:endParaRPr lang="en-US" dirty="0"/>
                    </a:p>
                  </a:txBody>
                  <a:tcPr anchor="ctr"/>
                </a:tc>
                <a:extLst>
                  <a:ext uri="{0D108BD9-81ED-4DB2-BD59-A6C34878D82A}">
                    <a16:rowId xmlns:a16="http://schemas.microsoft.com/office/drawing/2014/main" val="86517264"/>
                  </a:ext>
                </a:extLst>
              </a:tr>
              <a:tr h="370840">
                <a:tc>
                  <a:txBody>
                    <a:bodyPr/>
                    <a:lstStyle/>
                    <a:p>
                      <a:pPr algn="ctr"/>
                      <a:r>
                        <a:rPr lang="en-US" sz="1800" b="0" i="0" kern="1200" dirty="0">
                          <a:solidFill>
                            <a:schemeClr val="dk1"/>
                          </a:solidFill>
                          <a:effectLst/>
                          <a:latin typeface="+mn-lt"/>
                          <a:ea typeface="+mn-ea"/>
                          <a:cs typeface="+mn-cs"/>
                        </a:rPr>
                        <a:t>COUNTRY_OF_CITIZENSHIP </a:t>
                      </a:r>
                      <a:endParaRPr lang="en-US" dirty="0"/>
                    </a:p>
                  </a:txBody>
                  <a:tcPr anchor="ctr"/>
                </a:tc>
                <a:tc>
                  <a:txBody>
                    <a:bodyPr/>
                    <a:lstStyle/>
                    <a:p>
                      <a:pPr algn="ctr"/>
                      <a:r>
                        <a:rPr lang="en-US" sz="1800" b="0" i="0" kern="1200" dirty="0">
                          <a:solidFill>
                            <a:schemeClr val="dk1"/>
                          </a:solidFill>
                          <a:effectLst/>
                          <a:latin typeface="+mn-lt"/>
                          <a:ea typeface="+mn-ea"/>
                          <a:cs typeface="+mn-cs"/>
                        </a:rPr>
                        <a:t>String Type</a:t>
                      </a:r>
                      <a:endParaRPr lang="en-US" dirty="0"/>
                    </a:p>
                  </a:txBody>
                  <a:tcPr anchor="ctr"/>
                </a:tc>
                <a:tc>
                  <a:txBody>
                    <a:bodyPr/>
                    <a:lstStyle/>
                    <a:p>
                      <a:pPr algn="ctr"/>
                      <a:r>
                        <a:rPr lang="en-US" sz="1800" b="0" i="0" kern="1200" dirty="0">
                          <a:solidFill>
                            <a:schemeClr val="dk1"/>
                          </a:solidFill>
                          <a:effectLst/>
                          <a:latin typeface="+mn-lt"/>
                          <a:ea typeface="+mn-ea"/>
                          <a:cs typeface="+mn-cs"/>
                        </a:rPr>
                        <a:t>Applicant's Home Country</a:t>
                      </a:r>
                      <a:endParaRPr lang="en-US" dirty="0"/>
                    </a:p>
                  </a:txBody>
                  <a:tcPr anchor="ctr"/>
                </a:tc>
                <a:extLst>
                  <a:ext uri="{0D108BD9-81ED-4DB2-BD59-A6C34878D82A}">
                    <a16:rowId xmlns:a16="http://schemas.microsoft.com/office/drawing/2014/main" val="3698432973"/>
                  </a:ext>
                </a:extLst>
              </a:tr>
            </a:tbl>
          </a:graphicData>
        </a:graphic>
      </p:graphicFrame>
    </p:spTree>
    <p:extLst>
      <p:ext uri="{BB962C8B-B14F-4D97-AF65-F5344CB8AC3E}">
        <p14:creationId xmlns:p14="http://schemas.microsoft.com/office/powerpoint/2010/main" val="150063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14B7B190-D898-445C-8048-B39374EC6BA3}"/>
              </a:ext>
            </a:extLst>
          </p:cNvPr>
          <p:cNvSpPr txBox="1"/>
          <p:nvPr/>
        </p:nvSpPr>
        <p:spPr>
          <a:xfrm>
            <a:off x="383447" y="271028"/>
            <a:ext cx="11134637" cy="4893647"/>
          </a:xfrm>
          <a:prstGeom prst="rect">
            <a:avLst/>
          </a:prstGeom>
          <a:noFill/>
        </p:spPr>
        <p:txBody>
          <a:bodyPr wrap="square">
            <a:spAutoFit/>
          </a:bodyPr>
          <a:lstStyle/>
          <a:p>
            <a:r>
              <a:rPr lang="en-US" sz="3600" dirty="0"/>
              <a:t>Research Questions</a:t>
            </a:r>
          </a:p>
          <a:p>
            <a:endParaRPr lang="en-US" sz="1800" dirty="0"/>
          </a:p>
          <a:p>
            <a:endParaRPr lang="en-US" sz="1800" dirty="0"/>
          </a:p>
          <a:p>
            <a:r>
              <a:rPr lang="en-US" sz="2400" dirty="0"/>
              <a:t>Our project aims to find answers to the following questions</a:t>
            </a:r>
          </a:p>
          <a:p>
            <a:endParaRPr lang="en-US" sz="1800" dirty="0"/>
          </a:p>
          <a:p>
            <a:endParaRPr lang="en-US" sz="1800" dirty="0"/>
          </a:p>
          <a:p>
            <a:pPr marL="342900" indent="-342900">
              <a:buFont typeface="Wingdings" panose="05000000000000000000" pitchFamily="2" charset="2"/>
              <a:buChar char="Ø"/>
            </a:pPr>
            <a:r>
              <a:rPr lang="en-US" sz="2000" dirty="0"/>
              <a:t>Will a particular case status be certified or denied?</a:t>
            </a:r>
          </a:p>
          <a:p>
            <a:pPr marL="342900" indent="-342900">
              <a:buFont typeface="Wingdings" panose="05000000000000000000" pitchFamily="2" charset="2"/>
              <a:buChar char="Ø"/>
            </a:pPr>
            <a:r>
              <a:rPr lang="en-US" sz="2000" dirty="0"/>
              <a:t>What is the approval rate each year?</a:t>
            </a:r>
          </a:p>
          <a:p>
            <a:pPr marL="342900" indent="-342900">
              <a:buFont typeface="Wingdings" panose="05000000000000000000" pitchFamily="2" charset="2"/>
              <a:buChar char="Ø"/>
            </a:pPr>
            <a:r>
              <a:rPr lang="en-US" sz="2000" dirty="0"/>
              <a:t>What is the percentage of approved cases?</a:t>
            </a:r>
          </a:p>
          <a:p>
            <a:pPr marL="342900" indent="-342900">
              <a:buFont typeface="Wingdings" panose="05000000000000000000" pitchFamily="2" charset="2"/>
              <a:buChar char="Ø"/>
            </a:pPr>
            <a:r>
              <a:rPr lang="en-US" sz="2000" dirty="0"/>
              <a:t>Which state has higher tendencies of H1B approvals?</a:t>
            </a:r>
          </a:p>
          <a:p>
            <a:pPr marL="342900" indent="-342900">
              <a:buFont typeface="Wingdings" panose="05000000000000000000" pitchFamily="2" charset="2"/>
              <a:buChar char="Ø"/>
            </a:pPr>
            <a:r>
              <a:rPr lang="en-US" sz="2000" dirty="0"/>
              <a:t>What are the top-most companies sponsoring H1B?</a:t>
            </a:r>
          </a:p>
          <a:p>
            <a:pPr marL="342900" indent="-342900">
              <a:buFont typeface="Wingdings" panose="05000000000000000000" pitchFamily="2" charset="2"/>
              <a:buChar char="Ø"/>
            </a:pPr>
            <a:r>
              <a:rPr lang="en-US" sz="2000" dirty="0"/>
              <a:t>Does salary have any influence on H1B approvals?</a:t>
            </a:r>
          </a:p>
          <a:p>
            <a:pPr marL="342900" indent="-342900">
              <a:buFont typeface="Wingdings" panose="05000000000000000000" pitchFamily="2" charset="2"/>
              <a:buChar char="Ø"/>
            </a:pPr>
            <a:r>
              <a:rPr lang="en-US" sz="2000" dirty="0"/>
              <a:t>What is majority of applicants’ educational background?</a:t>
            </a:r>
          </a:p>
          <a:p>
            <a:pPr marL="342900" indent="-342900">
              <a:buFont typeface="Wingdings" panose="05000000000000000000" pitchFamily="2" charset="2"/>
              <a:buChar char="Ø"/>
            </a:pPr>
            <a:r>
              <a:rPr lang="en-US" sz="2000" dirty="0"/>
              <a:t>Which job roles are offered H1B the most?</a:t>
            </a:r>
          </a:p>
          <a:p>
            <a:pPr marL="342900" indent="-342900">
              <a:buFont typeface="Wingdings" panose="05000000000000000000" pitchFamily="2" charset="2"/>
              <a:buChar char="Ø"/>
            </a:pPr>
            <a:r>
              <a:rPr lang="en-US" sz="2000" dirty="0"/>
              <a:t>Which countries do the immigrants come from?</a:t>
            </a:r>
          </a:p>
        </p:txBody>
      </p:sp>
    </p:spTree>
    <p:extLst>
      <p:ext uri="{BB962C8B-B14F-4D97-AF65-F5344CB8AC3E}">
        <p14:creationId xmlns:p14="http://schemas.microsoft.com/office/powerpoint/2010/main" val="93420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6" name="Picture 4" descr="UMBC Logos – UMBC Brand and Style Guide - UMBC">
            <a:extLst>
              <a:ext uri="{FF2B5EF4-FFF2-40B4-BE49-F238E27FC236}">
                <a16:creationId xmlns:a16="http://schemas.microsoft.com/office/drawing/2014/main" id="{AC3EEEBD-D5A8-4113-A402-D55D8EE8A0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3590990-5E9D-4742-AA22-A0F0F6B07530}"/>
              </a:ext>
            </a:extLst>
          </p:cNvPr>
          <p:cNvCxnSpPr>
            <a:cxnSpLocks/>
          </p:cNvCxnSpPr>
          <p:nvPr/>
        </p:nvCxnSpPr>
        <p:spPr>
          <a:xfrm>
            <a:off x="301557" y="6586970"/>
            <a:ext cx="4991896"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C6C7CC65-85E3-4C46-BA15-DCA13EDB568E}"/>
              </a:ext>
            </a:extLst>
          </p:cNvPr>
          <p:cNvCxnSpPr>
            <a:cxnSpLocks/>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9766C5F8-02B6-483B-8B6B-06B56591CA20}"/>
              </a:ext>
            </a:extLst>
          </p:cNvPr>
          <p:cNvCxnSpPr/>
          <p:nvPr/>
        </p:nvCxnSpPr>
        <p:spPr>
          <a:xfrm>
            <a:off x="301557" y="6586970"/>
            <a:ext cx="4786009"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428007F9-06AE-48E4-BB20-5B86890A0D97}"/>
              </a:ext>
            </a:extLst>
          </p:cNvPr>
          <p:cNvSpPr txBox="1"/>
          <p:nvPr/>
        </p:nvSpPr>
        <p:spPr>
          <a:xfrm>
            <a:off x="215317" y="255490"/>
            <a:ext cx="11761365" cy="646331"/>
          </a:xfrm>
          <a:prstGeom prst="rect">
            <a:avLst/>
          </a:prstGeom>
          <a:noFill/>
        </p:spPr>
        <p:txBody>
          <a:bodyPr wrap="square">
            <a:spAutoFit/>
          </a:bodyPr>
          <a:lstStyle/>
          <a:p>
            <a:r>
              <a:rPr lang="en-US" sz="3600" dirty="0"/>
              <a:t>Framework</a:t>
            </a:r>
          </a:p>
        </p:txBody>
      </p:sp>
      <p:sp>
        <p:nvSpPr>
          <p:cNvPr id="12" name="Rectangle: Rounded Corners 11">
            <a:extLst>
              <a:ext uri="{FF2B5EF4-FFF2-40B4-BE49-F238E27FC236}">
                <a16:creationId xmlns:a16="http://schemas.microsoft.com/office/drawing/2014/main" id="{355150A6-F165-44F1-8C07-02865E64A8D9}"/>
              </a:ext>
            </a:extLst>
          </p:cNvPr>
          <p:cNvSpPr/>
          <p:nvPr/>
        </p:nvSpPr>
        <p:spPr>
          <a:xfrm>
            <a:off x="1104549" y="1024579"/>
            <a:ext cx="1963025" cy="646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CEFC61-916F-45AB-B0B3-9EC0ED1674DE}"/>
              </a:ext>
            </a:extLst>
          </p:cNvPr>
          <p:cNvSpPr txBox="1"/>
          <p:nvPr/>
        </p:nvSpPr>
        <p:spPr>
          <a:xfrm>
            <a:off x="1104550" y="1024580"/>
            <a:ext cx="1963024" cy="646331"/>
          </a:xfrm>
          <a:prstGeom prst="rect">
            <a:avLst/>
          </a:prstGeom>
          <a:noFill/>
        </p:spPr>
        <p:txBody>
          <a:bodyPr wrap="square" rtlCol="0">
            <a:spAutoFit/>
          </a:bodyPr>
          <a:lstStyle/>
          <a:p>
            <a:pPr algn="ctr"/>
            <a:r>
              <a:rPr lang="en-US" dirty="0"/>
              <a:t>Data Collection from DOL website</a:t>
            </a:r>
          </a:p>
        </p:txBody>
      </p:sp>
      <p:sp>
        <p:nvSpPr>
          <p:cNvPr id="14" name="TextBox 13">
            <a:extLst>
              <a:ext uri="{FF2B5EF4-FFF2-40B4-BE49-F238E27FC236}">
                <a16:creationId xmlns:a16="http://schemas.microsoft.com/office/drawing/2014/main" id="{C8BAEBE0-EEC2-4355-BB28-A9FDFA8296E0}"/>
              </a:ext>
            </a:extLst>
          </p:cNvPr>
          <p:cNvSpPr txBox="1"/>
          <p:nvPr/>
        </p:nvSpPr>
        <p:spPr>
          <a:xfrm>
            <a:off x="3103921" y="1904643"/>
            <a:ext cx="1963024" cy="369332"/>
          </a:xfrm>
          <a:prstGeom prst="rect">
            <a:avLst/>
          </a:prstGeom>
          <a:noFill/>
        </p:spPr>
        <p:txBody>
          <a:bodyPr wrap="square" rtlCol="0">
            <a:spAutoFit/>
          </a:bodyPr>
          <a:lstStyle/>
          <a:p>
            <a:pPr algn="ctr"/>
            <a:r>
              <a:rPr lang="en-US" dirty="0"/>
              <a:t>Data Preprocessing</a:t>
            </a:r>
          </a:p>
        </p:txBody>
      </p:sp>
      <p:sp>
        <p:nvSpPr>
          <p:cNvPr id="15" name="TextBox 14">
            <a:extLst>
              <a:ext uri="{FF2B5EF4-FFF2-40B4-BE49-F238E27FC236}">
                <a16:creationId xmlns:a16="http://schemas.microsoft.com/office/drawing/2014/main" id="{66083EA5-8B24-407F-91B7-657E2C0AAE98}"/>
              </a:ext>
            </a:extLst>
          </p:cNvPr>
          <p:cNvSpPr txBox="1"/>
          <p:nvPr/>
        </p:nvSpPr>
        <p:spPr>
          <a:xfrm>
            <a:off x="5324212" y="2619390"/>
            <a:ext cx="1963024" cy="369332"/>
          </a:xfrm>
          <a:prstGeom prst="rect">
            <a:avLst/>
          </a:prstGeom>
          <a:noFill/>
        </p:spPr>
        <p:txBody>
          <a:bodyPr wrap="square" rtlCol="0">
            <a:spAutoFit/>
          </a:bodyPr>
          <a:lstStyle/>
          <a:p>
            <a:pPr algn="ctr"/>
            <a:r>
              <a:rPr lang="en-US" dirty="0"/>
              <a:t>EDA</a:t>
            </a:r>
          </a:p>
        </p:txBody>
      </p:sp>
      <p:sp>
        <p:nvSpPr>
          <p:cNvPr id="16" name="TextBox 15">
            <a:extLst>
              <a:ext uri="{FF2B5EF4-FFF2-40B4-BE49-F238E27FC236}">
                <a16:creationId xmlns:a16="http://schemas.microsoft.com/office/drawing/2014/main" id="{E11F0984-E58E-4E43-8F16-471D9F53C1AB}"/>
              </a:ext>
            </a:extLst>
          </p:cNvPr>
          <p:cNvSpPr txBox="1"/>
          <p:nvPr/>
        </p:nvSpPr>
        <p:spPr>
          <a:xfrm>
            <a:off x="6712360" y="3410125"/>
            <a:ext cx="1963024" cy="369332"/>
          </a:xfrm>
          <a:prstGeom prst="rect">
            <a:avLst/>
          </a:prstGeom>
          <a:noFill/>
        </p:spPr>
        <p:txBody>
          <a:bodyPr wrap="square" rtlCol="0">
            <a:spAutoFit/>
          </a:bodyPr>
          <a:lstStyle/>
          <a:p>
            <a:pPr algn="ctr"/>
            <a:r>
              <a:rPr lang="en-US" dirty="0"/>
              <a:t>Visualization</a:t>
            </a:r>
          </a:p>
        </p:txBody>
      </p:sp>
      <p:sp>
        <p:nvSpPr>
          <p:cNvPr id="17" name="TextBox 16">
            <a:extLst>
              <a:ext uri="{FF2B5EF4-FFF2-40B4-BE49-F238E27FC236}">
                <a16:creationId xmlns:a16="http://schemas.microsoft.com/office/drawing/2014/main" id="{062F37D1-7108-413D-B0C6-554F06370816}"/>
              </a:ext>
            </a:extLst>
          </p:cNvPr>
          <p:cNvSpPr txBox="1"/>
          <p:nvPr/>
        </p:nvSpPr>
        <p:spPr>
          <a:xfrm>
            <a:off x="8038051" y="4255111"/>
            <a:ext cx="1963024" cy="923330"/>
          </a:xfrm>
          <a:prstGeom prst="rect">
            <a:avLst/>
          </a:prstGeom>
          <a:noFill/>
        </p:spPr>
        <p:txBody>
          <a:bodyPr wrap="square" rtlCol="0">
            <a:spAutoFit/>
          </a:bodyPr>
          <a:lstStyle/>
          <a:p>
            <a:pPr algn="ctr"/>
            <a:r>
              <a:rPr lang="en-US" dirty="0"/>
              <a:t>Implementing Machine Learning Algorithms</a:t>
            </a:r>
          </a:p>
        </p:txBody>
      </p:sp>
      <p:sp>
        <p:nvSpPr>
          <p:cNvPr id="18" name="TextBox 17">
            <a:extLst>
              <a:ext uri="{FF2B5EF4-FFF2-40B4-BE49-F238E27FC236}">
                <a16:creationId xmlns:a16="http://schemas.microsoft.com/office/drawing/2014/main" id="{A983231C-2C41-49CC-8FC5-00CC820305A3}"/>
              </a:ext>
            </a:extLst>
          </p:cNvPr>
          <p:cNvSpPr txBox="1"/>
          <p:nvPr/>
        </p:nvSpPr>
        <p:spPr>
          <a:xfrm>
            <a:off x="9485152" y="5522552"/>
            <a:ext cx="1963024" cy="369332"/>
          </a:xfrm>
          <a:prstGeom prst="rect">
            <a:avLst/>
          </a:prstGeom>
          <a:noFill/>
        </p:spPr>
        <p:txBody>
          <a:bodyPr wrap="square" rtlCol="0">
            <a:spAutoFit/>
          </a:bodyPr>
          <a:lstStyle/>
          <a:p>
            <a:pPr algn="ctr"/>
            <a:r>
              <a:rPr lang="en-US" dirty="0"/>
              <a:t>Predicting Output</a:t>
            </a:r>
          </a:p>
        </p:txBody>
      </p:sp>
      <p:sp>
        <p:nvSpPr>
          <p:cNvPr id="19" name="Rectangle: Rounded Corners 18">
            <a:extLst>
              <a:ext uri="{FF2B5EF4-FFF2-40B4-BE49-F238E27FC236}">
                <a16:creationId xmlns:a16="http://schemas.microsoft.com/office/drawing/2014/main" id="{FFEAB9FE-9BE3-4116-B8ED-A476BB2F280A}"/>
              </a:ext>
            </a:extLst>
          </p:cNvPr>
          <p:cNvSpPr/>
          <p:nvPr/>
        </p:nvSpPr>
        <p:spPr>
          <a:xfrm>
            <a:off x="3103921" y="1904643"/>
            <a:ext cx="1963024" cy="4634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FFE8031-A05E-43BD-AB21-99DB2838B7D8}"/>
              </a:ext>
            </a:extLst>
          </p:cNvPr>
          <p:cNvSpPr/>
          <p:nvPr/>
        </p:nvSpPr>
        <p:spPr>
          <a:xfrm>
            <a:off x="5578678" y="2619389"/>
            <a:ext cx="1468073" cy="433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016ABB-07B7-4ECE-B15F-8A0067766EA4}"/>
              </a:ext>
            </a:extLst>
          </p:cNvPr>
          <p:cNvSpPr/>
          <p:nvPr/>
        </p:nvSpPr>
        <p:spPr>
          <a:xfrm>
            <a:off x="6988030" y="3410125"/>
            <a:ext cx="1468074" cy="395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D35D4E5-B5E2-4A88-A17F-9DA390916C04}"/>
              </a:ext>
            </a:extLst>
          </p:cNvPr>
          <p:cNvSpPr/>
          <p:nvPr/>
        </p:nvSpPr>
        <p:spPr>
          <a:xfrm>
            <a:off x="7938789" y="4281155"/>
            <a:ext cx="2206305" cy="8696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39DCF34-3C3E-4392-87D3-E1E65B26E7E5}"/>
              </a:ext>
            </a:extLst>
          </p:cNvPr>
          <p:cNvSpPr/>
          <p:nvPr/>
        </p:nvSpPr>
        <p:spPr>
          <a:xfrm>
            <a:off x="9563451" y="5522552"/>
            <a:ext cx="1812022" cy="4336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56A04F4A-5981-4FD6-8AD7-A41EDDF9B9F1}"/>
              </a:ext>
            </a:extLst>
          </p:cNvPr>
          <p:cNvCxnSpPr>
            <a:cxnSpLocks/>
          </p:cNvCxnSpPr>
          <p:nvPr/>
        </p:nvCxnSpPr>
        <p:spPr>
          <a:xfrm>
            <a:off x="3067574" y="1610686"/>
            <a:ext cx="1017859" cy="29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394B0A0-40A0-49F0-8421-67842F09C641}"/>
              </a:ext>
            </a:extLst>
          </p:cNvPr>
          <p:cNvCxnSpPr>
            <a:cxnSpLocks/>
          </p:cNvCxnSpPr>
          <p:nvPr/>
        </p:nvCxnSpPr>
        <p:spPr>
          <a:xfrm>
            <a:off x="5066945" y="2371509"/>
            <a:ext cx="511733" cy="24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C4C8195-E5B8-43FA-B940-4FD87ABF53EA}"/>
              </a:ext>
            </a:extLst>
          </p:cNvPr>
          <p:cNvCxnSpPr>
            <a:cxnSpLocks/>
            <a:endCxn id="16" idx="0"/>
          </p:cNvCxnSpPr>
          <p:nvPr/>
        </p:nvCxnSpPr>
        <p:spPr>
          <a:xfrm>
            <a:off x="6988030" y="3025137"/>
            <a:ext cx="705842" cy="38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339F468-6E38-45E5-8D5E-0CF70BAC85A5}"/>
              </a:ext>
            </a:extLst>
          </p:cNvPr>
          <p:cNvCxnSpPr>
            <a:cxnSpLocks/>
            <a:endCxn id="17" idx="0"/>
          </p:cNvCxnSpPr>
          <p:nvPr/>
        </p:nvCxnSpPr>
        <p:spPr>
          <a:xfrm>
            <a:off x="8388991" y="3831544"/>
            <a:ext cx="630572" cy="42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3F6D98-ECBC-4837-B15D-A124CAFAB043}"/>
              </a:ext>
            </a:extLst>
          </p:cNvPr>
          <p:cNvCxnSpPr>
            <a:cxnSpLocks/>
            <a:endCxn id="23" idx="0"/>
          </p:cNvCxnSpPr>
          <p:nvPr/>
        </p:nvCxnSpPr>
        <p:spPr>
          <a:xfrm>
            <a:off x="10001075" y="5150841"/>
            <a:ext cx="468387" cy="37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3B786289-C6F0-4419-ADE8-8EFC4BA10105}"/>
              </a:ext>
            </a:extLst>
          </p:cNvPr>
          <p:cNvSpPr txBox="1"/>
          <p:nvPr/>
        </p:nvSpPr>
        <p:spPr>
          <a:xfrm>
            <a:off x="301557" y="271028"/>
            <a:ext cx="11515385" cy="646331"/>
          </a:xfrm>
          <a:prstGeom prst="rect">
            <a:avLst/>
          </a:prstGeom>
          <a:noFill/>
        </p:spPr>
        <p:txBody>
          <a:bodyPr wrap="square" rtlCol="0">
            <a:spAutoFit/>
          </a:bodyPr>
          <a:lstStyle/>
          <a:p>
            <a:r>
              <a:rPr lang="en-US" sz="3600" dirty="0"/>
              <a:t>EDA Results</a:t>
            </a:r>
          </a:p>
        </p:txBody>
      </p:sp>
      <p:pic>
        <p:nvPicPr>
          <p:cNvPr id="1026" name="Picture 2" descr="image">
            <a:extLst>
              <a:ext uri="{FF2B5EF4-FFF2-40B4-BE49-F238E27FC236}">
                <a16:creationId xmlns:a16="http://schemas.microsoft.com/office/drawing/2014/main" id="{DAA0061A-AED0-4594-B72B-DAA19D315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851" y="1353485"/>
            <a:ext cx="8026734" cy="4151029"/>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15650D-97A4-4C7E-A358-F314DD045216}"/>
              </a:ext>
            </a:extLst>
          </p:cNvPr>
          <p:cNvSpPr txBox="1"/>
          <p:nvPr/>
        </p:nvSpPr>
        <p:spPr>
          <a:xfrm>
            <a:off x="369116" y="1582339"/>
            <a:ext cx="3439486" cy="369331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C9D1D9"/>
                </a:solidFill>
                <a:effectLst/>
                <a:latin typeface="-apple-system"/>
              </a:rPr>
              <a:t>Number of H-1B certified applications are increasing every year</a:t>
            </a:r>
          </a:p>
          <a:p>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In the recent past, number of H-1B applications nearly doubled to that of 2017</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With the given trend, we can conclude that number of certified cases will increase leaps and bounds in the year 2022</a:t>
            </a:r>
            <a:endParaRPr lang="en-US" dirty="0"/>
          </a:p>
        </p:txBody>
      </p:sp>
    </p:spTree>
    <p:extLst>
      <p:ext uri="{BB962C8B-B14F-4D97-AF65-F5344CB8AC3E}">
        <p14:creationId xmlns:p14="http://schemas.microsoft.com/office/powerpoint/2010/main" val="367948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2050" name="Picture 2" descr="image">
            <a:extLst>
              <a:ext uri="{FF2B5EF4-FFF2-40B4-BE49-F238E27FC236}">
                <a16:creationId xmlns:a16="http://schemas.microsoft.com/office/drawing/2014/main" id="{961445B4-359E-497D-AD67-05B2FFFB9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095" y="1241577"/>
            <a:ext cx="7116651" cy="4161560"/>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CD7EE6-FB18-4A41-AABD-0A223C96616C}"/>
              </a:ext>
            </a:extLst>
          </p:cNvPr>
          <p:cNvSpPr txBox="1"/>
          <p:nvPr/>
        </p:nvSpPr>
        <p:spPr>
          <a:xfrm>
            <a:off x="301557" y="139902"/>
            <a:ext cx="4119441" cy="4401205"/>
          </a:xfrm>
          <a:prstGeom prst="rect">
            <a:avLst/>
          </a:prstGeom>
          <a:noFill/>
        </p:spPr>
        <p:txBody>
          <a:bodyPr wrap="square" rtlCol="0">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r>
              <a:rPr lang="en-US" sz="2800" dirty="0">
                <a:solidFill>
                  <a:srgbClr val="C9D1D9"/>
                </a:solidFill>
                <a:latin typeface="-apple-system"/>
              </a:rPr>
              <a:t>Certified vs Denied </a:t>
            </a:r>
          </a:p>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In the year 2018, highest number of H1B cases were denied.</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1 out of every 4 application was denied. </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While 2018 was the year with highest denial rate, 2020 and 2021 have highest approval rate.</a:t>
            </a:r>
            <a:endParaRPr lang="en-US" dirty="0"/>
          </a:p>
        </p:txBody>
      </p:sp>
    </p:spTree>
    <p:extLst>
      <p:ext uri="{BB962C8B-B14F-4D97-AF65-F5344CB8AC3E}">
        <p14:creationId xmlns:p14="http://schemas.microsoft.com/office/powerpoint/2010/main" val="80997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UMBC Logos – UMBC Brand and Style Guide - UMBC">
            <a:extLst>
              <a:ext uri="{FF2B5EF4-FFF2-40B4-BE49-F238E27FC236}">
                <a16:creationId xmlns:a16="http://schemas.microsoft.com/office/drawing/2014/main" id="{45137A24-5CD8-467E-95DE-01962F23B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 r="18" b="23370"/>
          <a:stretch/>
        </p:blipFill>
        <p:spPr bwMode="auto">
          <a:xfrm>
            <a:off x="5467118" y="6421172"/>
            <a:ext cx="280969" cy="3315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F2EB8-5F6F-4069-BE4A-1AAB6D4E92A5}"/>
              </a:ext>
            </a:extLst>
          </p:cNvPr>
          <p:cNvSpPr txBox="1"/>
          <p:nvPr/>
        </p:nvSpPr>
        <p:spPr>
          <a:xfrm>
            <a:off x="5722920" y="6356139"/>
            <a:ext cx="11656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UMBC</a:t>
            </a:r>
          </a:p>
        </p:txBody>
      </p:sp>
      <p:cxnSp>
        <p:nvCxnSpPr>
          <p:cNvPr id="4" name="Straight Connector 3">
            <a:extLst>
              <a:ext uri="{FF2B5EF4-FFF2-40B4-BE49-F238E27FC236}">
                <a16:creationId xmlns:a16="http://schemas.microsoft.com/office/drawing/2014/main" id="{B66A1E6A-B572-4D2B-B76F-6964F6E11CC9}"/>
              </a:ext>
            </a:extLst>
          </p:cNvPr>
          <p:cNvCxnSpPr>
            <a:cxnSpLocks/>
            <a:stCxn id="3" idx="3"/>
          </p:cNvCxnSpPr>
          <p:nvPr/>
        </p:nvCxnSpPr>
        <p:spPr>
          <a:xfrm flipV="1">
            <a:off x="6888529" y="6586970"/>
            <a:ext cx="4928413" cy="2"/>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5" name="Straight Connector 4">
            <a:extLst>
              <a:ext uri="{FF2B5EF4-FFF2-40B4-BE49-F238E27FC236}">
                <a16:creationId xmlns:a16="http://schemas.microsoft.com/office/drawing/2014/main" id="{EA655F9E-8A57-4087-B13A-A8D52EB6F15B}"/>
              </a:ext>
            </a:extLst>
          </p:cNvPr>
          <p:cNvCxnSpPr>
            <a:cxnSpLocks/>
          </p:cNvCxnSpPr>
          <p:nvPr/>
        </p:nvCxnSpPr>
        <p:spPr>
          <a:xfrm>
            <a:off x="301557" y="6586970"/>
            <a:ext cx="5025452"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pic>
        <p:nvPicPr>
          <p:cNvPr id="3074" name="Picture 2" descr="image">
            <a:extLst>
              <a:ext uri="{FF2B5EF4-FFF2-40B4-BE49-F238E27FC236}">
                <a16:creationId xmlns:a16="http://schemas.microsoft.com/office/drawing/2014/main" id="{DC72E8C3-5EF9-481E-A141-E5A1A5DDB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519" y="1476462"/>
            <a:ext cx="7210208" cy="3816074"/>
          </a:xfrm>
          <a:prstGeom prst="rect">
            <a:avLst/>
          </a:prstGeom>
          <a:noFill/>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369F3BC-1B4C-4834-B5B7-D076768BA4B5}"/>
              </a:ext>
            </a:extLst>
          </p:cNvPr>
          <p:cNvSpPr txBox="1"/>
          <p:nvPr/>
        </p:nvSpPr>
        <p:spPr>
          <a:xfrm>
            <a:off x="117000" y="953983"/>
            <a:ext cx="4413055" cy="3970318"/>
          </a:xfrm>
          <a:prstGeom prst="rect">
            <a:avLst/>
          </a:prstGeom>
          <a:noFill/>
        </p:spPr>
        <p:txBody>
          <a:bodyPr wrap="square">
            <a:spAutoFit/>
          </a:bodyPr>
          <a:lstStyle/>
          <a:p>
            <a:pPr marL="285750" indent="-285750">
              <a:buFont typeface="Wingdings" panose="05000000000000000000" pitchFamily="2" charset="2"/>
              <a:buChar char="ü"/>
            </a:pPr>
            <a:endParaRPr lang="en-US" b="0" i="0" dirty="0">
              <a:solidFill>
                <a:srgbClr val="C9D1D9"/>
              </a:solidFill>
              <a:effectLst/>
              <a:latin typeface="-apple-system"/>
            </a:endParaRPr>
          </a:p>
          <a:p>
            <a:endParaRPr lang="en-US" b="0" i="0" dirty="0">
              <a:solidFill>
                <a:srgbClr val="C9D1D9"/>
              </a:solidFill>
              <a:effectLst/>
              <a:latin typeface="-apple-system"/>
            </a:endParaRP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endParaRPr lang="en-US" b="0" i="0" dirty="0">
              <a:solidFill>
                <a:srgbClr val="C9D1D9"/>
              </a:solidFill>
              <a:effectLst/>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California is the state which has highest number of certified H-1B cases leading by a large margin.</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The state next to California is Texas with less than half approvals of California. </a:t>
            </a:r>
          </a:p>
          <a:p>
            <a:pPr marL="285750" indent="-285750">
              <a:buFont typeface="Wingdings" panose="05000000000000000000" pitchFamily="2" charset="2"/>
              <a:buChar char="ü"/>
            </a:pPr>
            <a:endParaRPr lang="en-US" dirty="0">
              <a:solidFill>
                <a:srgbClr val="C9D1D9"/>
              </a:solidFill>
              <a:latin typeface="-apple-system"/>
            </a:endParaRPr>
          </a:p>
          <a:p>
            <a:pPr marL="285750" indent="-285750">
              <a:buFont typeface="Wingdings" panose="05000000000000000000" pitchFamily="2" charset="2"/>
              <a:buChar char="ü"/>
            </a:pPr>
            <a:r>
              <a:rPr lang="en-US" b="0" i="0" dirty="0">
                <a:solidFill>
                  <a:srgbClr val="C9D1D9"/>
                </a:solidFill>
                <a:effectLst/>
                <a:latin typeface="-apple-system"/>
              </a:rPr>
              <a:t>Other states among top 10 include New York, New Jersey, Washington, Virginia etc. Refer to the image below.</a:t>
            </a:r>
            <a:endParaRPr lang="en-US" dirty="0"/>
          </a:p>
        </p:txBody>
      </p:sp>
      <p:sp>
        <p:nvSpPr>
          <p:cNvPr id="7" name="TextBox 6">
            <a:extLst>
              <a:ext uri="{FF2B5EF4-FFF2-40B4-BE49-F238E27FC236}">
                <a16:creationId xmlns:a16="http://schemas.microsoft.com/office/drawing/2014/main" id="{B9209E48-E4E9-4359-8F95-6A8EA86023D5}"/>
              </a:ext>
            </a:extLst>
          </p:cNvPr>
          <p:cNvSpPr txBox="1"/>
          <p:nvPr/>
        </p:nvSpPr>
        <p:spPr>
          <a:xfrm>
            <a:off x="301557" y="408637"/>
            <a:ext cx="5285511" cy="954107"/>
          </a:xfrm>
          <a:prstGeom prst="rect">
            <a:avLst/>
          </a:prstGeom>
          <a:noFill/>
        </p:spPr>
        <p:txBody>
          <a:bodyPr wrap="square" rtlCol="0">
            <a:spAutoFit/>
          </a:bodyPr>
          <a:lstStyle/>
          <a:p>
            <a:r>
              <a:rPr lang="en-US" sz="2800" dirty="0">
                <a:solidFill>
                  <a:srgbClr val="C9D1D9"/>
                </a:solidFill>
                <a:latin typeface="-apple-system"/>
              </a:rPr>
              <a:t>States with highest certified cases</a:t>
            </a:r>
          </a:p>
          <a:p>
            <a:endParaRPr lang="en-US" sz="2800" dirty="0"/>
          </a:p>
        </p:txBody>
      </p:sp>
    </p:spTree>
    <p:extLst>
      <p:ext uri="{BB962C8B-B14F-4D97-AF65-F5344CB8AC3E}">
        <p14:creationId xmlns:p14="http://schemas.microsoft.com/office/powerpoint/2010/main" val="339395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1167</Words>
  <Application>Microsoft Office PowerPoint</Application>
  <PresentationFormat>Widescreen</PresentationFormat>
  <Paragraphs>223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Ram</dc:creator>
  <cp:lastModifiedBy>Rohith Ram</cp:lastModifiedBy>
  <cp:revision>28</cp:revision>
  <dcterms:created xsi:type="dcterms:W3CDTF">2022-02-26T15:48:23Z</dcterms:created>
  <dcterms:modified xsi:type="dcterms:W3CDTF">2022-02-26T17:38:16Z</dcterms:modified>
</cp:coreProperties>
</file>