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7"/>
  </p:notesMasterIdLst>
  <p:sldIdLst>
    <p:sldId id="256" r:id="rId2"/>
    <p:sldId id="257" r:id="rId3"/>
    <p:sldId id="259" r:id="rId4"/>
    <p:sldId id="258" r:id="rId5"/>
    <p:sldId id="260" r:id="rId6"/>
    <p:sldId id="261" r:id="rId7"/>
    <p:sldId id="266" r:id="rId8"/>
    <p:sldId id="269" r:id="rId9"/>
    <p:sldId id="262" r:id="rId10"/>
    <p:sldId id="267" r:id="rId11"/>
    <p:sldId id="270" r:id="rId12"/>
    <p:sldId id="268" r:id="rId13"/>
    <p:sldId id="263" r:id="rId14"/>
    <p:sldId id="264"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7" autoAdjust="0"/>
    <p:restoredTop sz="89698" autoAdjust="0"/>
  </p:normalViewPr>
  <p:slideViewPr>
    <p:cSldViewPr snapToGrid="0">
      <p:cViewPr>
        <p:scale>
          <a:sx n="77" d="100"/>
          <a:sy n="77" d="100"/>
        </p:scale>
        <p:origin x="86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04F354-F8E4-4431-B1D5-3A856E952EFF}" type="datetimeFigureOut">
              <a:rPr lang="en-US" smtClean="0"/>
              <a:t>2/27/2022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6A1A31-C8FF-4FD1-B9B7-24FC10CC3045}" type="slidenum">
              <a:rPr lang="en-US" smtClean="0"/>
              <a:t>‹#›</a:t>
            </a:fld>
            <a:endParaRPr lang="en-US"/>
          </a:p>
        </p:txBody>
      </p:sp>
    </p:spTree>
    <p:extLst>
      <p:ext uri="{BB962C8B-B14F-4D97-AF65-F5344CB8AC3E}">
        <p14:creationId xmlns:p14="http://schemas.microsoft.com/office/powerpoint/2010/main" val="801055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6A1A31-C8FF-4FD1-B9B7-24FC10CC3045}" type="slidenum">
              <a:rPr lang="en-US" smtClean="0"/>
              <a:t>2</a:t>
            </a:fld>
            <a:endParaRPr lang="en-US"/>
          </a:p>
        </p:txBody>
      </p:sp>
    </p:spTree>
    <p:extLst>
      <p:ext uri="{BB962C8B-B14F-4D97-AF65-F5344CB8AC3E}">
        <p14:creationId xmlns:p14="http://schemas.microsoft.com/office/powerpoint/2010/main" val="291612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6A1A31-C8FF-4FD1-B9B7-24FC10CC3045}" type="slidenum">
              <a:rPr lang="en-US" smtClean="0"/>
              <a:t>3</a:t>
            </a:fld>
            <a:endParaRPr lang="en-US"/>
          </a:p>
        </p:txBody>
      </p:sp>
    </p:spTree>
    <p:extLst>
      <p:ext uri="{BB962C8B-B14F-4D97-AF65-F5344CB8AC3E}">
        <p14:creationId xmlns:p14="http://schemas.microsoft.com/office/powerpoint/2010/main" val="2157921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6A1A31-C8FF-4FD1-B9B7-24FC10CC3045}" type="slidenum">
              <a:rPr lang="en-US" smtClean="0"/>
              <a:t>4</a:t>
            </a:fld>
            <a:endParaRPr lang="en-US"/>
          </a:p>
        </p:txBody>
      </p:sp>
    </p:spTree>
    <p:extLst>
      <p:ext uri="{BB962C8B-B14F-4D97-AF65-F5344CB8AC3E}">
        <p14:creationId xmlns:p14="http://schemas.microsoft.com/office/powerpoint/2010/main" val="230477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j-lt"/>
            </a:endParaRPr>
          </a:p>
        </p:txBody>
      </p:sp>
      <p:sp>
        <p:nvSpPr>
          <p:cNvPr id="4" name="Slide Number Placeholder 3"/>
          <p:cNvSpPr>
            <a:spLocks noGrp="1"/>
          </p:cNvSpPr>
          <p:nvPr>
            <p:ph type="sldNum" sz="quarter" idx="5"/>
          </p:nvPr>
        </p:nvSpPr>
        <p:spPr/>
        <p:txBody>
          <a:bodyPr/>
          <a:lstStyle/>
          <a:p>
            <a:fld id="{A86A1A31-C8FF-4FD1-B9B7-24FC10CC3045}" type="slidenum">
              <a:rPr lang="en-US" smtClean="0"/>
              <a:t>9</a:t>
            </a:fld>
            <a:endParaRPr lang="en-US"/>
          </a:p>
        </p:txBody>
      </p:sp>
    </p:spTree>
    <p:extLst>
      <p:ext uri="{BB962C8B-B14F-4D97-AF65-F5344CB8AC3E}">
        <p14:creationId xmlns:p14="http://schemas.microsoft.com/office/powerpoint/2010/main" val="900617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a:t>
            </a:r>
          </a:p>
        </p:txBody>
      </p:sp>
      <p:sp>
        <p:nvSpPr>
          <p:cNvPr id="4" name="Slide Number Placeholder 3"/>
          <p:cNvSpPr>
            <a:spLocks noGrp="1"/>
          </p:cNvSpPr>
          <p:nvPr>
            <p:ph type="sldNum" sz="quarter" idx="5"/>
          </p:nvPr>
        </p:nvSpPr>
        <p:spPr/>
        <p:txBody>
          <a:bodyPr/>
          <a:lstStyle/>
          <a:p>
            <a:fld id="{A86A1A31-C8FF-4FD1-B9B7-24FC10CC3045}" type="slidenum">
              <a:rPr lang="en-US" smtClean="0"/>
              <a:t>15</a:t>
            </a:fld>
            <a:endParaRPr lang="en-US"/>
          </a:p>
        </p:txBody>
      </p:sp>
    </p:spTree>
    <p:extLst>
      <p:ext uri="{BB962C8B-B14F-4D97-AF65-F5344CB8AC3E}">
        <p14:creationId xmlns:p14="http://schemas.microsoft.com/office/powerpoint/2010/main" val="691407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2/27/2022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40680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2/27/2022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018316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2/27/2022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95416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2/27/2022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41349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2/27/2022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59402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2/27/2022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307699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2/27/2022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81485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2/27/2022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48575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2/27/2022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11160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2/27/2022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98334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2/27/2022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228257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2/27/2022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339399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yasserh/loan-default-dataset"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0617FE-986C-4449-9EE0-D0728467FFB0}"/>
              </a:ext>
            </a:extLst>
          </p:cNvPr>
          <p:cNvSpPr>
            <a:spLocks noGrp="1"/>
          </p:cNvSpPr>
          <p:nvPr>
            <p:ph type="ctrTitle"/>
          </p:nvPr>
        </p:nvSpPr>
        <p:spPr>
          <a:xfrm>
            <a:off x="647699" y="871759"/>
            <a:ext cx="5227171" cy="3451666"/>
          </a:xfrm>
        </p:spPr>
        <p:txBody>
          <a:bodyPr>
            <a:normAutofit/>
          </a:bodyPr>
          <a:lstStyle/>
          <a:p>
            <a:r>
              <a:rPr lang="en-US" dirty="0">
                <a:latin typeface="Calibri" panose="020F0502020204030204" pitchFamily="34" charset="0"/>
                <a:cs typeface="Calibri" panose="020F0502020204030204" pitchFamily="34" charset="0"/>
              </a:rPr>
              <a:t>LOAN</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DEFAULT</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CLASSIFICATION</a:t>
            </a:r>
          </a:p>
        </p:txBody>
      </p:sp>
      <p:sp>
        <p:nvSpPr>
          <p:cNvPr id="3" name="Subtitle 2">
            <a:extLst>
              <a:ext uri="{FF2B5EF4-FFF2-40B4-BE49-F238E27FC236}">
                <a16:creationId xmlns:a16="http://schemas.microsoft.com/office/drawing/2014/main" id="{D0FA62BC-5FAC-4AB9-BE01-5413EF7637C7}"/>
              </a:ext>
            </a:extLst>
          </p:cNvPr>
          <p:cNvSpPr>
            <a:spLocks noGrp="1"/>
          </p:cNvSpPr>
          <p:nvPr>
            <p:ph type="subTitle" idx="1"/>
          </p:nvPr>
        </p:nvSpPr>
        <p:spPr>
          <a:xfrm>
            <a:off x="695325" y="4138371"/>
            <a:ext cx="4857857" cy="1652830"/>
          </a:xfrm>
        </p:spPr>
        <p:txBody>
          <a:bodyPr>
            <a:normAutofit/>
          </a:bodyPr>
          <a:lstStyle/>
          <a:p>
            <a:r>
              <a:rPr lang="en-US" dirty="0">
                <a:latin typeface="Calibri" panose="020F0502020204030204" pitchFamily="34" charset="0"/>
                <a:cs typeface="Calibri" panose="020F0502020204030204" pitchFamily="34" charset="0"/>
              </a:rPr>
              <a:t>Narendra </a:t>
            </a:r>
            <a:r>
              <a:rPr lang="en-US" dirty="0" err="1">
                <a:latin typeface="Calibri" panose="020F0502020204030204" pitchFamily="34" charset="0"/>
                <a:cs typeface="Calibri" panose="020F0502020204030204" pitchFamily="34" charset="0"/>
              </a:rPr>
              <a:t>Thumma</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Rakesh </a:t>
            </a:r>
            <a:r>
              <a:rPr lang="en-US" dirty="0" err="1">
                <a:latin typeface="Calibri" panose="020F0502020204030204" pitchFamily="34" charset="0"/>
                <a:cs typeface="Calibri" panose="020F0502020204030204" pitchFamily="34" charset="0"/>
              </a:rPr>
              <a:t>reddy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Pulichinthala</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Vaishnavi Vejella</a:t>
            </a:r>
          </a:p>
        </p:txBody>
      </p:sp>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12">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3" descr="Triangular abstract background">
            <a:extLst>
              <a:ext uri="{FF2B5EF4-FFF2-40B4-BE49-F238E27FC236}">
                <a16:creationId xmlns:a16="http://schemas.microsoft.com/office/drawing/2014/main" id="{B99BBFCC-4D06-43D5-8EE0-15EE4C51BCDD}"/>
              </a:ext>
            </a:extLst>
          </p:cNvPr>
          <p:cNvPicPr>
            <a:picLocks noChangeAspect="1"/>
          </p:cNvPicPr>
          <p:nvPr/>
        </p:nvPicPr>
        <p:blipFill rotWithShape="1">
          <a:blip r:embed="rId2"/>
          <a:srcRect l="18992" r="25753" b="-1"/>
          <a:stretch/>
        </p:blipFill>
        <p:spPr>
          <a:xfrm>
            <a:off x="6515100" y="-184816"/>
            <a:ext cx="5676900" cy="6857990"/>
          </a:xfrm>
          <a:prstGeom prst="rect">
            <a:avLst/>
          </a:prstGeom>
        </p:spPr>
      </p:pic>
    </p:spTree>
    <p:extLst>
      <p:ext uri="{BB962C8B-B14F-4D97-AF65-F5344CB8AC3E}">
        <p14:creationId xmlns:p14="http://schemas.microsoft.com/office/powerpoint/2010/main" val="398652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CF7543D-410F-4CE7-ACEA-76B60CC7868C}"/>
              </a:ext>
            </a:extLst>
          </p:cNvPr>
          <p:cNvSpPr txBox="1"/>
          <p:nvPr/>
        </p:nvSpPr>
        <p:spPr>
          <a:xfrm>
            <a:off x="733011" y="3530048"/>
            <a:ext cx="6097656" cy="369332"/>
          </a:xfrm>
          <a:prstGeom prst="rect">
            <a:avLst/>
          </a:prstGeom>
          <a:noFill/>
        </p:spPr>
        <p:txBody>
          <a:bodyPr wrap="square">
            <a:spAutoFit/>
          </a:bodyPr>
          <a:lstStyle/>
          <a:p>
            <a:r>
              <a:rPr lang="en-US" b="1" dirty="0">
                <a:solidFill>
                  <a:srgbClr val="24292F"/>
                </a:solidFill>
                <a:latin typeface="-apple-system"/>
              </a:rPr>
              <a:t>6</a:t>
            </a:r>
            <a:r>
              <a:rPr lang="en-US" b="1" i="0" dirty="0">
                <a:solidFill>
                  <a:srgbClr val="24292F"/>
                </a:solidFill>
                <a:effectLst/>
                <a:latin typeface="-apple-system"/>
              </a:rPr>
              <a:t>. Analysis on age groups of loan applicants:</a:t>
            </a:r>
            <a:endParaRPr lang="en-US" dirty="0"/>
          </a:p>
        </p:txBody>
      </p:sp>
      <p:pic>
        <p:nvPicPr>
          <p:cNvPr id="2052" name="Picture 4" descr="image">
            <a:extLst>
              <a:ext uri="{FF2B5EF4-FFF2-40B4-BE49-F238E27FC236}">
                <a16:creationId xmlns:a16="http://schemas.microsoft.com/office/drawing/2014/main" id="{A079573D-F510-4CD3-A4C2-92F0BE46FA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6522" y="3648066"/>
            <a:ext cx="6569765" cy="231167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F5E3E25-4682-4AD7-8A7F-B0DC37231DA7}"/>
              </a:ext>
            </a:extLst>
          </p:cNvPr>
          <p:cNvSpPr txBox="1"/>
          <p:nvPr/>
        </p:nvSpPr>
        <p:spPr>
          <a:xfrm>
            <a:off x="733011" y="4416215"/>
            <a:ext cx="4415459" cy="923330"/>
          </a:xfrm>
          <a:prstGeom prst="rect">
            <a:avLst/>
          </a:prstGeom>
          <a:noFill/>
        </p:spPr>
        <p:txBody>
          <a:bodyPr wrap="square">
            <a:spAutoFit/>
          </a:bodyPr>
          <a:lstStyle/>
          <a:p>
            <a:pPr algn="just"/>
            <a:r>
              <a:rPr lang="en-US" b="0" i="0" dirty="0">
                <a:solidFill>
                  <a:srgbClr val="24292F"/>
                </a:solidFill>
                <a:effectLst/>
                <a:latin typeface="Calibri" panose="020F0502020204030204" pitchFamily="34" charset="0"/>
                <a:cs typeface="Calibri" panose="020F0502020204030204" pitchFamily="34" charset="0"/>
              </a:rPr>
              <a:t>The age of the loan applicants are in the range of 45-54 followed by applicants are of the ages 35-44.</a:t>
            </a:r>
            <a:endParaRPr lang="en-US"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BD981B38-4F6C-487C-AE5D-503A14BDF125}"/>
              </a:ext>
            </a:extLst>
          </p:cNvPr>
          <p:cNvSpPr txBox="1"/>
          <p:nvPr/>
        </p:nvSpPr>
        <p:spPr>
          <a:xfrm>
            <a:off x="733011" y="1016281"/>
            <a:ext cx="6097656" cy="369332"/>
          </a:xfrm>
          <a:prstGeom prst="rect">
            <a:avLst/>
          </a:prstGeom>
          <a:noFill/>
        </p:spPr>
        <p:txBody>
          <a:bodyPr wrap="square">
            <a:spAutoFit/>
          </a:bodyPr>
          <a:lstStyle/>
          <a:p>
            <a:r>
              <a:rPr lang="en-US" b="1" i="0" dirty="0">
                <a:solidFill>
                  <a:srgbClr val="24292F"/>
                </a:solidFill>
                <a:effectLst/>
                <a:latin typeface="Calibri" panose="020F0502020204030204" pitchFamily="34" charset="0"/>
                <a:cs typeface="Calibri" panose="020F0502020204030204" pitchFamily="34" charset="0"/>
              </a:rPr>
              <a:t> 5. Analysis on distribution of Interest rates:</a:t>
            </a:r>
            <a:endParaRPr lang="en-US" dirty="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36D49E58-DCCF-4C6A-B0C5-5CAEDEB6C4FD}"/>
              </a:ext>
            </a:extLst>
          </p:cNvPr>
          <p:cNvSpPr txBox="1"/>
          <p:nvPr/>
        </p:nvSpPr>
        <p:spPr>
          <a:xfrm>
            <a:off x="733011" y="2134665"/>
            <a:ext cx="4415459" cy="646331"/>
          </a:xfrm>
          <a:prstGeom prst="rect">
            <a:avLst/>
          </a:prstGeom>
          <a:noFill/>
        </p:spPr>
        <p:txBody>
          <a:bodyPr wrap="square">
            <a:spAutoFit/>
          </a:bodyPr>
          <a:lstStyle/>
          <a:p>
            <a:pPr algn="just"/>
            <a:r>
              <a:rPr lang="en-US" b="0" i="0" dirty="0">
                <a:solidFill>
                  <a:srgbClr val="24292F"/>
                </a:solidFill>
                <a:effectLst/>
                <a:latin typeface="Calibri" panose="020F0502020204030204" pitchFamily="34" charset="0"/>
                <a:cs typeface="Calibri" panose="020F0502020204030204" pitchFamily="34" charset="0"/>
              </a:rPr>
              <a:t>The interest rates for most of the loans are in the range between 3 and 5.</a:t>
            </a:r>
            <a:endParaRPr lang="en-US" dirty="0">
              <a:latin typeface="Calibri" panose="020F0502020204030204" pitchFamily="34" charset="0"/>
              <a:cs typeface="Calibri" panose="020F0502020204030204" pitchFamily="34" charset="0"/>
            </a:endParaRPr>
          </a:p>
        </p:txBody>
      </p:sp>
      <p:pic>
        <p:nvPicPr>
          <p:cNvPr id="2054" name="Picture 6" descr="image">
            <a:extLst>
              <a:ext uri="{FF2B5EF4-FFF2-40B4-BE49-F238E27FC236}">
                <a16:creationId xmlns:a16="http://schemas.microsoft.com/office/drawing/2014/main" id="{B23AC3C4-0F45-4EED-ACAC-2561A61F50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4391" y="1176338"/>
            <a:ext cx="6097656" cy="2311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451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5623E5-BE52-4A64-9101-71C10025EB62}"/>
              </a:ext>
            </a:extLst>
          </p:cNvPr>
          <p:cNvSpPr txBox="1"/>
          <p:nvPr/>
        </p:nvSpPr>
        <p:spPr>
          <a:xfrm>
            <a:off x="754546" y="1151355"/>
            <a:ext cx="6097656" cy="369332"/>
          </a:xfrm>
          <a:prstGeom prst="rect">
            <a:avLst/>
          </a:prstGeom>
          <a:noFill/>
        </p:spPr>
        <p:txBody>
          <a:bodyPr wrap="square">
            <a:spAutoFit/>
          </a:bodyPr>
          <a:lstStyle/>
          <a:p>
            <a:r>
              <a:rPr lang="en-US" b="1" i="0" dirty="0">
                <a:solidFill>
                  <a:srgbClr val="24292F"/>
                </a:solidFill>
                <a:effectLst/>
                <a:latin typeface="Calibri" panose="020F0502020204030204" pitchFamily="34" charset="0"/>
                <a:cs typeface="Calibri" panose="020F0502020204030204" pitchFamily="34" charset="0"/>
              </a:rPr>
              <a:t>7. Distribution of Income levels of loan applicants:</a:t>
            </a:r>
            <a:endParaRPr lang="en-US"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44519B15-96F6-4586-8DC5-FF9D97B062E1}"/>
              </a:ext>
            </a:extLst>
          </p:cNvPr>
          <p:cNvSpPr txBox="1"/>
          <p:nvPr/>
        </p:nvSpPr>
        <p:spPr>
          <a:xfrm>
            <a:off x="754546" y="1958730"/>
            <a:ext cx="5389494" cy="646331"/>
          </a:xfrm>
          <a:prstGeom prst="rect">
            <a:avLst/>
          </a:prstGeom>
          <a:noFill/>
        </p:spPr>
        <p:txBody>
          <a:bodyPr wrap="square">
            <a:spAutoFit/>
          </a:bodyPr>
          <a:lstStyle/>
          <a:p>
            <a:pPr algn="just"/>
            <a:r>
              <a:rPr lang="en-US" b="0" i="0" dirty="0">
                <a:solidFill>
                  <a:srgbClr val="24292F"/>
                </a:solidFill>
                <a:effectLst/>
                <a:latin typeface="Calibri" panose="020F0502020204030204" pitchFamily="34" charset="0"/>
                <a:cs typeface="Calibri" panose="020F0502020204030204" pitchFamily="34" charset="0"/>
              </a:rPr>
              <a:t>The income ranges of loan applicants are in the range of 0 to 20000 per months</a:t>
            </a:r>
            <a:endParaRPr lang="en-US" dirty="0">
              <a:latin typeface="Calibri" panose="020F0502020204030204" pitchFamily="34" charset="0"/>
              <a:cs typeface="Calibri" panose="020F0502020204030204" pitchFamily="34" charset="0"/>
            </a:endParaRPr>
          </a:p>
        </p:txBody>
      </p:sp>
      <p:pic>
        <p:nvPicPr>
          <p:cNvPr id="5122" name="Picture 2" descr="image">
            <a:extLst>
              <a:ext uri="{FF2B5EF4-FFF2-40B4-BE49-F238E27FC236}">
                <a16:creationId xmlns:a16="http://schemas.microsoft.com/office/drawing/2014/main" id="{8CF13F6B-A416-4267-8D97-7D62E190DC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1287" y="1290638"/>
            <a:ext cx="5744817" cy="241103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F14AC50-DC18-44E8-A3C0-57CFAAB1B308}"/>
              </a:ext>
            </a:extLst>
          </p:cNvPr>
          <p:cNvSpPr txBox="1"/>
          <p:nvPr/>
        </p:nvSpPr>
        <p:spPr>
          <a:xfrm>
            <a:off x="802584" y="3701669"/>
            <a:ext cx="6097656" cy="923330"/>
          </a:xfrm>
          <a:prstGeom prst="rect">
            <a:avLst/>
          </a:prstGeom>
          <a:noFill/>
        </p:spPr>
        <p:txBody>
          <a:bodyPr wrap="square">
            <a:spAutoFit/>
          </a:bodyPr>
          <a:lstStyle/>
          <a:p>
            <a:pPr algn="l"/>
            <a:r>
              <a:rPr lang="en-US" b="1" i="0" dirty="0">
                <a:solidFill>
                  <a:srgbClr val="24292F"/>
                </a:solidFill>
                <a:effectLst/>
                <a:latin typeface="Calibri" panose="020F0502020204030204" pitchFamily="34" charset="0"/>
                <a:cs typeface="Calibri" panose="020F0502020204030204" pitchFamily="34" charset="0"/>
              </a:rPr>
              <a:t>8. Analysis on credit score by credit type:</a:t>
            </a:r>
            <a:endParaRPr lang="en-US" b="0" i="0" dirty="0">
              <a:solidFill>
                <a:srgbClr val="24292F"/>
              </a:solidFill>
              <a:effectLst/>
              <a:latin typeface="Calibri" panose="020F0502020204030204" pitchFamily="34" charset="0"/>
              <a:cs typeface="Calibri" panose="020F0502020204030204" pitchFamily="34" charset="0"/>
            </a:endParaRPr>
          </a:p>
          <a:p>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D665C340-A883-4793-88A1-27113EDF8488}"/>
              </a:ext>
            </a:extLst>
          </p:cNvPr>
          <p:cNvSpPr txBox="1"/>
          <p:nvPr/>
        </p:nvSpPr>
        <p:spPr>
          <a:xfrm>
            <a:off x="802584" y="5075276"/>
            <a:ext cx="5293416" cy="646331"/>
          </a:xfrm>
          <a:prstGeom prst="rect">
            <a:avLst/>
          </a:prstGeom>
          <a:noFill/>
        </p:spPr>
        <p:txBody>
          <a:bodyPr wrap="square">
            <a:spAutoFit/>
          </a:bodyPr>
          <a:lstStyle/>
          <a:p>
            <a:pPr algn="just"/>
            <a:r>
              <a:rPr lang="en-US" b="0" i="0" dirty="0">
                <a:solidFill>
                  <a:srgbClr val="24292F"/>
                </a:solidFill>
                <a:effectLst/>
                <a:latin typeface="Calibri" panose="020F0502020204030204" pitchFamily="34" charset="0"/>
                <a:cs typeface="Calibri" panose="020F0502020204030204" pitchFamily="34" charset="0"/>
              </a:rPr>
              <a:t>The credit scores of the credit type CRIF is higher then followed by credit type EXP.</a:t>
            </a:r>
            <a:endParaRPr lang="en-US" dirty="0">
              <a:latin typeface="Calibri" panose="020F0502020204030204" pitchFamily="34" charset="0"/>
              <a:cs typeface="Calibri" panose="020F0502020204030204" pitchFamily="34" charset="0"/>
            </a:endParaRPr>
          </a:p>
        </p:txBody>
      </p:sp>
      <p:pic>
        <p:nvPicPr>
          <p:cNvPr id="5124" name="Picture 4" descr="image">
            <a:extLst>
              <a:ext uri="{FF2B5EF4-FFF2-40B4-BE49-F238E27FC236}">
                <a16:creationId xmlns:a16="http://schemas.microsoft.com/office/drawing/2014/main" id="{472540FF-E261-4890-9314-644A3C6B77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8810" y="3931718"/>
            <a:ext cx="5293416" cy="2125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735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8EBFB-9620-44FB-B2E6-6531E1A952E3}"/>
              </a:ext>
            </a:extLst>
          </p:cNvPr>
          <p:cNvSpPr txBox="1"/>
          <p:nvPr/>
        </p:nvSpPr>
        <p:spPr>
          <a:xfrm>
            <a:off x="802585" y="1147827"/>
            <a:ext cx="10617476" cy="369332"/>
          </a:xfrm>
          <a:prstGeom prst="rect">
            <a:avLst/>
          </a:prstGeom>
          <a:noFill/>
        </p:spPr>
        <p:txBody>
          <a:bodyPr wrap="square">
            <a:spAutoFit/>
          </a:bodyPr>
          <a:lstStyle/>
          <a:p>
            <a:r>
              <a:rPr lang="en-US" b="1" dirty="0">
                <a:solidFill>
                  <a:srgbClr val="24292F"/>
                </a:solidFill>
                <a:latin typeface="Calibri" panose="020F0502020204030204" pitchFamily="34" charset="0"/>
                <a:cs typeface="Calibri" panose="020F0502020204030204" pitchFamily="34" charset="0"/>
              </a:rPr>
              <a:t>9</a:t>
            </a:r>
            <a:r>
              <a:rPr lang="en-US" b="1" i="0" dirty="0">
                <a:solidFill>
                  <a:srgbClr val="24292F"/>
                </a:solidFill>
                <a:effectLst/>
                <a:latin typeface="Calibri" panose="020F0502020204030204" pitchFamily="34" charset="0"/>
                <a:cs typeface="Calibri" panose="020F0502020204030204" pitchFamily="34" charset="0"/>
              </a:rPr>
              <a:t>. Analysis on loan amount by the gender of applicants type and nature of loan availability:</a:t>
            </a:r>
            <a:endParaRPr lang="en-US" dirty="0">
              <a:latin typeface="Calibri" panose="020F0502020204030204" pitchFamily="34" charset="0"/>
              <a:cs typeface="Calibri" panose="020F0502020204030204" pitchFamily="34" charset="0"/>
            </a:endParaRPr>
          </a:p>
        </p:txBody>
      </p:sp>
      <p:pic>
        <p:nvPicPr>
          <p:cNvPr id="3074" name="Picture 2" descr="image">
            <a:extLst>
              <a:ext uri="{FF2B5EF4-FFF2-40B4-BE49-F238E27FC236}">
                <a16:creationId xmlns:a16="http://schemas.microsoft.com/office/drawing/2014/main" id="{1E770FAE-E5E1-4695-BE49-9666E1CA80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957" y="1808921"/>
            <a:ext cx="8418444" cy="24748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451EFC9-ABB2-4B9D-8D2F-D19597483DB5}"/>
              </a:ext>
            </a:extLst>
          </p:cNvPr>
          <p:cNvSpPr txBox="1"/>
          <p:nvPr/>
        </p:nvSpPr>
        <p:spPr>
          <a:xfrm>
            <a:off x="802584" y="4786843"/>
            <a:ext cx="10508145" cy="646331"/>
          </a:xfrm>
          <a:prstGeom prst="rect">
            <a:avLst/>
          </a:prstGeom>
          <a:noFill/>
        </p:spPr>
        <p:txBody>
          <a:bodyPr wrap="square">
            <a:spAutoFit/>
          </a:bodyPr>
          <a:lstStyle/>
          <a:p>
            <a:pPr algn="just"/>
            <a:r>
              <a:rPr lang="en-US" b="0" i="0" dirty="0">
                <a:solidFill>
                  <a:srgbClr val="24292F"/>
                </a:solidFill>
                <a:effectLst/>
                <a:latin typeface="Calibri" panose="020F0502020204030204" pitchFamily="34" charset="0"/>
                <a:cs typeface="Calibri" panose="020F0502020204030204" pitchFamily="34" charset="0"/>
              </a:rPr>
              <a:t>We can infer that most of the loan applicants are for commercial purposes in any genders. We can also infer that there are male applicants for business purposes than females.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68292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D229-4777-4184-B8CE-333A786635D7}"/>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Machine learning Techniques:</a:t>
            </a:r>
          </a:p>
        </p:txBody>
      </p:sp>
      <p:sp>
        <p:nvSpPr>
          <p:cNvPr id="4" name="TextBox 3">
            <a:extLst>
              <a:ext uri="{FF2B5EF4-FFF2-40B4-BE49-F238E27FC236}">
                <a16:creationId xmlns:a16="http://schemas.microsoft.com/office/drawing/2014/main" id="{A01675EB-FC12-461B-8B6C-C322798D3CFA}"/>
              </a:ext>
            </a:extLst>
          </p:cNvPr>
          <p:cNvSpPr txBox="1"/>
          <p:nvPr/>
        </p:nvSpPr>
        <p:spPr>
          <a:xfrm>
            <a:off x="800099" y="1953087"/>
            <a:ext cx="10691265" cy="2909293"/>
          </a:xfrm>
          <a:prstGeom prst="rect">
            <a:avLst/>
          </a:prstGeom>
          <a:noFill/>
        </p:spPr>
        <p:txBody>
          <a:bodyPr wrap="square">
            <a:spAutoFit/>
          </a:bodyPr>
          <a:lstStyle/>
          <a:p>
            <a:pPr algn="l">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Random Forest with Grid search CV</a:t>
            </a:r>
          </a:p>
          <a:p>
            <a:pPr algn="l">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Logistic Regression with Grid search CV</a:t>
            </a:r>
          </a:p>
          <a:p>
            <a:pPr algn="l">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Support Vector Machine with Grid search CV</a:t>
            </a:r>
          </a:p>
          <a:p>
            <a:pPr algn="l">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K-Nearest Neighbors with Grid search CV</a:t>
            </a:r>
          </a:p>
          <a:p>
            <a:pPr algn="l">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Bagging with Base estimator as Random Forest</a:t>
            </a:r>
          </a:p>
          <a:p>
            <a:pPr algn="l">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Bagging with Base estimator as Logistic Regression</a:t>
            </a:r>
          </a:p>
          <a:p>
            <a:pPr algn="l">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AdaBoost Classifier</a:t>
            </a:r>
          </a:p>
          <a:p>
            <a:pPr algn="l">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Multilayer Perceptron Classifier</a:t>
            </a:r>
          </a:p>
          <a:p>
            <a:pPr algn="l">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Neural Networks</a:t>
            </a:r>
          </a:p>
          <a:p>
            <a:pPr algn="l">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Tensor Flow.</a:t>
            </a:r>
          </a:p>
        </p:txBody>
      </p:sp>
      <p:sp>
        <p:nvSpPr>
          <p:cNvPr id="6" name="TextBox 5">
            <a:extLst>
              <a:ext uri="{FF2B5EF4-FFF2-40B4-BE49-F238E27FC236}">
                <a16:creationId xmlns:a16="http://schemas.microsoft.com/office/drawing/2014/main" id="{9EF33304-38FC-4FB4-AEB0-A884925ABE13}"/>
              </a:ext>
            </a:extLst>
          </p:cNvPr>
          <p:cNvSpPr txBox="1"/>
          <p:nvPr/>
        </p:nvSpPr>
        <p:spPr>
          <a:xfrm>
            <a:off x="800099" y="4862380"/>
            <a:ext cx="10591801" cy="923330"/>
          </a:xfrm>
          <a:prstGeom prst="rect">
            <a:avLst/>
          </a:prstGeom>
          <a:noFill/>
        </p:spPr>
        <p:txBody>
          <a:bodyPr wrap="square">
            <a:spAutoFit/>
          </a:bodyPr>
          <a:lstStyle/>
          <a:p>
            <a:r>
              <a:rPr lang="en-US" b="0" i="0" dirty="0">
                <a:solidFill>
                  <a:srgbClr val="24292F"/>
                </a:solidFill>
                <a:effectLst/>
                <a:latin typeface="-apple-system"/>
              </a:rPr>
              <a:t>By evaluating the metrics such as recall, accuracy, precision, f-1 score, confusion matrix, ROC-AUC scores. After determining the metric to evaluate the model with the help of the business understanding of the domain of the data, we'll figure out the ways to improve the performance of the model.</a:t>
            </a:r>
            <a:endParaRPr lang="en-US" dirty="0"/>
          </a:p>
        </p:txBody>
      </p:sp>
    </p:spTree>
    <p:extLst>
      <p:ext uri="{BB962C8B-B14F-4D97-AF65-F5344CB8AC3E}">
        <p14:creationId xmlns:p14="http://schemas.microsoft.com/office/powerpoint/2010/main" val="3478715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A0FB6-1394-454D-B089-14994E2BBCD2}"/>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Expected Outcomes</a:t>
            </a:r>
          </a:p>
        </p:txBody>
      </p:sp>
      <p:sp>
        <p:nvSpPr>
          <p:cNvPr id="4" name="TextBox 3">
            <a:extLst>
              <a:ext uri="{FF2B5EF4-FFF2-40B4-BE49-F238E27FC236}">
                <a16:creationId xmlns:a16="http://schemas.microsoft.com/office/drawing/2014/main" id="{E59AA955-5B5A-491E-83AA-ADE432F0A0C4}"/>
              </a:ext>
            </a:extLst>
          </p:cNvPr>
          <p:cNvSpPr txBox="1"/>
          <p:nvPr/>
        </p:nvSpPr>
        <p:spPr>
          <a:xfrm>
            <a:off x="800100" y="1873188"/>
            <a:ext cx="10591800" cy="3416320"/>
          </a:xfrm>
          <a:prstGeom prst="rect">
            <a:avLst/>
          </a:prstGeom>
          <a:noFill/>
        </p:spPr>
        <p:txBody>
          <a:bodyPr wrap="square">
            <a:spAutoFit/>
          </a:bodyPr>
          <a:lstStyle/>
          <a:p>
            <a:pPr algn="just">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Importance of business domain understanding in choosing and evaluating the model.</a:t>
            </a:r>
          </a:p>
          <a:p>
            <a:pPr algn="just">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To apply various machine learning models to classify the outcome.</a:t>
            </a:r>
          </a:p>
          <a:p>
            <a:pPr algn="just">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Usage of Various evaluating metrics to determine the performance of the model.</a:t>
            </a:r>
          </a:p>
          <a:p>
            <a:pPr algn="just">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Importance of Various Statistical Analysis Understanding the Dimensionality Reduction.</a:t>
            </a:r>
          </a:p>
          <a:p>
            <a:pPr algn="just">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Understanding the Bias-Variance trade-off.</a:t>
            </a:r>
          </a:p>
          <a:p>
            <a:pPr algn="just">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Application of Principal component analysis.</a:t>
            </a:r>
          </a:p>
          <a:p>
            <a:pPr algn="just">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Usage of Grid search Validations.</a:t>
            </a:r>
          </a:p>
          <a:p>
            <a:pPr algn="just">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Understanding of Various activation functions.</a:t>
            </a:r>
          </a:p>
          <a:p>
            <a:pPr algn="just">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Effectively handling the outliers.</a:t>
            </a:r>
          </a:p>
          <a:p>
            <a:pPr algn="just">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Usage of various hyperparameters.</a:t>
            </a:r>
          </a:p>
          <a:p>
            <a:pPr algn="just">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Analyzing &amp; Visualizing the data.</a:t>
            </a:r>
          </a:p>
          <a:p>
            <a:pPr algn="just">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Building a dashboard which helps banking stakeholders to access the status of creditworthiness.</a:t>
            </a:r>
          </a:p>
        </p:txBody>
      </p:sp>
    </p:spTree>
    <p:extLst>
      <p:ext uri="{BB962C8B-B14F-4D97-AF65-F5344CB8AC3E}">
        <p14:creationId xmlns:p14="http://schemas.microsoft.com/office/powerpoint/2010/main" val="3364131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EE980-06AC-47FE-A017-210962FEE5A4}"/>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References:</a:t>
            </a:r>
          </a:p>
        </p:txBody>
      </p:sp>
      <p:sp>
        <p:nvSpPr>
          <p:cNvPr id="4" name="TextBox 3">
            <a:extLst>
              <a:ext uri="{FF2B5EF4-FFF2-40B4-BE49-F238E27FC236}">
                <a16:creationId xmlns:a16="http://schemas.microsoft.com/office/drawing/2014/main" id="{3B0DCA58-4185-4523-8704-CF9500CAD1F2}"/>
              </a:ext>
            </a:extLst>
          </p:cNvPr>
          <p:cNvSpPr txBox="1"/>
          <p:nvPr/>
        </p:nvSpPr>
        <p:spPr>
          <a:xfrm>
            <a:off x="621437" y="2130641"/>
            <a:ext cx="10770463" cy="2585323"/>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Tx/>
              <a:buAutoNum type="arabicPeriod"/>
              <a:tabLst/>
              <a:defRPr/>
            </a:pPr>
            <a:r>
              <a:rPr lang="en-US" dirty="0" err="1">
                <a:effectLst/>
                <a:latin typeface="Calibri" panose="020F0502020204030204" pitchFamily="34" charset="0"/>
                <a:cs typeface="Calibri" panose="020F0502020204030204" pitchFamily="34" charset="0"/>
              </a:rPr>
              <a:t>Heitzmann</a:t>
            </a:r>
            <a:r>
              <a:rPr lang="en-US" dirty="0">
                <a:effectLst/>
                <a:latin typeface="Calibri" panose="020F0502020204030204" pitchFamily="34" charset="0"/>
                <a:cs typeface="Calibri" panose="020F0502020204030204" pitchFamily="34" charset="0"/>
              </a:rPr>
              <a:t>, P. (n.d.). </a:t>
            </a:r>
            <a:r>
              <a:rPr lang="en-US" i="1" dirty="0">
                <a:effectLst/>
                <a:latin typeface="Calibri" panose="020F0502020204030204" pitchFamily="34" charset="0"/>
                <a:cs typeface="Calibri" panose="020F0502020204030204" pitchFamily="34" charset="0"/>
              </a:rPr>
              <a:t>Predicting loan defaults using Machine Learning Classification models</a:t>
            </a:r>
            <a:r>
              <a:rPr lang="en-US" dirty="0">
                <a:effectLst/>
                <a:latin typeface="Calibri" panose="020F0502020204030204" pitchFamily="34" charset="0"/>
                <a:cs typeface="Calibri" panose="020F0502020204030204" pitchFamily="34" charset="0"/>
              </a:rPr>
              <a:t>. Data Science Blog. Retrieved February 27, 2022, from https://nycdatascience.com/blog/student-works/predicting-loan-defaults-using-machine-learning-classification-models/ </a:t>
            </a:r>
          </a:p>
          <a:p>
            <a:pPr marL="342900" indent="-342900" algn="just">
              <a:buFontTx/>
              <a:buAutoNum type="arabicPeriod"/>
              <a:defRPr/>
            </a:pPr>
            <a:r>
              <a:rPr lang="en-US" dirty="0">
                <a:effectLst/>
                <a:latin typeface="Calibri" panose="020F0502020204030204" pitchFamily="34" charset="0"/>
                <a:cs typeface="Calibri" panose="020F0502020204030204" pitchFamily="34" charset="0"/>
              </a:rPr>
              <a:t>Banerjee, T. (2019, December 24). </a:t>
            </a:r>
            <a:r>
              <a:rPr lang="en-US" i="1" dirty="0">
                <a:effectLst/>
                <a:latin typeface="Calibri" panose="020F0502020204030204" pitchFamily="34" charset="0"/>
                <a:cs typeface="Calibri" panose="020F0502020204030204" pitchFamily="34" charset="0"/>
              </a:rPr>
              <a:t>Classification model for loan default risk prediction</a:t>
            </a:r>
            <a:r>
              <a:rPr lang="en-US" dirty="0">
                <a:effectLst/>
                <a:latin typeface="Calibri" panose="020F0502020204030204" pitchFamily="34" charset="0"/>
                <a:cs typeface="Calibri" panose="020F0502020204030204" pitchFamily="34" charset="0"/>
              </a:rPr>
              <a:t>. Medium. Retrieved February 27, 2022, from https://medium.com/analytics-vidhya/classification-model-for-loan-default-risk-prediction-98c2cc7ef1bf </a:t>
            </a:r>
          </a:p>
          <a:p>
            <a:pPr marL="342900" indent="-342900" algn="just">
              <a:buFontTx/>
              <a:buAutoNum type="arabicPeriod"/>
              <a:defRPr/>
            </a:pPr>
            <a:r>
              <a:rPr lang="en-US" dirty="0">
                <a:effectLst/>
                <a:latin typeface="Calibri" panose="020F0502020204030204" pitchFamily="34" charset="0"/>
                <a:cs typeface="Calibri" panose="020F0502020204030204" pitchFamily="34" charset="0"/>
              </a:rPr>
              <a:t>Xu, Z. (J. (2022, February 10). </a:t>
            </a:r>
            <a:r>
              <a:rPr lang="en-US" i="1" dirty="0">
                <a:effectLst/>
                <a:latin typeface="Calibri" panose="020F0502020204030204" pitchFamily="34" charset="0"/>
                <a:cs typeface="Calibri" panose="020F0502020204030204" pitchFamily="34" charset="0"/>
              </a:rPr>
              <a:t>Loan default prediction for profit maximization</a:t>
            </a:r>
            <a:r>
              <a:rPr lang="en-US" dirty="0">
                <a:effectLst/>
                <a:latin typeface="Calibri" panose="020F0502020204030204" pitchFamily="34" charset="0"/>
                <a:cs typeface="Calibri" panose="020F0502020204030204" pitchFamily="34" charset="0"/>
              </a:rPr>
              <a:t>. Medium. Retrieved February 27, 2022, from https://towardsdatascience.com/loan-default-prediction-for-profit-maximization-45fcd461582b </a:t>
            </a:r>
          </a:p>
          <a:p>
            <a:pPr marL="342900" marR="0" lvl="0" indent="-342900" algn="just" defTabSz="914400" rtl="0" eaLnBrk="1" fontAlgn="auto" latinLnBrk="0" hangingPunct="1">
              <a:lnSpc>
                <a:spcPct val="100000"/>
              </a:lnSpc>
              <a:spcBef>
                <a:spcPts val="0"/>
              </a:spcBef>
              <a:spcAft>
                <a:spcPts val="0"/>
              </a:spcAft>
              <a:buClrTx/>
              <a:buSzTx/>
              <a:buFontTx/>
              <a:buAutoNum type="arabicPeriod"/>
              <a:tabLst/>
              <a:defRPr/>
            </a:pPr>
            <a:endParaRPr lang="en-US"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9916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6222235-331E-4412-84E2-B8CC5FA56ACD}"/>
              </a:ext>
            </a:extLst>
          </p:cNvPr>
          <p:cNvSpPr>
            <a:spLocks noGrp="1"/>
          </p:cNvSpPr>
          <p:nvPr>
            <p:ph type="title"/>
          </p:nvPr>
        </p:nvSpPr>
        <p:spPr>
          <a:xfrm>
            <a:off x="669852" y="870596"/>
            <a:ext cx="4887382" cy="3747820"/>
          </a:xfrm>
        </p:spPr>
        <p:txBody>
          <a:bodyPr vert="horz" lIns="91440" tIns="45720" rIns="91440" bIns="45720" rtlCol="0" anchor="t">
            <a:normAutofit/>
          </a:bodyPr>
          <a:lstStyle/>
          <a:p>
            <a:r>
              <a:rPr lang="en-US" sz="5400" dirty="0">
                <a:latin typeface="Calibri" panose="020F0502020204030204" pitchFamily="34" charset="0"/>
                <a:cs typeface="Calibri" panose="020F0502020204030204" pitchFamily="34" charset="0"/>
              </a:rPr>
              <a:t>Introduction</a:t>
            </a:r>
            <a:br>
              <a:rPr lang="en-US" sz="5400" dirty="0"/>
            </a:br>
            <a:endParaRPr lang="en-US" sz="5400" dirty="0"/>
          </a:p>
        </p:txBody>
      </p:sp>
      <p:cxnSp>
        <p:nvCxnSpPr>
          <p:cNvPr id="77" name="Straight Connector 7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7A2985D9-3043-4866-80E4-A7E7E027A13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37378" y="1236353"/>
            <a:ext cx="4154521" cy="2731962"/>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Straight Connector 78">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885"/>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0F331FC-C43B-4F12-A9BC-42E8C10DB137}"/>
              </a:ext>
            </a:extLst>
          </p:cNvPr>
          <p:cNvSpPr txBox="1"/>
          <p:nvPr/>
        </p:nvSpPr>
        <p:spPr>
          <a:xfrm>
            <a:off x="669852" y="2033093"/>
            <a:ext cx="6094520" cy="2585323"/>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Lending money has long been a popular way to make money from money. This activity is being pursued by financial banking institutions and numerous individuals in order to gain money. After conducting extensive research, we discovered that, with technologies such as decentralization finance and other technologies in place, a data-driven approach is required to close the gap in the banking sector in terms of lowering the burden of bad debts and improving the credit history of applicants.</a:t>
            </a:r>
          </a:p>
        </p:txBody>
      </p:sp>
    </p:spTree>
    <p:extLst>
      <p:ext uri="{BB962C8B-B14F-4D97-AF65-F5344CB8AC3E}">
        <p14:creationId xmlns:p14="http://schemas.microsoft.com/office/powerpoint/2010/main" val="2532245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A6648BE-4706-4995-AA3C-DFEBC75275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0847" y="890588"/>
            <a:ext cx="2533650" cy="14192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20B8951-2037-4008-BC06-3DFE0B4150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0643" y="890588"/>
            <a:ext cx="2604394" cy="14954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A907F72-D45C-47CB-9A08-7D5DCB54C43E}"/>
              </a:ext>
            </a:extLst>
          </p:cNvPr>
          <p:cNvSpPr txBox="1"/>
          <p:nvPr/>
        </p:nvSpPr>
        <p:spPr>
          <a:xfrm>
            <a:off x="967665" y="2812956"/>
            <a:ext cx="10564428" cy="923330"/>
          </a:xfrm>
          <a:prstGeom prst="rect">
            <a:avLst/>
          </a:prstGeom>
          <a:noFill/>
        </p:spPr>
        <p:txBody>
          <a:bodyPr wrap="square">
            <a:spAutoFit/>
          </a:bodyPr>
          <a:lstStyle/>
          <a:p>
            <a:pPr algn="just"/>
            <a:r>
              <a:rPr lang="en-US" dirty="0">
                <a:latin typeface="Calibri" panose="020F0502020204030204" pitchFamily="34" charset="0"/>
                <a:cs typeface="Calibri" panose="020F0502020204030204" pitchFamily="34" charset="0"/>
              </a:rPr>
              <a:t>Peer-to-peer loan services such as Business Organizations now allow users to invest in personal loans. Loan Program allows investors to review consumer loan applications, which include the applicant's credit history, loan details, work status, and other self-reported personal information, in order to decide which loans to fund.</a:t>
            </a:r>
          </a:p>
        </p:txBody>
      </p:sp>
      <p:sp>
        <p:nvSpPr>
          <p:cNvPr id="8" name="TextBox 7">
            <a:extLst>
              <a:ext uri="{FF2B5EF4-FFF2-40B4-BE49-F238E27FC236}">
                <a16:creationId xmlns:a16="http://schemas.microsoft.com/office/drawing/2014/main" id="{05E51AD6-BBCC-4607-9257-A706F07EA821}"/>
              </a:ext>
            </a:extLst>
          </p:cNvPr>
          <p:cNvSpPr txBox="1"/>
          <p:nvPr/>
        </p:nvSpPr>
        <p:spPr>
          <a:xfrm>
            <a:off x="967665" y="3840063"/>
            <a:ext cx="10564427" cy="646331"/>
          </a:xfrm>
          <a:prstGeom prst="rect">
            <a:avLst/>
          </a:prstGeom>
          <a:noFill/>
        </p:spPr>
        <p:txBody>
          <a:bodyPr wrap="square">
            <a:spAutoFit/>
          </a:bodyPr>
          <a:lstStyle/>
          <a:p>
            <a:pPr algn="just"/>
            <a:r>
              <a:rPr lang="en-US" dirty="0">
                <a:latin typeface="Calibri" panose="020F0502020204030204" pitchFamily="34" charset="0"/>
                <a:cs typeface="Calibri" panose="020F0502020204030204" pitchFamily="34" charset="0"/>
              </a:rPr>
              <a:t>As a result, a machine learning model that can effectively predict a loan's default risk using data that might assist financial managers in maximizing their capital growth by approving loans based on credit score of users.</a:t>
            </a:r>
          </a:p>
        </p:txBody>
      </p:sp>
      <p:sp>
        <p:nvSpPr>
          <p:cNvPr id="10" name="TextBox 9">
            <a:extLst>
              <a:ext uri="{FF2B5EF4-FFF2-40B4-BE49-F238E27FC236}">
                <a16:creationId xmlns:a16="http://schemas.microsoft.com/office/drawing/2014/main" id="{1E330E4F-FB6E-48E4-9269-F172651E9E37}"/>
              </a:ext>
            </a:extLst>
          </p:cNvPr>
          <p:cNvSpPr txBox="1"/>
          <p:nvPr/>
        </p:nvSpPr>
        <p:spPr>
          <a:xfrm>
            <a:off x="967665" y="4590171"/>
            <a:ext cx="10457896" cy="646331"/>
          </a:xfrm>
          <a:prstGeom prst="rect">
            <a:avLst/>
          </a:prstGeom>
          <a:noFill/>
        </p:spPr>
        <p:txBody>
          <a:bodyPr wrap="square">
            <a:spAutoFit/>
          </a:bodyPr>
          <a:lstStyle/>
          <a:p>
            <a:pPr algn="just"/>
            <a:r>
              <a:rPr lang="en-US" b="0" i="0" dirty="0">
                <a:solidFill>
                  <a:srgbClr val="24292F"/>
                </a:solidFill>
                <a:effectLst/>
                <a:latin typeface="-apple-system"/>
              </a:rPr>
              <a:t>To incorporate an end-to-end data science project which could address the existing gaps in the banking sector by powering them with a web-based dashboard to access the creditworthiness of the customer.</a:t>
            </a:r>
            <a:endParaRPr lang="en-US" dirty="0"/>
          </a:p>
        </p:txBody>
      </p:sp>
    </p:spTree>
    <p:extLst>
      <p:ext uri="{BB962C8B-B14F-4D97-AF65-F5344CB8AC3E}">
        <p14:creationId xmlns:p14="http://schemas.microsoft.com/office/powerpoint/2010/main" val="4253982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453B2-F6E3-41E8-AE25-1B3D5B3EF89E}"/>
              </a:ext>
            </a:extLst>
          </p:cNvPr>
          <p:cNvSpPr>
            <a:spLocks noGrp="1"/>
          </p:cNvSpPr>
          <p:nvPr>
            <p:ph type="title"/>
          </p:nvPr>
        </p:nvSpPr>
        <p:spPr>
          <a:xfrm>
            <a:off x="700635" y="922096"/>
            <a:ext cx="10691265" cy="729151"/>
          </a:xfrm>
        </p:spPr>
        <p:txBody>
          <a:bodyPr>
            <a:normAutofit fontScale="90000"/>
          </a:bodyPr>
          <a:lstStyle/>
          <a:p>
            <a:r>
              <a:rPr lang="en-US" sz="5400" dirty="0">
                <a:latin typeface="Calibri" panose="020F0502020204030204" pitchFamily="34" charset="0"/>
                <a:cs typeface="Calibri" panose="020F0502020204030204" pitchFamily="34" charset="0"/>
              </a:rPr>
              <a:t>Dataset</a:t>
            </a:r>
          </a:p>
        </p:txBody>
      </p:sp>
      <p:sp>
        <p:nvSpPr>
          <p:cNvPr id="4" name="TextBox 3">
            <a:extLst>
              <a:ext uri="{FF2B5EF4-FFF2-40B4-BE49-F238E27FC236}">
                <a16:creationId xmlns:a16="http://schemas.microsoft.com/office/drawing/2014/main" id="{8AD515B4-0100-479D-9019-474E6B18657E}"/>
              </a:ext>
            </a:extLst>
          </p:cNvPr>
          <p:cNvSpPr txBox="1"/>
          <p:nvPr/>
        </p:nvSpPr>
        <p:spPr>
          <a:xfrm>
            <a:off x="800100" y="1651247"/>
            <a:ext cx="10591800" cy="4801314"/>
          </a:xfrm>
          <a:prstGeom prst="rect">
            <a:avLst/>
          </a:prstGeom>
          <a:noFill/>
        </p:spPr>
        <p:txBody>
          <a:bodyPr wrap="square">
            <a:spAutoFit/>
          </a:bodyPr>
          <a:lstStyle/>
          <a:p>
            <a:pPr algn="l"/>
            <a:endParaRPr lang="en-US" b="0" i="0" dirty="0">
              <a:solidFill>
                <a:srgbClr val="24292F"/>
              </a:solidFill>
              <a:effectLst/>
              <a:latin typeface="Calibri" panose="020F0502020204030204" pitchFamily="34" charset="0"/>
              <a:cs typeface="Calibri" panose="020F0502020204030204" pitchFamily="34" charset="0"/>
            </a:endParaRPr>
          </a:p>
          <a:p>
            <a:pPr algn="l"/>
            <a:r>
              <a:rPr lang="en-US" b="1" i="0" dirty="0">
                <a:solidFill>
                  <a:srgbClr val="24292F"/>
                </a:solidFill>
                <a:effectLst/>
                <a:latin typeface="Calibri" panose="020F0502020204030204" pitchFamily="34" charset="0"/>
                <a:cs typeface="Calibri" panose="020F0502020204030204" pitchFamily="34" charset="0"/>
              </a:rPr>
              <a:t>Data source</a:t>
            </a:r>
            <a:r>
              <a:rPr lang="en-US" b="0" i="0" dirty="0">
                <a:solidFill>
                  <a:srgbClr val="24292F"/>
                </a:solidFill>
                <a:effectLst/>
                <a:latin typeface="Calibri" panose="020F0502020204030204" pitchFamily="34" charset="0"/>
                <a:cs typeface="Calibri" panose="020F0502020204030204" pitchFamily="34" charset="0"/>
              </a:rPr>
              <a:t>: </a:t>
            </a:r>
            <a:r>
              <a:rPr lang="en-US" b="0" i="0" dirty="0">
                <a:solidFill>
                  <a:srgbClr val="24292F"/>
                </a:solidFill>
                <a:effectLst/>
                <a:latin typeface="Calibri" panose="020F0502020204030204" pitchFamily="34" charset="0"/>
                <a:cs typeface="Calibri" panose="020F0502020204030204" pitchFamily="34" charset="0"/>
                <a:hlinkClick r:id="rId3"/>
              </a:rPr>
              <a:t>https://www.kaggle.com/yasserh/loan-default-dataset</a:t>
            </a:r>
            <a:endParaRPr lang="en-US" b="0" i="0" dirty="0">
              <a:solidFill>
                <a:srgbClr val="24292F"/>
              </a:solidFill>
              <a:effectLst/>
              <a:latin typeface="Calibri" panose="020F0502020204030204" pitchFamily="34" charset="0"/>
              <a:cs typeface="Calibri" panose="020F0502020204030204" pitchFamily="34" charset="0"/>
            </a:endParaRPr>
          </a:p>
          <a:p>
            <a:pPr algn="l"/>
            <a:endParaRPr lang="en-US" b="0" i="0" dirty="0">
              <a:solidFill>
                <a:srgbClr val="24292F"/>
              </a:solidFill>
              <a:effectLst/>
              <a:latin typeface="Calibri" panose="020F0502020204030204" pitchFamily="34" charset="0"/>
              <a:cs typeface="Calibri" panose="020F0502020204030204" pitchFamily="34" charset="0"/>
            </a:endParaRPr>
          </a:p>
          <a:p>
            <a:pPr algn="l"/>
            <a:r>
              <a:rPr lang="en-US" b="0" i="0" dirty="0">
                <a:solidFill>
                  <a:srgbClr val="24292F"/>
                </a:solidFill>
                <a:effectLst/>
                <a:latin typeface="Calibri" panose="020F0502020204030204" pitchFamily="34" charset="0"/>
                <a:cs typeface="Calibri" panose="020F0502020204030204" pitchFamily="34" charset="0"/>
              </a:rPr>
              <a:t>The Dataset contains of 20 columns namely:</a:t>
            </a:r>
          </a:p>
          <a:p>
            <a:pPr algn="l"/>
            <a:endParaRPr lang="en-US" b="0" i="0" dirty="0">
              <a:solidFill>
                <a:srgbClr val="24292F"/>
              </a:solidFill>
              <a:effectLst/>
              <a:latin typeface="Calibri" panose="020F0502020204030204" pitchFamily="34" charset="0"/>
              <a:cs typeface="Calibri" panose="020F0502020204030204" pitchFamily="34" charset="0"/>
            </a:endParaRPr>
          </a:p>
          <a:p>
            <a:pPr algn="l"/>
            <a:r>
              <a:rPr lang="en-US" b="0" i="0" dirty="0">
                <a:solidFill>
                  <a:srgbClr val="24292F"/>
                </a:solidFill>
                <a:effectLst/>
                <a:latin typeface="-apple-system"/>
              </a:rPr>
              <a:t>ID: Customer ID of Applicant</a:t>
            </a:r>
          </a:p>
          <a:p>
            <a:pPr algn="l"/>
            <a:r>
              <a:rPr lang="en-US" b="0" i="0" dirty="0">
                <a:solidFill>
                  <a:srgbClr val="24292F"/>
                </a:solidFill>
                <a:effectLst/>
                <a:latin typeface="-apple-system"/>
              </a:rPr>
              <a:t>year: Year of Application</a:t>
            </a:r>
          </a:p>
          <a:p>
            <a:pPr algn="l"/>
            <a:r>
              <a:rPr lang="en-US" b="0" i="0" dirty="0">
                <a:solidFill>
                  <a:srgbClr val="24292F"/>
                </a:solidFill>
                <a:effectLst/>
                <a:latin typeface="-apple-system"/>
              </a:rPr>
              <a:t>loan_limit: Cash Flow or Net Cash Flow type</a:t>
            </a:r>
          </a:p>
          <a:p>
            <a:pPr algn="l"/>
            <a:r>
              <a:rPr lang="en-US" b="0" i="0" dirty="0">
                <a:solidFill>
                  <a:srgbClr val="24292F"/>
                </a:solidFill>
                <a:effectLst/>
                <a:latin typeface="-apple-system"/>
              </a:rPr>
              <a:t>gender: Applicant's gender</a:t>
            </a:r>
          </a:p>
          <a:p>
            <a:pPr algn="l"/>
            <a:r>
              <a:rPr lang="en-US" b="0" i="0" dirty="0">
                <a:solidFill>
                  <a:srgbClr val="24292F"/>
                </a:solidFill>
                <a:effectLst/>
                <a:latin typeface="-apple-system"/>
              </a:rPr>
              <a:t>approv_in_adv: Is loan pre-approved or not</a:t>
            </a:r>
          </a:p>
          <a:p>
            <a:pPr algn="l"/>
            <a:r>
              <a:rPr lang="en-US" b="0" i="0" dirty="0">
                <a:solidFill>
                  <a:srgbClr val="24292F"/>
                </a:solidFill>
                <a:effectLst/>
                <a:latin typeface="-apple-system"/>
              </a:rPr>
              <a:t>loan_type: Type of loan</a:t>
            </a:r>
          </a:p>
          <a:p>
            <a:pPr algn="l"/>
            <a:r>
              <a:rPr lang="en-US" b="0" i="0" dirty="0">
                <a:solidFill>
                  <a:srgbClr val="24292F"/>
                </a:solidFill>
                <a:effectLst/>
                <a:latin typeface="-apple-system"/>
              </a:rPr>
              <a:t>loan_purpose: Purpose of loan</a:t>
            </a:r>
          </a:p>
          <a:p>
            <a:pPr algn="l"/>
            <a:r>
              <a:rPr lang="en-US" b="0" i="0" dirty="0">
                <a:solidFill>
                  <a:srgbClr val="24292F"/>
                </a:solidFill>
                <a:effectLst/>
                <a:latin typeface="-apple-system"/>
              </a:rPr>
              <a:t>Credit_Worthiness: Credit worthiness of the applicant</a:t>
            </a:r>
          </a:p>
          <a:p>
            <a:pPr algn="l"/>
            <a:r>
              <a:rPr lang="en-US" b="0" i="0" dirty="0">
                <a:solidFill>
                  <a:srgbClr val="24292F"/>
                </a:solidFill>
                <a:effectLst/>
                <a:latin typeface="-apple-system"/>
              </a:rPr>
              <a:t>open_credit: Type of Credit (Open credit or Non open credit)</a:t>
            </a:r>
          </a:p>
          <a:p>
            <a:pPr algn="l"/>
            <a:r>
              <a:rPr lang="en-US" b="0" i="0" dirty="0">
                <a:solidFill>
                  <a:srgbClr val="24292F"/>
                </a:solidFill>
                <a:effectLst/>
                <a:latin typeface="-apple-system"/>
              </a:rPr>
              <a:t>business_or_commercial: Usage type of the loan amount</a:t>
            </a:r>
          </a:p>
          <a:p>
            <a:pPr algn="l"/>
            <a:r>
              <a:rPr lang="en-US" b="0" i="0" dirty="0">
                <a:solidFill>
                  <a:srgbClr val="24292F"/>
                </a:solidFill>
                <a:effectLst/>
                <a:latin typeface="-apple-system"/>
              </a:rPr>
              <a:t>loan_amount: The exact loan amount</a:t>
            </a:r>
            <a:endParaRPr lang="en-US" b="0" i="0" dirty="0">
              <a:solidFill>
                <a:srgbClr val="24292F"/>
              </a:solidFill>
              <a:effectLst/>
              <a:latin typeface="Calibri" panose="020F0502020204030204" pitchFamily="34" charset="0"/>
              <a:cs typeface="Calibri" panose="020F0502020204030204" pitchFamily="34" charset="0"/>
            </a:endParaRPr>
          </a:p>
          <a:p>
            <a:pPr algn="l"/>
            <a:endParaRPr lang="en-US" b="0" i="0" dirty="0">
              <a:solidFill>
                <a:srgbClr val="24292F"/>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9438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65EAF7-89B4-4616-AC95-137500A5CF71}"/>
              </a:ext>
            </a:extLst>
          </p:cNvPr>
          <p:cNvSpPr txBox="1"/>
          <p:nvPr/>
        </p:nvSpPr>
        <p:spPr>
          <a:xfrm>
            <a:off x="889986" y="4807232"/>
            <a:ext cx="6094520" cy="923330"/>
          </a:xfrm>
          <a:prstGeom prst="rect">
            <a:avLst/>
          </a:prstGeom>
          <a:noFill/>
        </p:spPr>
        <p:txBody>
          <a:bodyPr wrap="square">
            <a:spAutoFit/>
          </a:bodyPr>
          <a:lstStyle/>
          <a:p>
            <a:pPr algn="l"/>
            <a:r>
              <a:rPr lang="en-US" b="1" i="0" dirty="0">
                <a:solidFill>
                  <a:srgbClr val="24292F"/>
                </a:solidFill>
                <a:effectLst/>
                <a:latin typeface="-apple-system"/>
              </a:rPr>
              <a:t>Unit of Analysis</a:t>
            </a:r>
            <a:r>
              <a:rPr lang="en-US" b="0" i="0" dirty="0">
                <a:solidFill>
                  <a:srgbClr val="24292F"/>
                </a:solidFill>
                <a:effectLst/>
                <a:latin typeface="-apple-system"/>
              </a:rPr>
              <a:t>: Loan record of applicant.</a:t>
            </a:r>
          </a:p>
          <a:p>
            <a:pPr algn="l"/>
            <a:r>
              <a:rPr lang="en-US" b="0" i="0" dirty="0">
                <a:solidFill>
                  <a:srgbClr val="24292F"/>
                </a:solidFill>
                <a:effectLst/>
                <a:latin typeface="-apple-system"/>
              </a:rPr>
              <a:t>Number of observations to be analyzed: 148671</a:t>
            </a:r>
          </a:p>
          <a:p>
            <a:pPr algn="l"/>
            <a:r>
              <a:rPr lang="en-US" b="1" i="0" dirty="0">
                <a:solidFill>
                  <a:srgbClr val="24292F"/>
                </a:solidFill>
                <a:effectLst/>
                <a:latin typeface="-apple-system"/>
              </a:rPr>
              <a:t>Output Variable</a:t>
            </a:r>
            <a:r>
              <a:rPr lang="en-US" b="0" i="0" dirty="0">
                <a:solidFill>
                  <a:srgbClr val="24292F"/>
                </a:solidFill>
                <a:effectLst/>
                <a:latin typeface="-apple-system"/>
              </a:rPr>
              <a:t>: Loan status</a:t>
            </a:r>
          </a:p>
        </p:txBody>
      </p:sp>
      <p:sp>
        <p:nvSpPr>
          <p:cNvPr id="5" name="TextBox 4">
            <a:extLst>
              <a:ext uri="{FF2B5EF4-FFF2-40B4-BE49-F238E27FC236}">
                <a16:creationId xmlns:a16="http://schemas.microsoft.com/office/drawing/2014/main" id="{70FE2089-EE48-47F9-BF7D-EC3EB34F6D74}"/>
              </a:ext>
            </a:extLst>
          </p:cNvPr>
          <p:cNvSpPr txBox="1"/>
          <p:nvPr/>
        </p:nvSpPr>
        <p:spPr>
          <a:xfrm>
            <a:off x="889986" y="1277424"/>
            <a:ext cx="6094520" cy="2585323"/>
          </a:xfrm>
          <a:prstGeom prst="rect">
            <a:avLst/>
          </a:prstGeom>
          <a:noFill/>
        </p:spPr>
        <p:txBody>
          <a:bodyPr wrap="square">
            <a:spAutoFit/>
          </a:bodyPr>
          <a:lstStyle/>
          <a:p>
            <a:pPr algn="l"/>
            <a:r>
              <a:rPr lang="en-US" b="0" i="0" dirty="0">
                <a:solidFill>
                  <a:srgbClr val="24292F"/>
                </a:solidFill>
                <a:effectLst/>
                <a:latin typeface="-apple-system"/>
              </a:rPr>
              <a:t>rate_of_interest: Rate of interest of the loan</a:t>
            </a:r>
          </a:p>
          <a:p>
            <a:pPr algn="l"/>
            <a:r>
              <a:rPr lang="en-US" b="0" i="0" dirty="0">
                <a:solidFill>
                  <a:srgbClr val="24292F"/>
                </a:solidFill>
                <a:effectLst/>
                <a:latin typeface="-apple-system"/>
              </a:rPr>
              <a:t>Interest_rate_spread: Spread of interest rate by banks</a:t>
            </a:r>
          </a:p>
          <a:p>
            <a:pPr algn="l"/>
            <a:r>
              <a:rPr lang="en-US" b="0" i="0" dirty="0">
                <a:solidFill>
                  <a:srgbClr val="24292F"/>
                </a:solidFill>
                <a:effectLst/>
                <a:latin typeface="-apple-system"/>
              </a:rPr>
              <a:t>Upfront_charges: Up front loan sanctioning charges</a:t>
            </a:r>
          </a:p>
          <a:p>
            <a:pPr algn="l"/>
            <a:r>
              <a:rPr lang="en-US" b="0" i="0" dirty="0">
                <a:solidFill>
                  <a:srgbClr val="24292F"/>
                </a:solidFill>
                <a:effectLst/>
                <a:latin typeface="-apple-system"/>
              </a:rPr>
              <a:t>lump_sum_payment: Down payment for the loan</a:t>
            </a:r>
          </a:p>
          <a:p>
            <a:pPr algn="l"/>
            <a:r>
              <a:rPr lang="en-US" b="0" i="0" dirty="0">
                <a:solidFill>
                  <a:srgbClr val="24292F"/>
                </a:solidFill>
                <a:effectLst/>
                <a:latin typeface="-apple-system"/>
              </a:rPr>
              <a:t>property_value: Collateral value</a:t>
            </a:r>
          </a:p>
          <a:p>
            <a:pPr algn="l"/>
            <a:r>
              <a:rPr lang="en-US" b="0" i="0" dirty="0">
                <a:solidFill>
                  <a:srgbClr val="24292F"/>
                </a:solidFill>
                <a:effectLst/>
                <a:latin typeface="-apple-system"/>
              </a:rPr>
              <a:t>construction_type: Collateral construction type</a:t>
            </a:r>
          </a:p>
          <a:p>
            <a:pPr algn="l"/>
            <a:r>
              <a:rPr lang="en-US" b="0" i="0" dirty="0">
                <a:solidFill>
                  <a:srgbClr val="24292F"/>
                </a:solidFill>
                <a:effectLst/>
                <a:latin typeface="-apple-system"/>
              </a:rPr>
              <a:t>age: Age of applicant</a:t>
            </a:r>
          </a:p>
          <a:p>
            <a:pPr algn="l"/>
            <a:r>
              <a:rPr lang="en-US" b="0" i="0" dirty="0">
                <a:solidFill>
                  <a:srgbClr val="24292F"/>
                </a:solidFill>
                <a:effectLst/>
                <a:latin typeface="-apple-system"/>
              </a:rPr>
              <a:t>Security_Type: Type of Collatoral</a:t>
            </a:r>
          </a:p>
          <a:p>
            <a:pPr algn="l"/>
            <a:r>
              <a:rPr lang="en-US" b="0" i="0" dirty="0">
                <a:solidFill>
                  <a:srgbClr val="24292F"/>
                </a:solidFill>
                <a:effectLst/>
                <a:latin typeface="-apple-system"/>
              </a:rPr>
              <a:t>status: Loan status (Approved/Declined)</a:t>
            </a:r>
          </a:p>
        </p:txBody>
      </p:sp>
    </p:spTree>
    <p:extLst>
      <p:ext uri="{BB962C8B-B14F-4D97-AF65-F5344CB8AC3E}">
        <p14:creationId xmlns:p14="http://schemas.microsoft.com/office/powerpoint/2010/main" val="1653472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B8A49-828D-457F-91AA-048046301FE3}"/>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Literature review</a:t>
            </a:r>
          </a:p>
        </p:txBody>
      </p:sp>
      <p:sp>
        <p:nvSpPr>
          <p:cNvPr id="4" name="TextBox 3">
            <a:extLst>
              <a:ext uri="{FF2B5EF4-FFF2-40B4-BE49-F238E27FC236}">
                <a16:creationId xmlns:a16="http://schemas.microsoft.com/office/drawing/2014/main" id="{0A8A0263-20D3-45CF-BC6D-8CDFCE34CA2A}"/>
              </a:ext>
            </a:extLst>
          </p:cNvPr>
          <p:cNvSpPr txBox="1"/>
          <p:nvPr/>
        </p:nvSpPr>
        <p:spPr>
          <a:xfrm>
            <a:off x="800099" y="2168773"/>
            <a:ext cx="10403520" cy="923330"/>
          </a:xfrm>
          <a:prstGeom prst="rect">
            <a:avLst/>
          </a:prstGeom>
          <a:noFill/>
        </p:spPr>
        <p:txBody>
          <a:bodyPr wrap="square">
            <a:spAutoFit/>
          </a:bodyPr>
          <a:lstStyle/>
          <a:p>
            <a:pPr algn="just"/>
            <a:r>
              <a:rPr lang="en-US" dirty="0">
                <a:latin typeface="Calibri" panose="020F0502020204030204" pitchFamily="34" charset="0"/>
                <a:cs typeface="Calibri" panose="020F0502020204030204" pitchFamily="34" charset="0"/>
              </a:rPr>
              <a:t>The literature on estimating default risk in Finance can be divided into two categories based on the strategy used. Conventional mathematical models including as ordinary least squares (OLS) are used in the primary area of research to investigate the various factors determining the risk .</a:t>
            </a:r>
          </a:p>
        </p:txBody>
      </p:sp>
      <p:sp>
        <p:nvSpPr>
          <p:cNvPr id="6" name="TextBox 5">
            <a:extLst>
              <a:ext uri="{FF2B5EF4-FFF2-40B4-BE49-F238E27FC236}">
                <a16:creationId xmlns:a16="http://schemas.microsoft.com/office/drawing/2014/main" id="{8E8357EE-3712-48C2-A2D5-9F0C12B6E555}"/>
              </a:ext>
            </a:extLst>
          </p:cNvPr>
          <p:cNvSpPr txBox="1"/>
          <p:nvPr/>
        </p:nvSpPr>
        <p:spPr>
          <a:xfrm>
            <a:off x="800098" y="3246514"/>
            <a:ext cx="10591801" cy="923330"/>
          </a:xfrm>
          <a:prstGeom prst="rect">
            <a:avLst/>
          </a:prstGeom>
          <a:noFill/>
        </p:spPr>
        <p:txBody>
          <a:bodyPr wrap="square">
            <a:spAutoFit/>
          </a:bodyPr>
          <a:lstStyle/>
          <a:p>
            <a:pPr algn="just"/>
            <a:r>
              <a:rPr lang="en-US" dirty="0">
                <a:latin typeface="Calibri" panose="020F0502020204030204" pitchFamily="34" charset="0"/>
                <a:cs typeface="Calibri" panose="020F0502020204030204" pitchFamily="34" charset="0"/>
              </a:rPr>
              <a:t>Researches have investigated a significant amount of study in the area of Finance using data from various platforms to predict the likelihood of effective financing, loan interest rates, and payment difficulties. As the research utilizes machine learning algorithms to predict the factors that influence payment failure.</a:t>
            </a:r>
          </a:p>
        </p:txBody>
      </p:sp>
      <p:pic>
        <p:nvPicPr>
          <p:cNvPr id="4098" name="Picture 2">
            <a:extLst>
              <a:ext uri="{FF2B5EF4-FFF2-40B4-BE49-F238E27FC236}">
                <a16:creationId xmlns:a16="http://schemas.microsoft.com/office/drawing/2014/main" id="{34B15404-CE26-43EB-96B5-D84F57155B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8671" y="4324255"/>
            <a:ext cx="2362200"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803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F7C9E-8396-49EC-8EF5-D3F3689A50D1}"/>
              </a:ext>
            </a:extLst>
          </p:cNvPr>
          <p:cNvSpPr>
            <a:spLocks noGrp="1"/>
          </p:cNvSpPr>
          <p:nvPr>
            <p:ph type="title"/>
          </p:nvPr>
        </p:nvSpPr>
        <p:spPr>
          <a:xfrm>
            <a:off x="7981025" y="870596"/>
            <a:ext cx="3685643" cy="3747820"/>
          </a:xfrm>
        </p:spPr>
        <p:txBody>
          <a:bodyPr vert="horz" lIns="91440" tIns="45720" rIns="91440" bIns="45720" rtlCol="0" anchor="t">
            <a:normAutofit/>
          </a:bodyPr>
          <a:lstStyle/>
          <a:p>
            <a:r>
              <a:rPr lang="en-US" sz="5400" dirty="0"/>
              <a:t>Research Process</a:t>
            </a:r>
          </a:p>
        </p:txBody>
      </p:sp>
      <p:pic>
        <p:nvPicPr>
          <p:cNvPr id="3074" name="Picture 2" descr="image">
            <a:extLst>
              <a:ext uri="{FF2B5EF4-FFF2-40B4-BE49-F238E27FC236}">
                <a16:creationId xmlns:a16="http://schemas.microsoft.com/office/drawing/2014/main" id="{7DF2720E-8B0D-41DE-B7CA-2BE197D509B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0101" y="1781689"/>
            <a:ext cx="7180924" cy="3294622"/>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152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630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B52D5D-8D6E-418D-AE77-704F0EFEBE36}"/>
              </a:ext>
            </a:extLst>
          </p:cNvPr>
          <p:cNvSpPr txBox="1"/>
          <p:nvPr/>
        </p:nvSpPr>
        <p:spPr>
          <a:xfrm>
            <a:off x="723072" y="1919586"/>
            <a:ext cx="6097656" cy="369332"/>
          </a:xfrm>
          <a:prstGeom prst="rect">
            <a:avLst/>
          </a:prstGeom>
          <a:noFill/>
        </p:spPr>
        <p:txBody>
          <a:bodyPr wrap="square">
            <a:spAutoFit/>
          </a:bodyPr>
          <a:lstStyle/>
          <a:p>
            <a:r>
              <a:rPr lang="en-US" b="1" dirty="0">
                <a:solidFill>
                  <a:srgbClr val="24292F"/>
                </a:solidFill>
                <a:latin typeface="Calibri" panose="020F0502020204030204" pitchFamily="34" charset="0"/>
                <a:cs typeface="Calibri" panose="020F0502020204030204" pitchFamily="34" charset="0"/>
              </a:rPr>
              <a:t>1</a:t>
            </a:r>
            <a:r>
              <a:rPr lang="en-US" b="1" i="0" dirty="0">
                <a:solidFill>
                  <a:srgbClr val="24292F"/>
                </a:solidFill>
                <a:effectLst/>
                <a:latin typeface="Calibri" panose="020F0502020204030204" pitchFamily="34" charset="0"/>
                <a:cs typeface="Calibri" panose="020F0502020204030204" pitchFamily="34" charset="0"/>
              </a:rPr>
              <a:t>. Analysis on distribution of loan amounts:</a:t>
            </a:r>
            <a:endParaRPr lang="en-US" dirty="0">
              <a:latin typeface="Calibri" panose="020F0502020204030204" pitchFamily="34" charset="0"/>
              <a:cs typeface="Calibri" panose="020F0502020204030204" pitchFamily="34" charset="0"/>
            </a:endParaRPr>
          </a:p>
        </p:txBody>
      </p:sp>
      <p:pic>
        <p:nvPicPr>
          <p:cNvPr id="6" name="Picture 2" descr="image">
            <a:extLst>
              <a:ext uri="{FF2B5EF4-FFF2-40B4-BE49-F238E27FC236}">
                <a16:creationId xmlns:a16="http://schemas.microsoft.com/office/drawing/2014/main" id="{4A494F1A-B071-411E-91DB-754CF0E00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157" y="1461051"/>
            <a:ext cx="4617122" cy="249061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8D1ED1A-3C8C-49B6-8876-569DECD2C073}"/>
              </a:ext>
            </a:extLst>
          </p:cNvPr>
          <p:cNvSpPr txBox="1"/>
          <p:nvPr/>
        </p:nvSpPr>
        <p:spPr>
          <a:xfrm>
            <a:off x="839783" y="2827253"/>
            <a:ext cx="5869130" cy="646331"/>
          </a:xfrm>
          <a:prstGeom prst="rect">
            <a:avLst/>
          </a:prstGeom>
          <a:noFill/>
        </p:spPr>
        <p:txBody>
          <a:bodyPr wrap="square">
            <a:spAutoFit/>
          </a:bodyPr>
          <a:lstStyle/>
          <a:p>
            <a:pPr algn="just"/>
            <a:r>
              <a:rPr lang="en-US" b="0" i="0" dirty="0">
                <a:solidFill>
                  <a:srgbClr val="24292F"/>
                </a:solidFill>
                <a:effectLst/>
                <a:latin typeface="Calibri" panose="020F0502020204030204" pitchFamily="34" charset="0"/>
                <a:cs typeface="Calibri" panose="020F0502020204030204" pitchFamily="34" charset="0"/>
              </a:rPr>
              <a:t>Most of the values of loan applications are in the ranges between 250 K to 500 K</a:t>
            </a:r>
            <a:endParaRPr lang="en-US" dirty="0">
              <a:latin typeface="Calibri" panose="020F0502020204030204" pitchFamily="34" charset="0"/>
              <a:cs typeface="Calibri" panose="020F0502020204030204" pitchFamily="34" charset="0"/>
            </a:endParaRPr>
          </a:p>
        </p:txBody>
      </p:sp>
      <p:sp>
        <p:nvSpPr>
          <p:cNvPr id="7" name="Title 6">
            <a:extLst>
              <a:ext uri="{FF2B5EF4-FFF2-40B4-BE49-F238E27FC236}">
                <a16:creationId xmlns:a16="http://schemas.microsoft.com/office/drawing/2014/main" id="{2F6E68A2-C1FE-4DB5-86CD-0F68FB59D8D7}"/>
              </a:ext>
            </a:extLst>
          </p:cNvPr>
          <p:cNvSpPr>
            <a:spLocks noGrp="1"/>
          </p:cNvSpPr>
          <p:nvPr>
            <p:ph type="title"/>
          </p:nvPr>
        </p:nvSpPr>
        <p:spPr>
          <a:xfrm>
            <a:off x="839783" y="971483"/>
            <a:ext cx="9218617" cy="591269"/>
          </a:xfrm>
        </p:spPr>
        <p:txBody>
          <a:bodyPr>
            <a:normAutofit fontScale="90000"/>
          </a:bodyPr>
          <a:lstStyle/>
          <a:p>
            <a:r>
              <a:rPr lang="en-US" dirty="0">
                <a:latin typeface="Calibri" panose="020F0502020204030204" pitchFamily="34" charset="0"/>
                <a:cs typeface="Calibri" panose="020F0502020204030204" pitchFamily="34" charset="0"/>
              </a:rPr>
              <a:t>Exploratory data analysis</a:t>
            </a:r>
            <a:endParaRPr lang="en-US" dirty="0"/>
          </a:p>
        </p:txBody>
      </p:sp>
      <p:sp>
        <p:nvSpPr>
          <p:cNvPr id="11" name="TextBox 10">
            <a:extLst>
              <a:ext uri="{FF2B5EF4-FFF2-40B4-BE49-F238E27FC236}">
                <a16:creationId xmlns:a16="http://schemas.microsoft.com/office/drawing/2014/main" id="{810CE7EC-2A5E-4DFB-A30E-57CE4ACB97F4}"/>
              </a:ext>
            </a:extLst>
          </p:cNvPr>
          <p:cNvSpPr txBox="1"/>
          <p:nvPr/>
        </p:nvSpPr>
        <p:spPr>
          <a:xfrm>
            <a:off x="723072" y="3951671"/>
            <a:ext cx="609765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2. </a:t>
            </a:r>
            <a:r>
              <a:rPr lang="en-US" b="1" i="0" dirty="0">
                <a:solidFill>
                  <a:srgbClr val="24292F"/>
                </a:solidFill>
                <a:effectLst/>
                <a:latin typeface="Calibri" panose="020F0502020204030204" pitchFamily="34" charset="0"/>
                <a:cs typeface="Calibri" panose="020F0502020204030204" pitchFamily="34" charset="0"/>
              </a:rPr>
              <a:t>Analysis on Distribution of loan applications by gender:</a:t>
            </a:r>
            <a:endParaRPr lang="en-US"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6EE79415-88D0-4E9A-8EF1-3F86D5BE9284}"/>
              </a:ext>
            </a:extLst>
          </p:cNvPr>
          <p:cNvSpPr txBox="1"/>
          <p:nvPr/>
        </p:nvSpPr>
        <p:spPr>
          <a:xfrm>
            <a:off x="723072" y="4917594"/>
            <a:ext cx="5985841" cy="923330"/>
          </a:xfrm>
          <a:prstGeom prst="rect">
            <a:avLst/>
          </a:prstGeom>
          <a:noFill/>
        </p:spPr>
        <p:txBody>
          <a:bodyPr wrap="square">
            <a:spAutoFit/>
          </a:bodyPr>
          <a:lstStyle/>
          <a:p>
            <a:pPr algn="just"/>
            <a:r>
              <a:rPr lang="en-US" b="0" i="0" dirty="0">
                <a:solidFill>
                  <a:srgbClr val="24292F"/>
                </a:solidFill>
                <a:effectLst/>
                <a:latin typeface="Calibri" panose="020F0502020204030204" pitchFamily="34" charset="0"/>
                <a:cs typeface="Calibri" panose="020F0502020204030204" pitchFamily="34" charset="0"/>
              </a:rPr>
              <a:t>We can conclude that the joint applications (i.e., both male and female) are the highest and individually male applications are higher than females.</a:t>
            </a:r>
            <a:endParaRPr lang="en-US" dirty="0">
              <a:latin typeface="Calibri" panose="020F0502020204030204" pitchFamily="34" charset="0"/>
              <a:cs typeface="Calibri" panose="020F0502020204030204" pitchFamily="34" charset="0"/>
            </a:endParaRPr>
          </a:p>
        </p:txBody>
      </p:sp>
      <p:pic>
        <p:nvPicPr>
          <p:cNvPr id="14" name="Picture 2" descr="image">
            <a:extLst>
              <a:ext uri="{FF2B5EF4-FFF2-40B4-BE49-F238E27FC236}">
                <a16:creationId xmlns:a16="http://schemas.microsoft.com/office/drawing/2014/main" id="{0A00A2A1-F9D5-44DD-9015-662371B4FF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0729" y="3951670"/>
            <a:ext cx="4816296" cy="2180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810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CFB0DEE-6F69-4B27-852E-6DD6C85C859B}"/>
              </a:ext>
            </a:extLst>
          </p:cNvPr>
          <p:cNvSpPr txBox="1"/>
          <p:nvPr/>
        </p:nvSpPr>
        <p:spPr>
          <a:xfrm>
            <a:off x="700635" y="1037069"/>
            <a:ext cx="6097656" cy="369332"/>
          </a:xfrm>
          <a:prstGeom prst="rect">
            <a:avLst/>
          </a:prstGeom>
          <a:noFill/>
        </p:spPr>
        <p:txBody>
          <a:bodyPr wrap="square">
            <a:spAutoFit/>
          </a:bodyPr>
          <a:lstStyle/>
          <a:p>
            <a:r>
              <a:rPr lang="en-US" b="1" dirty="0">
                <a:solidFill>
                  <a:srgbClr val="24292F"/>
                </a:solidFill>
                <a:latin typeface="Calibri" panose="020F0502020204030204" pitchFamily="34" charset="0"/>
                <a:cs typeface="Calibri" panose="020F0502020204030204" pitchFamily="34" charset="0"/>
              </a:rPr>
              <a:t>3</a:t>
            </a:r>
            <a:r>
              <a:rPr lang="en-US" b="1" i="0" dirty="0">
                <a:solidFill>
                  <a:srgbClr val="24292F"/>
                </a:solidFill>
                <a:effectLst/>
                <a:latin typeface="Calibri" panose="020F0502020204030204" pitchFamily="34" charset="0"/>
                <a:cs typeface="Calibri" panose="020F0502020204030204" pitchFamily="34" charset="0"/>
              </a:rPr>
              <a:t>. Analysis on Distribution of loan applicants by credit type:</a:t>
            </a:r>
            <a:endParaRPr lang="en-US" dirty="0">
              <a:latin typeface="Calibri" panose="020F0502020204030204" pitchFamily="34" charset="0"/>
              <a:cs typeface="Calibri" panose="020F0502020204030204" pitchFamily="34" charset="0"/>
            </a:endParaRPr>
          </a:p>
        </p:txBody>
      </p:sp>
      <p:pic>
        <p:nvPicPr>
          <p:cNvPr id="1028" name="Picture 4" descr="image">
            <a:extLst>
              <a:ext uri="{FF2B5EF4-FFF2-40B4-BE49-F238E27FC236}">
                <a16:creationId xmlns:a16="http://schemas.microsoft.com/office/drawing/2014/main" id="{6B48DBF0-F0BC-44BF-A3D8-A631741FE1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7500" y="1037069"/>
            <a:ext cx="4931955" cy="229979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25640FE-4A20-403C-B3A1-6C9F06EF887F}"/>
              </a:ext>
            </a:extLst>
          </p:cNvPr>
          <p:cNvSpPr txBox="1"/>
          <p:nvPr/>
        </p:nvSpPr>
        <p:spPr>
          <a:xfrm>
            <a:off x="829844" y="1769656"/>
            <a:ext cx="6097656" cy="646331"/>
          </a:xfrm>
          <a:prstGeom prst="rect">
            <a:avLst/>
          </a:prstGeom>
          <a:noFill/>
        </p:spPr>
        <p:txBody>
          <a:bodyPr wrap="square">
            <a:spAutoFit/>
          </a:bodyPr>
          <a:lstStyle/>
          <a:p>
            <a:pPr algn="just"/>
            <a:r>
              <a:rPr lang="en-US" b="0" i="0" dirty="0">
                <a:solidFill>
                  <a:srgbClr val="24292F"/>
                </a:solidFill>
                <a:effectLst/>
                <a:latin typeface="Calibri" panose="020F0502020204030204" pitchFamily="34" charset="0"/>
                <a:cs typeface="Calibri" panose="020F0502020204030204" pitchFamily="34" charset="0"/>
              </a:rPr>
              <a:t>The loan applications with 'CIB' &amp; 'CRIF' are the highest when compared to other two types.</a:t>
            </a:r>
            <a:endParaRPr lang="en-US" dirty="0">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34C68A5D-7CCC-4D14-8629-F16B1307517C}"/>
              </a:ext>
            </a:extLst>
          </p:cNvPr>
          <p:cNvSpPr txBox="1"/>
          <p:nvPr/>
        </p:nvSpPr>
        <p:spPr>
          <a:xfrm>
            <a:off x="700634" y="3533218"/>
            <a:ext cx="6455539" cy="369332"/>
          </a:xfrm>
          <a:prstGeom prst="rect">
            <a:avLst/>
          </a:prstGeom>
          <a:noFill/>
        </p:spPr>
        <p:txBody>
          <a:bodyPr wrap="square">
            <a:spAutoFit/>
          </a:bodyPr>
          <a:lstStyle/>
          <a:p>
            <a:r>
              <a:rPr lang="en-US" b="1" dirty="0">
                <a:solidFill>
                  <a:srgbClr val="24292F"/>
                </a:solidFill>
                <a:latin typeface="Calibri" panose="020F0502020204030204" pitchFamily="34" charset="0"/>
                <a:cs typeface="Calibri" panose="020F0502020204030204" pitchFamily="34" charset="0"/>
              </a:rPr>
              <a:t>4</a:t>
            </a:r>
            <a:r>
              <a:rPr lang="en-US" b="1" i="0" dirty="0">
                <a:solidFill>
                  <a:srgbClr val="24292F"/>
                </a:solidFill>
                <a:effectLst/>
                <a:latin typeface="Calibri" panose="020F0502020204030204" pitchFamily="34" charset="0"/>
                <a:cs typeface="Calibri" panose="020F0502020204030204" pitchFamily="34" charset="0"/>
              </a:rPr>
              <a:t>. Analysis on Distribution of loan applicants by occupancy type:</a:t>
            </a:r>
            <a:endParaRPr lang="en-US" dirty="0">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3E17DE1A-2AF2-4EE3-BC22-510E93D72402}"/>
              </a:ext>
            </a:extLst>
          </p:cNvPr>
          <p:cNvSpPr txBox="1"/>
          <p:nvPr/>
        </p:nvSpPr>
        <p:spPr>
          <a:xfrm>
            <a:off x="700634" y="4542804"/>
            <a:ext cx="6226865" cy="646331"/>
          </a:xfrm>
          <a:prstGeom prst="rect">
            <a:avLst/>
          </a:prstGeom>
          <a:noFill/>
        </p:spPr>
        <p:txBody>
          <a:bodyPr wrap="square">
            <a:spAutoFit/>
          </a:bodyPr>
          <a:lstStyle/>
          <a:p>
            <a:pPr algn="just"/>
            <a:r>
              <a:rPr lang="en-US" b="0" i="0" dirty="0">
                <a:solidFill>
                  <a:srgbClr val="24292F"/>
                </a:solidFill>
                <a:effectLst/>
                <a:latin typeface="Calibri" panose="020F0502020204030204" pitchFamily="34" charset="0"/>
                <a:cs typeface="Calibri" panose="020F0502020204030204" pitchFamily="34" charset="0"/>
              </a:rPr>
              <a:t>The loan applications with </a:t>
            </a:r>
            <a:r>
              <a:rPr lang="en-US" b="0" i="0" dirty="0" err="1">
                <a:solidFill>
                  <a:srgbClr val="24292F"/>
                </a:solidFill>
                <a:effectLst/>
                <a:latin typeface="Calibri" panose="020F0502020204030204" pitchFamily="34" charset="0"/>
                <a:cs typeface="Calibri" panose="020F0502020204030204" pitchFamily="34" charset="0"/>
              </a:rPr>
              <a:t>occupany_type</a:t>
            </a:r>
            <a:r>
              <a:rPr lang="en-US" b="0" i="0" dirty="0">
                <a:solidFill>
                  <a:srgbClr val="24292F"/>
                </a:solidFill>
                <a:effectLst/>
                <a:latin typeface="Calibri" panose="020F0502020204030204" pitchFamily="34" charset="0"/>
                <a:cs typeface="Calibri" panose="020F0502020204030204" pitchFamily="34" charset="0"/>
              </a:rPr>
              <a:t> 'pr' are the highest when compared to the other types of </a:t>
            </a:r>
            <a:r>
              <a:rPr lang="en-US" dirty="0">
                <a:solidFill>
                  <a:srgbClr val="24292F"/>
                </a:solidFill>
                <a:latin typeface="Calibri" panose="020F0502020204030204" pitchFamily="34" charset="0"/>
                <a:cs typeface="Calibri" panose="020F0502020204030204" pitchFamily="34" charset="0"/>
              </a:rPr>
              <a:t>o</a:t>
            </a:r>
            <a:r>
              <a:rPr lang="en-US" b="0" i="0" dirty="0">
                <a:solidFill>
                  <a:srgbClr val="24292F"/>
                </a:solidFill>
                <a:effectLst/>
                <a:latin typeface="Calibri" panose="020F0502020204030204" pitchFamily="34" charset="0"/>
                <a:cs typeface="Calibri" panose="020F0502020204030204" pitchFamily="34" charset="0"/>
              </a:rPr>
              <a:t>ccupancies.</a:t>
            </a:r>
            <a:endParaRPr lang="en-US" dirty="0">
              <a:latin typeface="Calibri" panose="020F0502020204030204" pitchFamily="34" charset="0"/>
              <a:cs typeface="Calibri" panose="020F0502020204030204" pitchFamily="34" charset="0"/>
            </a:endParaRPr>
          </a:p>
        </p:txBody>
      </p:sp>
      <p:pic>
        <p:nvPicPr>
          <p:cNvPr id="17" name="Picture 2" descr="image">
            <a:extLst>
              <a:ext uri="{FF2B5EF4-FFF2-40B4-BE49-F238E27FC236}">
                <a16:creationId xmlns:a16="http://schemas.microsoft.com/office/drawing/2014/main" id="{496E58B8-068D-47C4-9ACB-15B7962CBE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7499" y="3700120"/>
            <a:ext cx="5234816" cy="2325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176495"/>
      </p:ext>
    </p:extLst>
  </p:cSld>
  <p:clrMapOvr>
    <a:masterClrMapping/>
  </p:clrMapOvr>
</p:sld>
</file>

<file path=ppt/theme/theme1.xml><?xml version="1.0" encoding="utf-8"?>
<a:theme xmlns:a="http://schemas.openxmlformats.org/drawingml/2006/main" name="Chronicle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1168</Words>
  <Application>Microsoft Office PowerPoint</Application>
  <PresentationFormat>Widescreen</PresentationFormat>
  <Paragraphs>97</Paragraphs>
  <Slides>15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Arial</vt:lpstr>
      <vt:lpstr>Calibri</vt:lpstr>
      <vt:lpstr>Calibri Light</vt:lpstr>
      <vt:lpstr>Calisto MT</vt:lpstr>
      <vt:lpstr>Univers Condensed</vt:lpstr>
      <vt:lpstr>ChronicleVTI</vt:lpstr>
      <vt:lpstr>LOAN DEFAULT CLASSIFICATION</vt:lpstr>
      <vt:lpstr>Introduction </vt:lpstr>
      <vt:lpstr>PowerPoint Presentation</vt:lpstr>
      <vt:lpstr>Dataset</vt:lpstr>
      <vt:lpstr>PowerPoint Presentation</vt:lpstr>
      <vt:lpstr>Literature review</vt:lpstr>
      <vt:lpstr>Research Process</vt:lpstr>
      <vt:lpstr>Exploratory data analysis</vt:lpstr>
      <vt:lpstr>PowerPoint Presentation</vt:lpstr>
      <vt:lpstr>PowerPoint Presentation</vt:lpstr>
      <vt:lpstr>PowerPoint Presentation</vt:lpstr>
      <vt:lpstr>PowerPoint Presentation</vt:lpstr>
      <vt:lpstr>Machine learning Techniques:</vt:lpstr>
      <vt:lpstr>Expected Outcomes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DEFAULT CLASSIFICATION</dc:title>
  <dc:creator>Vaishnavi Vejella</dc:creator>
  <cp:lastModifiedBy>Vaishnavi Vejella</cp:lastModifiedBy>
  <cp:revision>8</cp:revision>
  <dcterms:created xsi:type="dcterms:W3CDTF">2022-02-26T23:30:39Z</dcterms:created>
  <dcterms:modified xsi:type="dcterms:W3CDTF">2022-02-27T22:00:32Z</dcterms:modified>
</cp:coreProperties>
</file>