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8"/>
  </p:notesMasterIdLst>
  <p:sldIdLst>
    <p:sldId id="256" r:id="rId2"/>
    <p:sldId id="283" r:id="rId3"/>
    <p:sldId id="257" r:id="rId4"/>
    <p:sldId id="258" r:id="rId5"/>
    <p:sldId id="281" r:id="rId6"/>
    <p:sldId id="261" r:id="rId7"/>
    <p:sldId id="266" r:id="rId8"/>
    <p:sldId id="269" r:id="rId9"/>
    <p:sldId id="274" r:id="rId10"/>
    <p:sldId id="262" r:id="rId11"/>
    <p:sldId id="275" r:id="rId12"/>
    <p:sldId id="271" r:id="rId13"/>
    <p:sldId id="276" r:id="rId14"/>
    <p:sldId id="267" r:id="rId15"/>
    <p:sldId id="277" r:id="rId16"/>
    <p:sldId id="272" r:id="rId17"/>
    <p:sldId id="278" r:id="rId18"/>
    <p:sldId id="270" r:id="rId19"/>
    <p:sldId id="279" r:id="rId20"/>
    <p:sldId id="273" r:id="rId21"/>
    <p:sldId id="280" r:id="rId22"/>
    <p:sldId id="268" r:id="rId23"/>
    <p:sldId id="263" r:id="rId24"/>
    <p:sldId id="264" r:id="rId25"/>
    <p:sldId id="26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221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D2149-0397-46FE-8AF6-88D150A3E4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B968B9-9FB0-4580-8777-D813C2F28B66}">
      <dgm:prSet/>
      <dgm:spPr/>
      <dgm:t>
        <a:bodyPr/>
        <a:lstStyle/>
        <a:p>
          <a:r>
            <a:rPr lang="en-US"/>
            <a:t>Vaishnavi- Introduction, Dataset description, Literature review, Research process(steps to implement)</a:t>
          </a:r>
        </a:p>
      </dgm:t>
    </dgm:pt>
    <dgm:pt modelId="{9E0F9E0B-9D07-417B-A04C-2071ABE6753E}" type="parTrans" cxnId="{8E9BE99D-7633-4A74-B48F-7B7F572F6ECB}">
      <dgm:prSet/>
      <dgm:spPr/>
      <dgm:t>
        <a:bodyPr/>
        <a:lstStyle/>
        <a:p>
          <a:endParaRPr lang="en-US"/>
        </a:p>
      </dgm:t>
    </dgm:pt>
    <dgm:pt modelId="{8FCB527F-7D7D-47FD-BC14-7D869A058964}" type="sibTrans" cxnId="{8E9BE99D-7633-4A74-B48F-7B7F572F6ECB}">
      <dgm:prSet/>
      <dgm:spPr/>
      <dgm:t>
        <a:bodyPr/>
        <a:lstStyle/>
        <a:p>
          <a:endParaRPr lang="en-US"/>
        </a:p>
      </dgm:t>
    </dgm:pt>
    <dgm:pt modelId="{52E5B348-EC85-45F0-9755-79178635C6E3}">
      <dgm:prSet/>
      <dgm:spPr/>
      <dgm:t>
        <a:bodyPr/>
        <a:lstStyle/>
        <a:p>
          <a:r>
            <a:rPr lang="en-US"/>
            <a:t>Narendra- EDA results and Explanation</a:t>
          </a:r>
        </a:p>
      </dgm:t>
    </dgm:pt>
    <dgm:pt modelId="{12ABA419-3632-4692-AAB1-248E181981A3}" type="parTrans" cxnId="{8E031D16-B08F-436A-A236-0458149DD838}">
      <dgm:prSet/>
      <dgm:spPr/>
      <dgm:t>
        <a:bodyPr/>
        <a:lstStyle/>
        <a:p>
          <a:endParaRPr lang="en-US"/>
        </a:p>
      </dgm:t>
    </dgm:pt>
    <dgm:pt modelId="{6C1C1E98-7127-41D7-8177-87006DDD9D0B}" type="sibTrans" cxnId="{8E031D16-B08F-436A-A236-0458149DD838}">
      <dgm:prSet/>
      <dgm:spPr/>
      <dgm:t>
        <a:bodyPr/>
        <a:lstStyle/>
        <a:p>
          <a:endParaRPr lang="en-US"/>
        </a:p>
      </dgm:t>
    </dgm:pt>
    <dgm:pt modelId="{2C339EC3-C868-4844-93F4-FE7CA0194A67}">
      <dgm:prSet/>
      <dgm:spPr/>
      <dgm:t>
        <a:bodyPr/>
        <a:lstStyle/>
        <a:p>
          <a:r>
            <a:rPr lang="en-US"/>
            <a:t>Rakesh- Briefing on Machine learning models and our expected outcomes</a:t>
          </a:r>
        </a:p>
      </dgm:t>
    </dgm:pt>
    <dgm:pt modelId="{A6158D51-C764-47A2-8720-B440FA3A60C4}" type="parTrans" cxnId="{5DD228CE-2E24-4A62-A4D5-32A62FCEBECD}">
      <dgm:prSet/>
      <dgm:spPr/>
      <dgm:t>
        <a:bodyPr/>
        <a:lstStyle/>
        <a:p>
          <a:endParaRPr lang="en-US"/>
        </a:p>
      </dgm:t>
    </dgm:pt>
    <dgm:pt modelId="{F0E08113-23C2-4B80-A5CB-BCFCBA42759A}" type="sibTrans" cxnId="{5DD228CE-2E24-4A62-A4D5-32A62FCEBECD}">
      <dgm:prSet/>
      <dgm:spPr/>
      <dgm:t>
        <a:bodyPr/>
        <a:lstStyle/>
        <a:p>
          <a:endParaRPr lang="en-US"/>
        </a:p>
      </dgm:t>
    </dgm:pt>
    <dgm:pt modelId="{8FA2740D-4CA8-453A-8DB2-93796EABC630}" type="pres">
      <dgm:prSet presAssocID="{5E7D2149-0397-46FE-8AF6-88D150A3E4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39C332-C732-4339-B7E2-DE2B318022C0}" type="pres">
      <dgm:prSet presAssocID="{ADB968B9-9FB0-4580-8777-D813C2F28B66}" presName="hierRoot1" presStyleCnt="0"/>
      <dgm:spPr/>
    </dgm:pt>
    <dgm:pt modelId="{EEE04E50-C24A-4E70-B217-E1DE680052B0}" type="pres">
      <dgm:prSet presAssocID="{ADB968B9-9FB0-4580-8777-D813C2F28B66}" presName="composite" presStyleCnt="0"/>
      <dgm:spPr/>
    </dgm:pt>
    <dgm:pt modelId="{1333D61E-02AA-41C7-B3D9-941243A8060E}" type="pres">
      <dgm:prSet presAssocID="{ADB968B9-9FB0-4580-8777-D813C2F28B66}" presName="background" presStyleLbl="node0" presStyleIdx="0" presStyleCnt="3"/>
      <dgm:spPr/>
    </dgm:pt>
    <dgm:pt modelId="{D332E383-6BA4-4054-AC2A-AEBBAA12139A}" type="pres">
      <dgm:prSet presAssocID="{ADB968B9-9FB0-4580-8777-D813C2F28B66}" presName="text" presStyleLbl="fgAcc0" presStyleIdx="0" presStyleCnt="3">
        <dgm:presLayoutVars>
          <dgm:chPref val="3"/>
        </dgm:presLayoutVars>
      </dgm:prSet>
      <dgm:spPr/>
    </dgm:pt>
    <dgm:pt modelId="{55C5D559-0FDB-4264-B9B5-C38C89CA27F0}" type="pres">
      <dgm:prSet presAssocID="{ADB968B9-9FB0-4580-8777-D813C2F28B66}" presName="hierChild2" presStyleCnt="0"/>
      <dgm:spPr/>
    </dgm:pt>
    <dgm:pt modelId="{60755C71-B6A5-4395-B682-F9D0BA3ED58E}" type="pres">
      <dgm:prSet presAssocID="{52E5B348-EC85-45F0-9755-79178635C6E3}" presName="hierRoot1" presStyleCnt="0"/>
      <dgm:spPr/>
    </dgm:pt>
    <dgm:pt modelId="{37773688-DC00-48BA-B343-62005F1AA19B}" type="pres">
      <dgm:prSet presAssocID="{52E5B348-EC85-45F0-9755-79178635C6E3}" presName="composite" presStyleCnt="0"/>
      <dgm:spPr/>
    </dgm:pt>
    <dgm:pt modelId="{8DEAA745-0809-4BCA-B9BC-432128109C37}" type="pres">
      <dgm:prSet presAssocID="{52E5B348-EC85-45F0-9755-79178635C6E3}" presName="background" presStyleLbl="node0" presStyleIdx="1" presStyleCnt="3"/>
      <dgm:spPr/>
    </dgm:pt>
    <dgm:pt modelId="{42330C0E-2CCB-43CE-92BB-EE4A880C5B31}" type="pres">
      <dgm:prSet presAssocID="{52E5B348-EC85-45F0-9755-79178635C6E3}" presName="text" presStyleLbl="fgAcc0" presStyleIdx="1" presStyleCnt="3">
        <dgm:presLayoutVars>
          <dgm:chPref val="3"/>
        </dgm:presLayoutVars>
      </dgm:prSet>
      <dgm:spPr/>
    </dgm:pt>
    <dgm:pt modelId="{9B6697D1-D338-4ACC-A984-1626E0238CCB}" type="pres">
      <dgm:prSet presAssocID="{52E5B348-EC85-45F0-9755-79178635C6E3}" presName="hierChild2" presStyleCnt="0"/>
      <dgm:spPr/>
    </dgm:pt>
    <dgm:pt modelId="{5BEBAF84-85D7-4AED-B869-B2FB05DE524C}" type="pres">
      <dgm:prSet presAssocID="{2C339EC3-C868-4844-93F4-FE7CA0194A67}" presName="hierRoot1" presStyleCnt="0"/>
      <dgm:spPr/>
    </dgm:pt>
    <dgm:pt modelId="{C4541207-1F9A-4999-AF5E-3061B17979A2}" type="pres">
      <dgm:prSet presAssocID="{2C339EC3-C868-4844-93F4-FE7CA0194A67}" presName="composite" presStyleCnt="0"/>
      <dgm:spPr/>
    </dgm:pt>
    <dgm:pt modelId="{EA6D465C-4038-4712-9DC8-EB76C89C8A89}" type="pres">
      <dgm:prSet presAssocID="{2C339EC3-C868-4844-93F4-FE7CA0194A67}" presName="background" presStyleLbl="node0" presStyleIdx="2" presStyleCnt="3"/>
      <dgm:spPr/>
    </dgm:pt>
    <dgm:pt modelId="{D2EDB40C-1C6B-48A2-99B9-4C4E5F218929}" type="pres">
      <dgm:prSet presAssocID="{2C339EC3-C868-4844-93F4-FE7CA0194A67}" presName="text" presStyleLbl="fgAcc0" presStyleIdx="2" presStyleCnt="3">
        <dgm:presLayoutVars>
          <dgm:chPref val="3"/>
        </dgm:presLayoutVars>
      </dgm:prSet>
      <dgm:spPr/>
    </dgm:pt>
    <dgm:pt modelId="{9EA5C161-BB5A-441C-86BD-28AE46DD338F}" type="pres">
      <dgm:prSet presAssocID="{2C339EC3-C868-4844-93F4-FE7CA0194A67}" presName="hierChild2" presStyleCnt="0"/>
      <dgm:spPr/>
    </dgm:pt>
  </dgm:ptLst>
  <dgm:cxnLst>
    <dgm:cxn modelId="{2077C410-8334-4109-BEC5-408501C2A90C}" type="presOf" srcId="{5E7D2149-0397-46FE-8AF6-88D150A3E40F}" destId="{8FA2740D-4CA8-453A-8DB2-93796EABC630}" srcOrd="0" destOrd="0" presId="urn:microsoft.com/office/officeart/2005/8/layout/hierarchy1"/>
    <dgm:cxn modelId="{8E031D16-B08F-436A-A236-0458149DD838}" srcId="{5E7D2149-0397-46FE-8AF6-88D150A3E40F}" destId="{52E5B348-EC85-45F0-9755-79178635C6E3}" srcOrd="1" destOrd="0" parTransId="{12ABA419-3632-4692-AAB1-248E181981A3}" sibTransId="{6C1C1E98-7127-41D7-8177-87006DDD9D0B}"/>
    <dgm:cxn modelId="{2895B51A-944A-4293-9234-09DC3BBAF791}" type="presOf" srcId="{ADB968B9-9FB0-4580-8777-D813C2F28B66}" destId="{D332E383-6BA4-4054-AC2A-AEBBAA12139A}" srcOrd="0" destOrd="0" presId="urn:microsoft.com/office/officeart/2005/8/layout/hierarchy1"/>
    <dgm:cxn modelId="{8E9BE99D-7633-4A74-B48F-7B7F572F6ECB}" srcId="{5E7D2149-0397-46FE-8AF6-88D150A3E40F}" destId="{ADB968B9-9FB0-4580-8777-D813C2F28B66}" srcOrd="0" destOrd="0" parTransId="{9E0F9E0B-9D07-417B-A04C-2071ABE6753E}" sibTransId="{8FCB527F-7D7D-47FD-BC14-7D869A058964}"/>
    <dgm:cxn modelId="{49D832A8-A17F-40C9-BC7C-840A4660EAD0}" type="presOf" srcId="{52E5B348-EC85-45F0-9755-79178635C6E3}" destId="{42330C0E-2CCB-43CE-92BB-EE4A880C5B31}" srcOrd="0" destOrd="0" presId="urn:microsoft.com/office/officeart/2005/8/layout/hierarchy1"/>
    <dgm:cxn modelId="{104822CD-A6E4-430B-895E-0F33FE33D1DC}" type="presOf" srcId="{2C339EC3-C868-4844-93F4-FE7CA0194A67}" destId="{D2EDB40C-1C6B-48A2-99B9-4C4E5F218929}" srcOrd="0" destOrd="0" presId="urn:microsoft.com/office/officeart/2005/8/layout/hierarchy1"/>
    <dgm:cxn modelId="{5DD228CE-2E24-4A62-A4D5-32A62FCEBECD}" srcId="{5E7D2149-0397-46FE-8AF6-88D150A3E40F}" destId="{2C339EC3-C868-4844-93F4-FE7CA0194A67}" srcOrd="2" destOrd="0" parTransId="{A6158D51-C764-47A2-8720-B440FA3A60C4}" sibTransId="{F0E08113-23C2-4B80-A5CB-BCFCBA42759A}"/>
    <dgm:cxn modelId="{9758F29C-7C3F-4E0A-AFF4-54E25E19A2B2}" type="presParOf" srcId="{8FA2740D-4CA8-453A-8DB2-93796EABC630}" destId="{4139C332-C732-4339-B7E2-DE2B318022C0}" srcOrd="0" destOrd="0" presId="urn:microsoft.com/office/officeart/2005/8/layout/hierarchy1"/>
    <dgm:cxn modelId="{E05FB195-4B2F-4A27-8E5F-C706CCA7C3B6}" type="presParOf" srcId="{4139C332-C732-4339-B7E2-DE2B318022C0}" destId="{EEE04E50-C24A-4E70-B217-E1DE680052B0}" srcOrd="0" destOrd="0" presId="urn:microsoft.com/office/officeart/2005/8/layout/hierarchy1"/>
    <dgm:cxn modelId="{A0788973-58B3-43F7-8ECA-7DEC3A01A3FE}" type="presParOf" srcId="{EEE04E50-C24A-4E70-B217-E1DE680052B0}" destId="{1333D61E-02AA-41C7-B3D9-941243A8060E}" srcOrd="0" destOrd="0" presId="urn:microsoft.com/office/officeart/2005/8/layout/hierarchy1"/>
    <dgm:cxn modelId="{FF23736B-5200-460A-B498-AE3FDDDFC0B1}" type="presParOf" srcId="{EEE04E50-C24A-4E70-B217-E1DE680052B0}" destId="{D332E383-6BA4-4054-AC2A-AEBBAA12139A}" srcOrd="1" destOrd="0" presId="urn:microsoft.com/office/officeart/2005/8/layout/hierarchy1"/>
    <dgm:cxn modelId="{FE00D689-FECB-426F-86F4-3D5F03335957}" type="presParOf" srcId="{4139C332-C732-4339-B7E2-DE2B318022C0}" destId="{55C5D559-0FDB-4264-B9B5-C38C89CA27F0}" srcOrd="1" destOrd="0" presId="urn:microsoft.com/office/officeart/2005/8/layout/hierarchy1"/>
    <dgm:cxn modelId="{75F8E0BC-3ED0-4122-AB5E-C72BB86707EC}" type="presParOf" srcId="{8FA2740D-4CA8-453A-8DB2-93796EABC630}" destId="{60755C71-B6A5-4395-B682-F9D0BA3ED58E}" srcOrd="1" destOrd="0" presId="urn:microsoft.com/office/officeart/2005/8/layout/hierarchy1"/>
    <dgm:cxn modelId="{B2B430BE-6E45-4A6F-8675-E5E05D234A3D}" type="presParOf" srcId="{60755C71-B6A5-4395-B682-F9D0BA3ED58E}" destId="{37773688-DC00-48BA-B343-62005F1AA19B}" srcOrd="0" destOrd="0" presId="urn:microsoft.com/office/officeart/2005/8/layout/hierarchy1"/>
    <dgm:cxn modelId="{34295126-4684-4193-A611-73212E387E66}" type="presParOf" srcId="{37773688-DC00-48BA-B343-62005F1AA19B}" destId="{8DEAA745-0809-4BCA-B9BC-432128109C37}" srcOrd="0" destOrd="0" presId="urn:microsoft.com/office/officeart/2005/8/layout/hierarchy1"/>
    <dgm:cxn modelId="{EBE75C28-951A-4774-B533-0000BB174111}" type="presParOf" srcId="{37773688-DC00-48BA-B343-62005F1AA19B}" destId="{42330C0E-2CCB-43CE-92BB-EE4A880C5B31}" srcOrd="1" destOrd="0" presId="urn:microsoft.com/office/officeart/2005/8/layout/hierarchy1"/>
    <dgm:cxn modelId="{17545175-349A-4A5C-B880-789FA76561DA}" type="presParOf" srcId="{60755C71-B6A5-4395-B682-F9D0BA3ED58E}" destId="{9B6697D1-D338-4ACC-A984-1626E0238CCB}" srcOrd="1" destOrd="0" presId="urn:microsoft.com/office/officeart/2005/8/layout/hierarchy1"/>
    <dgm:cxn modelId="{2F56BCA4-8911-4A19-813B-ED1EEA0D607D}" type="presParOf" srcId="{8FA2740D-4CA8-453A-8DB2-93796EABC630}" destId="{5BEBAF84-85D7-4AED-B869-B2FB05DE524C}" srcOrd="2" destOrd="0" presId="urn:microsoft.com/office/officeart/2005/8/layout/hierarchy1"/>
    <dgm:cxn modelId="{B1D567D8-7BEB-4580-8F89-8872691E4799}" type="presParOf" srcId="{5BEBAF84-85D7-4AED-B869-B2FB05DE524C}" destId="{C4541207-1F9A-4999-AF5E-3061B17979A2}" srcOrd="0" destOrd="0" presId="urn:microsoft.com/office/officeart/2005/8/layout/hierarchy1"/>
    <dgm:cxn modelId="{234E5663-E6AE-4812-8A99-C6E810FABE8B}" type="presParOf" srcId="{C4541207-1F9A-4999-AF5E-3061B17979A2}" destId="{EA6D465C-4038-4712-9DC8-EB76C89C8A89}" srcOrd="0" destOrd="0" presId="urn:microsoft.com/office/officeart/2005/8/layout/hierarchy1"/>
    <dgm:cxn modelId="{7B4ADFAB-4D90-407F-AC30-41983445A853}" type="presParOf" srcId="{C4541207-1F9A-4999-AF5E-3061B17979A2}" destId="{D2EDB40C-1C6B-48A2-99B9-4C4E5F218929}" srcOrd="1" destOrd="0" presId="urn:microsoft.com/office/officeart/2005/8/layout/hierarchy1"/>
    <dgm:cxn modelId="{32655B63-09C2-41B4-8229-49AB6E8F3DC3}" type="presParOf" srcId="{5BEBAF84-85D7-4AED-B869-B2FB05DE524C}" destId="{9EA5C161-BB5A-441C-86BD-28AE46DD33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3D61E-02AA-41C7-B3D9-941243A8060E}">
      <dsp:nvSpPr>
        <dsp:cNvPr id="0" name=""/>
        <dsp:cNvSpPr/>
      </dsp:nvSpPr>
      <dsp:spPr>
        <a:xfrm>
          <a:off x="0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2E383-6BA4-4054-AC2A-AEBBAA12139A}">
      <dsp:nvSpPr>
        <dsp:cNvPr id="0" name=""/>
        <dsp:cNvSpPr/>
      </dsp:nvSpPr>
      <dsp:spPr>
        <a:xfrm>
          <a:off x="332184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Vaishnavi- Introduction, Dataset description, Literature review, Research process(steps to implement)</a:t>
          </a:r>
        </a:p>
      </dsp:txBody>
      <dsp:txXfrm>
        <a:off x="387787" y="1192986"/>
        <a:ext cx="2878453" cy="1787227"/>
      </dsp:txXfrm>
    </dsp:sp>
    <dsp:sp modelId="{8DEAA745-0809-4BCA-B9BC-432128109C37}">
      <dsp:nvSpPr>
        <dsp:cNvPr id="0" name=""/>
        <dsp:cNvSpPr/>
      </dsp:nvSpPr>
      <dsp:spPr>
        <a:xfrm>
          <a:off x="3654028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0C0E-2CCB-43CE-92BB-EE4A880C5B31}">
      <dsp:nvSpPr>
        <dsp:cNvPr id="0" name=""/>
        <dsp:cNvSpPr/>
      </dsp:nvSpPr>
      <dsp:spPr>
        <a:xfrm>
          <a:off x="3986212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Narendra- EDA results and Explanation</a:t>
          </a:r>
        </a:p>
      </dsp:txBody>
      <dsp:txXfrm>
        <a:off x="4041815" y="1192986"/>
        <a:ext cx="2878453" cy="1787227"/>
      </dsp:txXfrm>
    </dsp:sp>
    <dsp:sp modelId="{EA6D465C-4038-4712-9DC8-EB76C89C8A89}">
      <dsp:nvSpPr>
        <dsp:cNvPr id="0" name=""/>
        <dsp:cNvSpPr/>
      </dsp:nvSpPr>
      <dsp:spPr>
        <a:xfrm>
          <a:off x="7308056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DB40C-1C6B-48A2-99B9-4C4E5F218929}">
      <dsp:nvSpPr>
        <dsp:cNvPr id="0" name=""/>
        <dsp:cNvSpPr/>
      </dsp:nvSpPr>
      <dsp:spPr>
        <a:xfrm>
          <a:off x="7640240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Rakesh- Briefing on Machine learning models and our expected outcomes</a:t>
          </a:r>
        </a:p>
      </dsp:txBody>
      <dsp:txXfrm>
        <a:off x="7695843" y="1192986"/>
        <a:ext cx="2878453" cy="1787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4F354-F8E4-4431-B1D5-3A856E952EF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1A31-C8FF-4FD1-B9B7-24FC10CC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6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sserh/loan-default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617FE-986C-4449-9EE0-D0728467F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9"/>
            <a:ext cx="5227171" cy="345166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A62BC-5FAC-4AB9-BE01-5413EF763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138371"/>
            <a:ext cx="4857857" cy="165283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Narendra Thumma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Rakesh reddy Pulichinthala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Vaishnavi Vejella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Triangular abstract background">
            <a:extLst>
              <a:ext uri="{FF2B5EF4-FFF2-40B4-BE49-F238E27FC236}">
                <a16:creationId xmlns:a16="http://schemas.microsoft.com/office/drawing/2014/main" id="{B99BBFCC-4D06-43D5-8EE0-15EE4C51B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2" r="25753" b="-1"/>
          <a:stretch/>
        </p:blipFill>
        <p:spPr>
          <a:xfrm>
            <a:off x="6515100" y="-184816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FB0DEE-6F69-4B27-852E-6DD6C85C859B}"/>
              </a:ext>
            </a:extLst>
          </p:cNvPr>
          <p:cNvSpPr txBox="1"/>
          <p:nvPr/>
        </p:nvSpPr>
        <p:spPr>
          <a:xfrm>
            <a:off x="700635" y="103706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applicants by credit type: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B48DBF0-F0BC-44BF-A3D8-A631741FE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81" y="2415209"/>
            <a:ext cx="6551959" cy="314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640FE-4A20-403C-B3A1-6C9F06EF887F}"/>
              </a:ext>
            </a:extLst>
          </p:cNvPr>
          <p:cNvSpPr txBox="1"/>
          <p:nvPr/>
        </p:nvSpPr>
        <p:spPr>
          <a:xfrm>
            <a:off x="829844" y="1769656"/>
            <a:ext cx="10620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loan applications with 'CIB' &amp; 'CRIF' are the highest when compared to other two types.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7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34B121-E709-4142-8104-B72E1468CDD9}"/>
              </a:ext>
            </a:extLst>
          </p:cNvPr>
          <p:cNvSpPr txBox="1"/>
          <p:nvPr/>
        </p:nvSpPr>
        <p:spPr>
          <a:xfrm>
            <a:off x="693254" y="1018617"/>
            <a:ext cx="728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applicants by occupancy type: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D5368-91F9-40A9-8ABE-3BB75BFF002F}"/>
              </a:ext>
            </a:extLst>
          </p:cNvPr>
          <p:cNvSpPr txBox="1"/>
          <p:nvPr/>
        </p:nvSpPr>
        <p:spPr>
          <a:xfrm>
            <a:off x="593863" y="1585148"/>
            <a:ext cx="1071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loan applications with occupany_type 'pr' are the highest when compared to the other types of 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ccupancies.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964DDAE7-121A-44EC-BD53-C77AC445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2460079"/>
            <a:ext cx="7312019" cy="33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2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6FD88-3D40-44A8-9152-2CDF89630295}"/>
              </a:ext>
            </a:extLst>
          </p:cNvPr>
          <p:cNvSpPr txBox="1"/>
          <p:nvPr/>
        </p:nvSpPr>
        <p:spPr>
          <a:xfrm>
            <a:off x="772767" y="1068961"/>
            <a:ext cx="10786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Distribution of loan applicants by purpose of the loan: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purposes 'p3','p4' types are the highest among other loan applications.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B82E9-2EFC-4A77-A82A-B260F7C9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74" y="2546290"/>
            <a:ext cx="7812156" cy="3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3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7A42E-057A-4F5F-BFC0-07AB58579A5D}"/>
              </a:ext>
            </a:extLst>
          </p:cNvPr>
          <p:cNvSpPr txBox="1"/>
          <p:nvPr/>
        </p:nvSpPr>
        <p:spPr>
          <a:xfrm>
            <a:off x="713132" y="105772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Interest rates: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3FF71-BD87-4A94-8F98-EE6E15784AE6}"/>
              </a:ext>
            </a:extLst>
          </p:cNvPr>
          <p:cNvSpPr txBox="1"/>
          <p:nvPr/>
        </p:nvSpPr>
        <p:spPr>
          <a:xfrm>
            <a:off x="713131" y="1833626"/>
            <a:ext cx="1056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interest rates for most of the loans are in the range between 3 and 5.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3B2697B8-0D24-4BA6-96E9-CDF4B8B1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5" y="2423582"/>
            <a:ext cx="8010939" cy="30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1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DF75C8-E812-42D9-A894-8C304C82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67" y="1062448"/>
            <a:ext cx="41429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 of Loan terms(in months):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8049AE-CB19-45F6-B827-C6739C6E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31" y="2574236"/>
            <a:ext cx="7702826" cy="30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A96BC8-F177-4DA3-B33C-CA87A83C22DF}"/>
              </a:ext>
            </a:extLst>
          </p:cNvPr>
          <p:cNvSpPr txBox="1"/>
          <p:nvPr/>
        </p:nvSpPr>
        <p:spPr>
          <a:xfrm>
            <a:off x="734667" y="1708779"/>
            <a:ext cx="1072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loan terms are in the range of 300 to 400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5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8A935-A0B5-4B78-BC4E-B62A71285EC0}"/>
              </a:ext>
            </a:extLst>
          </p:cNvPr>
          <p:cNvSpPr txBox="1"/>
          <p:nvPr/>
        </p:nvSpPr>
        <p:spPr>
          <a:xfrm>
            <a:off x="723071" y="9483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Distribution of Property values: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E60F1-C824-41B2-A813-531FF037E5A9}"/>
              </a:ext>
            </a:extLst>
          </p:cNvPr>
          <p:cNvSpPr txBox="1"/>
          <p:nvPr/>
        </p:nvSpPr>
        <p:spPr>
          <a:xfrm>
            <a:off x="812524" y="1684540"/>
            <a:ext cx="1066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values of the collateral properties for loan applications are in the ranges of 100k to 1000K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08667F2-7884-4F54-98CC-D02A8907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2420685"/>
            <a:ext cx="7593495" cy="32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3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4B4AF7E7-262F-4FCD-8437-FD5C1F68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02" y="1345929"/>
            <a:ext cx="4861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9. Comparison of loan amounts by interest rates :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A6702D4F-C303-48D6-9AD3-DD5E03DE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12" y="2672795"/>
            <a:ext cx="8717517" cy="301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AB52C-DD07-4B9D-A5FC-8336EF8947E0}"/>
              </a:ext>
            </a:extLst>
          </p:cNvPr>
          <p:cNvSpPr txBox="1"/>
          <p:nvPr/>
        </p:nvSpPr>
        <p:spPr>
          <a:xfrm>
            <a:off x="794302" y="2009362"/>
            <a:ext cx="1072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is no steady interest rates. We can see that the interest rates floats with respect to the loan amounts.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4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EE3C1-BD94-45BD-929B-C64100D9A0A6}"/>
              </a:ext>
            </a:extLst>
          </p:cNvPr>
          <p:cNvSpPr txBox="1"/>
          <p:nvPr/>
        </p:nvSpPr>
        <p:spPr>
          <a:xfrm>
            <a:off x="713133" y="106766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10. Analysis on age groups of loan applicants: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C7308-45DC-4973-970D-AA774CED91A7}"/>
              </a:ext>
            </a:extLst>
          </p:cNvPr>
          <p:cNvSpPr txBox="1"/>
          <p:nvPr/>
        </p:nvSpPr>
        <p:spPr>
          <a:xfrm>
            <a:off x="643558" y="1863444"/>
            <a:ext cx="1020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age of the loan applicants are in the range of 45-54 followed by applicants are of the ages 35-44.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DEEAC3A7-FE11-41C0-B6FC-35A708D1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8" y="2659224"/>
            <a:ext cx="8825946" cy="32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5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623E5-BE52-4A64-9101-71C10025EB62}"/>
              </a:ext>
            </a:extLst>
          </p:cNvPr>
          <p:cNvSpPr txBox="1"/>
          <p:nvPr/>
        </p:nvSpPr>
        <p:spPr>
          <a:xfrm>
            <a:off x="754546" y="115135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Distribution of Income levels of loan applicants: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19B15-96F6-4586-8DC5-FF9D97B062E1}"/>
              </a:ext>
            </a:extLst>
          </p:cNvPr>
          <p:cNvSpPr txBox="1"/>
          <p:nvPr/>
        </p:nvSpPr>
        <p:spPr>
          <a:xfrm>
            <a:off x="708577" y="1813099"/>
            <a:ext cx="1077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income ranges of loan applicants are in the range of 0 to 20000 per months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CF13F6B-A416-4267-8D97-7D62E190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1" y="2474844"/>
            <a:ext cx="8418444" cy="31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3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75C96-4C4C-4FD1-BB13-1783FBB0377F}"/>
              </a:ext>
            </a:extLst>
          </p:cNvPr>
          <p:cNvSpPr txBox="1"/>
          <p:nvPr/>
        </p:nvSpPr>
        <p:spPr>
          <a:xfrm>
            <a:off x="713132" y="899996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credit score by credit type:</a:t>
            </a:r>
            <a:endParaRPr lang="en-US" b="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345A9-5A1A-4E62-BE13-060A72951918}"/>
              </a:ext>
            </a:extLst>
          </p:cNvPr>
          <p:cNvSpPr txBox="1"/>
          <p:nvPr/>
        </p:nvSpPr>
        <p:spPr>
          <a:xfrm>
            <a:off x="713132" y="1361661"/>
            <a:ext cx="1076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credit scores of the credit type CRIF is higher then followed by credit type EXP.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DBED0DE7-5DD9-4E94-A076-868A061F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192658"/>
            <a:ext cx="10068339" cy="37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0D1DB-F357-440D-883C-35D61B95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Details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8E9836E-A9FE-4C61-8F87-BA0F30588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644567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828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51F67-11CD-4082-A179-0097EF6B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3" y="1186934"/>
            <a:ext cx="4406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13. Comparison of Interest rates by Gender: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477F33EB-FF4F-4C29-837F-365D5541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427" y="2405270"/>
            <a:ext cx="6689036" cy="34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90AEE-E23E-422A-89A0-E9714BC6566D}"/>
              </a:ext>
            </a:extLst>
          </p:cNvPr>
          <p:cNvSpPr txBox="1"/>
          <p:nvPr/>
        </p:nvSpPr>
        <p:spPr>
          <a:xfrm>
            <a:off x="808561" y="1846301"/>
            <a:ext cx="1049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determine that the interest rates for loan applications does not vary by gender.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18EFC-8C2A-4070-BBBE-0AF93D21592B}"/>
              </a:ext>
            </a:extLst>
          </p:cNvPr>
          <p:cNvSpPr txBox="1"/>
          <p:nvPr/>
        </p:nvSpPr>
        <p:spPr>
          <a:xfrm>
            <a:off x="693255" y="111736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14. Comparison of loan amounts by Gender: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F52B4-58E5-4E0F-84F6-B3E19535FB1F}"/>
              </a:ext>
            </a:extLst>
          </p:cNvPr>
          <p:cNvSpPr txBox="1"/>
          <p:nvPr/>
        </p:nvSpPr>
        <p:spPr>
          <a:xfrm>
            <a:off x="693255" y="1714357"/>
            <a:ext cx="1072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understand that the loan amount for joint loan applications are higher then followed by male applicants.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09514C-0060-4760-9AF0-74F53123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65" y="2435087"/>
            <a:ext cx="7593496" cy="30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0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8EBFB-9620-44FB-B2E6-6531E1A952E3}"/>
              </a:ext>
            </a:extLst>
          </p:cNvPr>
          <p:cNvSpPr txBox="1"/>
          <p:nvPr/>
        </p:nvSpPr>
        <p:spPr>
          <a:xfrm>
            <a:off x="802585" y="1147827"/>
            <a:ext cx="10617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15. Analysis on loan amount by the gender of applicants type and nature of loan availability: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E770FAE-E5E1-4695-BE49-9666E1CA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57" y="1808921"/>
            <a:ext cx="8418444" cy="24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EFC9-ABB2-4B9D-8D2F-D19597483DB5}"/>
              </a:ext>
            </a:extLst>
          </p:cNvPr>
          <p:cNvSpPr txBox="1"/>
          <p:nvPr/>
        </p:nvSpPr>
        <p:spPr>
          <a:xfrm>
            <a:off x="802584" y="4786843"/>
            <a:ext cx="10508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infer that most of the loan applicants are for commercial purposes in any genders. We can also infer that there are male applicants for business purposes than females.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9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D229-4777-4184-B8CE-333A7866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Techniques: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675EB-FC12-461B-8B6C-C322798D3CFA}"/>
              </a:ext>
            </a:extLst>
          </p:cNvPr>
          <p:cNvSpPr txBox="1"/>
          <p:nvPr/>
        </p:nvSpPr>
        <p:spPr>
          <a:xfrm>
            <a:off x="800100" y="1731548"/>
            <a:ext cx="10691265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Vector Machine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 with Base estimator as Random Forest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 with Base estimator as Logistic Regression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AdaBoost Classifier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Multilayer Perceptron Classifier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Tensor Flow.</a:t>
            </a:r>
          </a:p>
        </p:txBody>
      </p:sp>
    </p:spTree>
    <p:extLst>
      <p:ext uri="{BB962C8B-B14F-4D97-AF65-F5344CB8AC3E}">
        <p14:creationId xmlns:p14="http://schemas.microsoft.com/office/powerpoint/2010/main" val="347871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0FB6-1394-454D-B089-14994E2B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922096"/>
            <a:ext cx="10820400" cy="57375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Expected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A955-5B5A-491E-83AA-ADE432F0A0C4}"/>
              </a:ext>
            </a:extLst>
          </p:cNvPr>
          <p:cNvSpPr txBox="1"/>
          <p:nvPr/>
        </p:nvSpPr>
        <p:spPr>
          <a:xfrm>
            <a:off x="571500" y="1495854"/>
            <a:ext cx="1059180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business domain understanding in choosing and evaluating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apply various machine learning models to classify the outcome.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 of Various evaluating metrics to determine the performance of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Various Statistical Analysis Understanding the Dimensionality Reduction.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the Bias-Variance trade-off.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 of Principal component analysis.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 of Grid search Validations.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of Various activation functions.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Effectively handling the outliers. Usage of various hyperparameters.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 &amp; Visualizing the data. Building a dashboard which helps banking stakeholders to access the status of creditworthiness.</a:t>
            </a:r>
          </a:p>
        </p:txBody>
      </p:sp>
    </p:spTree>
    <p:extLst>
      <p:ext uri="{BB962C8B-B14F-4D97-AF65-F5344CB8AC3E}">
        <p14:creationId xmlns:p14="http://schemas.microsoft.com/office/powerpoint/2010/main" val="336413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E980-06AC-47FE-A017-210962FE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DCA58-4185-4523-8704-CF9500CAD1F2}"/>
              </a:ext>
            </a:extLst>
          </p:cNvPr>
          <p:cNvSpPr txBox="1"/>
          <p:nvPr/>
        </p:nvSpPr>
        <p:spPr>
          <a:xfrm>
            <a:off x="621437" y="2130641"/>
            <a:ext cx="10770463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Heitzmann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 (n.d.).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Predicting loan defaults using Machine Learning Classification models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Data Science Blog. Retrieved February 27, 2022, from https://nycdatascience.com/blog/student-works/predicting-loan-defaults-using-machine-learning-classification-models/ 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Banerjee, T. (2019, December 24).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 model for loan default risk prediction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Medium. Retrieved February 27, 2022, from https://medium.com/analytics-vidhya/classification-model-for-loan-default-risk-prediction-98c2cc7ef1bf 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Xu, Z. (J. (2022, February 10).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Loan default prediction for profit maximization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Medium. Retrieved February 27, 2022, from https://towardsdatascience.com/loan-default-prediction-for-profit-maximization-45fcd461582b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1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D8CCDD51-53B8-4D57-BB9C-79787699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22235-331E-4412-84E2-B8CC5FA5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2985D9-3043-4866-80E4-A7E7E027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7378" y="1236353"/>
            <a:ext cx="4154521" cy="273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F331FC-C43B-4F12-A9BC-42E8C10DB137}"/>
              </a:ext>
            </a:extLst>
          </p:cNvPr>
          <p:cNvSpPr txBox="1"/>
          <p:nvPr/>
        </p:nvSpPr>
        <p:spPr>
          <a:xfrm>
            <a:off x="669852" y="2033093"/>
            <a:ext cx="648632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Lending money has long been a popular way to make money from money.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This activity is being pursued by financial banking institutions and numerous individuals in order to gain money. 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conducting extensive research, we discovered that, with technologies such as decentralization finance and other technologies in place, a data-driven approach is required to close the gap in the banking sector in terms of lowering the burden of bad debts and improving the credit history of applicants.</a:t>
            </a:r>
          </a:p>
        </p:txBody>
      </p:sp>
    </p:spTree>
    <p:extLst>
      <p:ext uri="{BB962C8B-B14F-4D97-AF65-F5344CB8AC3E}">
        <p14:creationId xmlns:p14="http://schemas.microsoft.com/office/powerpoint/2010/main" val="253224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453B2-F6E3-41E8-AE25-1B3D5B3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D515B4-0100-479D-9019-474E6B18657E}"/>
              </a:ext>
            </a:extLst>
          </p:cNvPr>
          <p:cNvSpPr txBox="1"/>
          <p:nvPr/>
        </p:nvSpPr>
        <p:spPr>
          <a:xfrm>
            <a:off x="644566" y="1621654"/>
            <a:ext cx="4066582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source</a:t>
            </a:r>
            <a:r>
              <a:rPr lang="en-US" b="0" i="0" dirty="0">
                <a:effectLst/>
              </a:rPr>
              <a:t>: </a:t>
            </a:r>
            <a:r>
              <a:rPr lang="en-US" b="0" i="0" dirty="0">
                <a:effectLst/>
                <a:hlinkClick r:id="rId3"/>
              </a:rPr>
              <a:t>https://www.kaggle.com/yasserh/loan-default-dataset</a:t>
            </a: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Dataset contains of 20+ columns namely: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54D3A2-C777-47F8-B855-BF1BF8A3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5445"/>
              </p:ext>
            </p:extLst>
          </p:nvPr>
        </p:nvGraphicFramePr>
        <p:xfrm>
          <a:off x="4876800" y="1016041"/>
          <a:ext cx="6515101" cy="482591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06634">
                  <a:extLst>
                    <a:ext uri="{9D8B030D-6E8A-4147-A177-3AD203B41FA5}">
                      <a16:colId xmlns:a16="http://schemas.microsoft.com/office/drawing/2014/main" val="3840253418"/>
                    </a:ext>
                  </a:extLst>
                </a:gridCol>
                <a:gridCol w="4108467">
                  <a:extLst>
                    <a:ext uri="{9D8B030D-6E8A-4147-A177-3AD203B41FA5}">
                      <a16:colId xmlns:a16="http://schemas.microsoft.com/office/drawing/2014/main" val="3226130243"/>
                    </a:ext>
                  </a:extLst>
                </a:gridCol>
              </a:tblGrid>
              <a:tr h="27713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endParaRPr lang="en-US" sz="2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6675953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24292F"/>
                          </a:solidFill>
                          <a:effectLst/>
                        </a:rPr>
                        <a:t>Customer ID of Applicant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73611588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2300" b="0" u="none" strike="noStrike" dirty="0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year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Year of Application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591593427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loan_limit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 Cash Flow or Net Cash Flow type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979625401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gender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 Applicant's gender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728201518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approv_in_adv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Is loan pre-approved or not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548478162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loan_type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Type of loan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240153232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loan_purpose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Purpose of loan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3696665183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Credit_Worthiness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Credit worthiness of the applicant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06506481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</a:tabLs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open_credit</a:t>
                      </a: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24292F"/>
                          </a:solidFill>
                          <a:effectLst/>
                        </a:rPr>
                        <a:t>Type of Credit (Open credit or Non open credit)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0699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4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E4E528-64FB-49B2-BA5A-E8E99D0D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17840"/>
              </p:ext>
            </p:extLst>
          </p:nvPr>
        </p:nvGraphicFramePr>
        <p:xfrm>
          <a:off x="1663147" y="812453"/>
          <a:ext cx="8865706" cy="523309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432853">
                  <a:extLst>
                    <a:ext uri="{9D8B030D-6E8A-4147-A177-3AD203B41FA5}">
                      <a16:colId xmlns:a16="http://schemas.microsoft.com/office/drawing/2014/main" val="3744514664"/>
                    </a:ext>
                  </a:extLst>
                </a:gridCol>
                <a:gridCol w="4432853">
                  <a:extLst>
                    <a:ext uri="{9D8B030D-6E8A-4147-A177-3AD203B41FA5}">
                      <a16:colId xmlns:a16="http://schemas.microsoft.com/office/drawing/2014/main" val="2810105382"/>
                    </a:ext>
                  </a:extLst>
                </a:gridCol>
              </a:tblGrid>
              <a:tr h="333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</a:t>
                      </a:r>
                      <a:endParaRPr lang="en-US" sz="14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984282754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business_or_commercial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Usage type of the loan amount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94070767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loan_amount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exact loan amount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368194015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rate_of_interest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Rate of interest of the loan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300731811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Interest_rate_spread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Spread of interest rate by banks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33834236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Upfront_charges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Up front loan sanctioning 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091398976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lump_sum_payment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 payment for the loan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290694911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property_value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Collateral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790392617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construction_type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Collateral construction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910622532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</a:tabLst>
                      </a:pPr>
                      <a:r>
                        <a:rPr lang="en-US" sz="1400">
                          <a:effectLst/>
                        </a:rPr>
                        <a:t>age	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Age of applicant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018408168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Security_Type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 of Collateral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54763857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Loan status (Approved/Declined)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736855240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F1988220-7D00-4572-9197-DA566648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A49-828D-457F-91AA-0480463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A0263-20D3-45CF-BC6D-8CDFCE34CA2A}"/>
              </a:ext>
            </a:extLst>
          </p:cNvPr>
          <p:cNvSpPr txBox="1"/>
          <p:nvPr/>
        </p:nvSpPr>
        <p:spPr>
          <a:xfrm>
            <a:off x="700635" y="1784314"/>
            <a:ext cx="1040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literature on estimating default risk in Finance can be divided into two categories based on the strategy used.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Conventional mathematical models including as ordinary least squares (OLS) are used in the primary area of research to investigate the various factors determining the risk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357EE-3712-48C2-A2D5-9F0C12B6E555}"/>
              </a:ext>
            </a:extLst>
          </p:cNvPr>
          <p:cNvSpPr txBox="1"/>
          <p:nvPr/>
        </p:nvSpPr>
        <p:spPr>
          <a:xfrm>
            <a:off x="750366" y="2951290"/>
            <a:ext cx="10591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Researches have investigated a significant amount of study in the area of Finance using data from various platforms to predict the likelihood of effective financing, loan interest rates, and payment difficulties.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B15404-CE26-43EB-96B5-D84F5715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71" y="4324255"/>
            <a:ext cx="2362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80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F7C9E-8396-49EC-8EF5-D3F3689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025" y="870596"/>
            <a:ext cx="3685643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Research Process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7DF2720E-8B0D-41DE-B7CA-2BE197D5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1781689"/>
            <a:ext cx="7180924" cy="32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3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52D5D-8D6E-418D-AE77-704F0EFEBE36}"/>
              </a:ext>
            </a:extLst>
          </p:cNvPr>
          <p:cNvSpPr txBox="1"/>
          <p:nvPr/>
        </p:nvSpPr>
        <p:spPr>
          <a:xfrm>
            <a:off x="723072" y="19195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amounts: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4A494F1A-B071-411E-91DB-754CF0E0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87" y="3053421"/>
            <a:ext cx="6788426" cy="28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1ED1A-3C8C-49B6-8876-569DECD2C073}"/>
              </a:ext>
            </a:extLst>
          </p:cNvPr>
          <p:cNvSpPr txBox="1"/>
          <p:nvPr/>
        </p:nvSpPr>
        <p:spPr>
          <a:xfrm>
            <a:off x="839783" y="2535002"/>
            <a:ext cx="86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values of loan applications are in the ranges between 250 K to 500 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6E68A2-C1FE-4DB5-86CD-0F68FB59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3" y="971483"/>
            <a:ext cx="9218617" cy="591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033F4-BB50-44DF-B9BA-87E29395B002}"/>
              </a:ext>
            </a:extLst>
          </p:cNvPr>
          <p:cNvSpPr txBox="1"/>
          <p:nvPr/>
        </p:nvSpPr>
        <p:spPr>
          <a:xfrm>
            <a:off x="852280" y="12366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on Distribution of loan applications by gender: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815B9-88AC-46B9-B858-20A5C14ED1BA}"/>
              </a:ext>
            </a:extLst>
          </p:cNvPr>
          <p:cNvSpPr txBox="1"/>
          <p:nvPr/>
        </p:nvSpPr>
        <p:spPr>
          <a:xfrm>
            <a:off x="852280" y="1886202"/>
            <a:ext cx="10735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conclude that the joint applications (i.e., both male and female) are the highest and individually male applications are higher than females.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F29283F2-D388-45D4-B229-8CAE094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79" y="2695451"/>
            <a:ext cx="7552042" cy="32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8552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1160</Words>
  <Application>Microsoft Office PowerPoint</Application>
  <PresentationFormat>Widescreen</PresentationFormat>
  <Paragraphs>159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Calisto MT</vt:lpstr>
      <vt:lpstr>Univers Condensed</vt:lpstr>
      <vt:lpstr>Wingdings</vt:lpstr>
      <vt:lpstr>ChronicleVTI</vt:lpstr>
      <vt:lpstr>LOAN DEFAULT CLASSIFICATION</vt:lpstr>
      <vt:lpstr>Presentation Details</vt:lpstr>
      <vt:lpstr>Introduction </vt:lpstr>
      <vt:lpstr>Dataset</vt:lpstr>
      <vt:lpstr>PowerPoint Presentation</vt:lpstr>
      <vt:lpstr>Literature review</vt:lpstr>
      <vt:lpstr>Research Process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Techniques:</vt:lpstr>
      <vt:lpstr>Expected Outcomes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CLASSIFICATION</dc:title>
  <dc:creator>Vaishnavi Vejella</dc:creator>
  <cp:lastModifiedBy>Vaishnavi Vejella</cp:lastModifiedBy>
  <cp:revision>19</cp:revision>
  <dcterms:created xsi:type="dcterms:W3CDTF">2022-02-26T23:30:39Z</dcterms:created>
  <dcterms:modified xsi:type="dcterms:W3CDTF">2022-03-07T01:03:11Z</dcterms:modified>
</cp:coreProperties>
</file>