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7"/>
  </p:notesMasterIdLst>
  <p:sldIdLst>
    <p:sldId id="256" r:id="rId2"/>
    <p:sldId id="257" r:id="rId3"/>
    <p:sldId id="258" r:id="rId4"/>
    <p:sldId id="281" r:id="rId5"/>
    <p:sldId id="261" r:id="rId6"/>
    <p:sldId id="266" r:id="rId7"/>
    <p:sldId id="269" r:id="rId8"/>
    <p:sldId id="274" r:id="rId9"/>
    <p:sldId id="262" r:id="rId10"/>
    <p:sldId id="275" r:id="rId11"/>
    <p:sldId id="271" r:id="rId12"/>
    <p:sldId id="276" r:id="rId13"/>
    <p:sldId id="267" r:id="rId14"/>
    <p:sldId id="277" r:id="rId15"/>
    <p:sldId id="272" r:id="rId16"/>
    <p:sldId id="278" r:id="rId17"/>
    <p:sldId id="270" r:id="rId18"/>
    <p:sldId id="279" r:id="rId19"/>
    <p:sldId id="273" r:id="rId20"/>
    <p:sldId id="280" r:id="rId21"/>
    <p:sldId id="268" r:id="rId22"/>
    <p:sldId id="263" r:id="rId23"/>
    <p:sldId id="264" r:id="rId24"/>
    <p:sldId id="265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7" autoAdjust="0"/>
    <p:restoredTop sz="89698" autoAdjust="0"/>
  </p:normalViewPr>
  <p:slideViewPr>
    <p:cSldViewPr snapToGrid="0">
      <p:cViewPr>
        <p:scale>
          <a:sx n="77" d="100"/>
          <a:sy n="77" d="100"/>
        </p:scale>
        <p:origin x="4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04F354-F8E4-4431-B1D5-3A856E952EFF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A1A31-C8FF-4FD1-B9B7-24FC10CC3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05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2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7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17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10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4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6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1.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407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A1A31-C8FF-4FD1-B9B7-24FC10CC304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9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8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16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4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02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99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8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7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60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34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5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3/5/2022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39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93" r:id="rId6"/>
    <p:sldLayoutId id="2147483689" r:id="rId7"/>
    <p:sldLayoutId id="2147483690" r:id="rId8"/>
    <p:sldLayoutId id="2147483691" r:id="rId9"/>
    <p:sldLayoutId id="2147483692" r:id="rId10"/>
    <p:sldLayoutId id="214748369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yasserh/loan-default-data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617FE-986C-4449-9EE0-D0728467F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9"/>
            <a:ext cx="5227171" cy="345166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LOAN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DEFAULT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A62BC-5FAC-4AB9-BE01-5413EF763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5" y="4138371"/>
            <a:ext cx="4857857" cy="165283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Narendra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Thumma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Rakesh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reddy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Pulichinthala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Vaishnavi Vejella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3" descr="Triangular abstract background">
            <a:extLst>
              <a:ext uri="{FF2B5EF4-FFF2-40B4-BE49-F238E27FC236}">
                <a16:creationId xmlns:a16="http://schemas.microsoft.com/office/drawing/2014/main" id="{B99BBFCC-4D06-43D5-8EE0-15EE4C51BC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992" r="25753" b="-1"/>
          <a:stretch/>
        </p:blipFill>
        <p:spPr>
          <a:xfrm>
            <a:off x="6515100" y="-184816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34B121-E709-4142-8104-B72E1468CDD9}"/>
              </a:ext>
            </a:extLst>
          </p:cNvPr>
          <p:cNvSpPr txBox="1"/>
          <p:nvPr/>
        </p:nvSpPr>
        <p:spPr>
          <a:xfrm>
            <a:off x="693254" y="1018617"/>
            <a:ext cx="7287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Analysis on Distribution of loan applicants by occupancy type: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D5368-91F9-40A9-8ABE-3BB75BFF002F}"/>
              </a:ext>
            </a:extLst>
          </p:cNvPr>
          <p:cNvSpPr txBox="1"/>
          <p:nvPr/>
        </p:nvSpPr>
        <p:spPr>
          <a:xfrm>
            <a:off x="593863" y="1585148"/>
            <a:ext cx="1071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loan applications with occupany_type 'pr' are the highest when compared to the other types of </a:t>
            </a:r>
            <a:r>
              <a:rPr lang="en-US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ccupancies.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964DDAE7-121A-44EC-BD53-C77AC445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09" y="2460079"/>
            <a:ext cx="7312019" cy="33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123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D6FD88-3D40-44A8-9152-2CDF89630295}"/>
              </a:ext>
            </a:extLst>
          </p:cNvPr>
          <p:cNvSpPr txBox="1"/>
          <p:nvPr/>
        </p:nvSpPr>
        <p:spPr>
          <a:xfrm>
            <a:off x="772767" y="1068961"/>
            <a:ext cx="107864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5. Distribution of loan applicants by purpose of the loan: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purposes 'p3','p4' types are the highest among other loan applications.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CB82E9-2EFC-4A77-A82A-B260F7C92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574" y="2546290"/>
            <a:ext cx="7812156" cy="334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133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D7A42E-057A-4F5F-BFC0-07AB58579A5D}"/>
              </a:ext>
            </a:extLst>
          </p:cNvPr>
          <p:cNvSpPr txBox="1"/>
          <p:nvPr/>
        </p:nvSpPr>
        <p:spPr>
          <a:xfrm>
            <a:off x="713132" y="105772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Analysis on distribution of Interest rates: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3FF71-BD87-4A94-8F98-EE6E15784AE6}"/>
              </a:ext>
            </a:extLst>
          </p:cNvPr>
          <p:cNvSpPr txBox="1"/>
          <p:nvPr/>
        </p:nvSpPr>
        <p:spPr>
          <a:xfrm>
            <a:off x="713131" y="1833626"/>
            <a:ext cx="1056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interest rates for most of the loans are in the range between 3 and 5.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6" descr="image">
            <a:extLst>
              <a:ext uri="{FF2B5EF4-FFF2-40B4-BE49-F238E27FC236}">
                <a16:creationId xmlns:a16="http://schemas.microsoft.com/office/drawing/2014/main" id="{3B2697B8-0D24-4BA6-96E9-CDF4B8B1C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625" y="2423582"/>
            <a:ext cx="8010939" cy="3062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61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DF75C8-E812-42D9-A894-8C304C82E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667" y="1062448"/>
            <a:ext cx="41429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Distribution of Loan terms(in months):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68049AE-CB19-45F6-B827-C6739C6E0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31" y="2574236"/>
            <a:ext cx="7702826" cy="3066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A96BC8-F177-4DA3-B33C-CA87A83C22DF}"/>
              </a:ext>
            </a:extLst>
          </p:cNvPr>
          <p:cNvSpPr txBox="1"/>
          <p:nvPr/>
        </p:nvSpPr>
        <p:spPr>
          <a:xfrm>
            <a:off x="734667" y="1708779"/>
            <a:ext cx="10722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 of the loan terms are in the range of 300 to 400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5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8A935-A0B5-4B78-BC4E-B62A71285EC0}"/>
              </a:ext>
            </a:extLst>
          </p:cNvPr>
          <p:cNvSpPr txBox="1"/>
          <p:nvPr/>
        </p:nvSpPr>
        <p:spPr>
          <a:xfrm>
            <a:off x="723071" y="94839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8. Distribution of Property values: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E60F1-C824-41B2-A813-531FF037E5A9}"/>
              </a:ext>
            </a:extLst>
          </p:cNvPr>
          <p:cNvSpPr txBox="1"/>
          <p:nvPr/>
        </p:nvSpPr>
        <p:spPr>
          <a:xfrm>
            <a:off x="812524" y="1684540"/>
            <a:ext cx="10667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values of the collateral properties for loan applications are in the ranges of 100k to 1000K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108667F2-7884-4F54-98CC-D02A8907F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39" y="2420685"/>
            <a:ext cx="7593495" cy="32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43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4B4AF7E7-262F-4FCD-8437-FD5C1F684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302" y="1345929"/>
            <a:ext cx="48617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9. Comparison of loan amounts by interest rates :</a:t>
            </a:r>
            <a:endParaRPr kumimoji="0" lang="en-US" altLang="en-US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A6702D4F-C303-48D6-9AD3-DD5E03DE0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012" y="2672795"/>
            <a:ext cx="8717517" cy="301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8AB52C-DD07-4B9D-A5FC-8336EF8947E0}"/>
              </a:ext>
            </a:extLst>
          </p:cNvPr>
          <p:cNvSpPr txBox="1"/>
          <p:nvPr/>
        </p:nvSpPr>
        <p:spPr>
          <a:xfrm>
            <a:off x="794302" y="2009362"/>
            <a:ext cx="10726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is no steady interest rates. We can see that the interest rates floats with respect to the loan amounts.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944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5EE3C1-BD94-45BD-929B-C64100D9A0A6}"/>
              </a:ext>
            </a:extLst>
          </p:cNvPr>
          <p:cNvSpPr txBox="1"/>
          <p:nvPr/>
        </p:nvSpPr>
        <p:spPr>
          <a:xfrm>
            <a:off x="713133" y="106766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-apple-system"/>
              </a:rPr>
              <a:t>10. Analysis on age groups of loan applicants: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C7308-45DC-4973-970D-AA774CED91A7}"/>
              </a:ext>
            </a:extLst>
          </p:cNvPr>
          <p:cNvSpPr txBox="1"/>
          <p:nvPr/>
        </p:nvSpPr>
        <p:spPr>
          <a:xfrm>
            <a:off x="643558" y="1863444"/>
            <a:ext cx="102099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age of the loan applicants are in the range of 45-54 followed by applicants are of the ages 35-44.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4" descr="image">
            <a:extLst>
              <a:ext uri="{FF2B5EF4-FFF2-40B4-BE49-F238E27FC236}">
                <a16:creationId xmlns:a16="http://schemas.microsoft.com/office/drawing/2014/main" id="{DEEAC3A7-FE11-41C0-B6FC-35A708D12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558" y="2659224"/>
            <a:ext cx="8825946" cy="321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653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5623E5-BE52-4A64-9101-71C10025EB62}"/>
              </a:ext>
            </a:extLst>
          </p:cNvPr>
          <p:cNvSpPr txBox="1"/>
          <p:nvPr/>
        </p:nvSpPr>
        <p:spPr>
          <a:xfrm>
            <a:off x="754546" y="115135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7. Distribution of Income levels of loan applicants: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519B15-96F6-4586-8DC5-FF9D97B062E1}"/>
              </a:ext>
            </a:extLst>
          </p:cNvPr>
          <p:cNvSpPr txBox="1"/>
          <p:nvPr/>
        </p:nvSpPr>
        <p:spPr>
          <a:xfrm>
            <a:off x="708577" y="1813099"/>
            <a:ext cx="10774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income ranges of loan applicants are in the range of 0 to 20000 per months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8CF13F6B-A416-4267-8D97-7D62E190D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5391" y="2474844"/>
            <a:ext cx="8418444" cy="3183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735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375C96-4C4C-4FD1-BB13-1783FBB0377F}"/>
              </a:ext>
            </a:extLst>
          </p:cNvPr>
          <p:cNvSpPr txBox="1"/>
          <p:nvPr/>
        </p:nvSpPr>
        <p:spPr>
          <a:xfrm>
            <a:off x="713132" y="899996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8. Analysis on credit score by credit type:</a:t>
            </a:r>
            <a:endParaRPr lang="en-US" b="0" i="0" dirty="0">
              <a:solidFill>
                <a:srgbClr val="24292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345A9-5A1A-4E62-BE13-060A72951918}"/>
              </a:ext>
            </a:extLst>
          </p:cNvPr>
          <p:cNvSpPr txBox="1"/>
          <p:nvPr/>
        </p:nvSpPr>
        <p:spPr>
          <a:xfrm>
            <a:off x="713132" y="1361661"/>
            <a:ext cx="10765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credit scores of the credit type CRIF is higher then followed by credit type EXP.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4" descr="image">
            <a:extLst>
              <a:ext uri="{FF2B5EF4-FFF2-40B4-BE49-F238E27FC236}">
                <a16:creationId xmlns:a16="http://schemas.microsoft.com/office/drawing/2014/main" id="{DBED0DE7-5DD9-4E94-A076-868A061F4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2192658"/>
            <a:ext cx="10068339" cy="376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46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451F67-11CD-4082-A179-0097EF6B7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313" y="1186934"/>
            <a:ext cx="44065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11. Comparison of Interest rates by Gender: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477F33EB-FF4F-4C29-837F-365D55417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427" y="2405270"/>
            <a:ext cx="6689036" cy="349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690AEE-E23E-422A-89A0-E9714BC6566D}"/>
              </a:ext>
            </a:extLst>
          </p:cNvPr>
          <p:cNvSpPr txBox="1"/>
          <p:nvPr/>
        </p:nvSpPr>
        <p:spPr>
          <a:xfrm>
            <a:off x="808561" y="1846301"/>
            <a:ext cx="10492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determine that the interest rates for loan applications does not vary by gender.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80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222235-331E-4412-84E2-B8CC5FA5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2" y="870596"/>
            <a:ext cx="4887382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br>
              <a:rPr lang="en-US" sz="5400" dirty="0"/>
            </a:br>
            <a:endParaRPr lang="en-US" sz="5400" dirty="0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2985D9-3043-4866-80E4-A7E7E027A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7378" y="1236353"/>
            <a:ext cx="4154521" cy="273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0F331FC-C43B-4F12-A9BC-42E8C10DB137}"/>
              </a:ext>
            </a:extLst>
          </p:cNvPr>
          <p:cNvSpPr txBox="1"/>
          <p:nvPr/>
        </p:nvSpPr>
        <p:spPr>
          <a:xfrm>
            <a:off x="669852" y="2033093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Lending money has long been a popular way to make money from money.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This activity is being pursued by financial banking institutions and numerous individuals in order to gain money.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After conducting extensive research, we discovered that, with technologies such as decentralization finance and other technologies in place, a data-driven approach is required to close the gap in the banking sector in terms of lowering the burden of bad debts and improving the credit history of applicants.</a:t>
            </a:r>
          </a:p>
        </p:txBody>
      </p:sp>
    </p:spTree>
    <p:extLst>
      <p:ext uri="{BB962C8B-B14F-4D97-AF65-F5344CB8AC3E}">
        <p14:creationId xmlns:p14="http://schemas.microsoft.com/office/powerpoint/2010/main" val="2532245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118EFC-8C2A-4070-BBBE-0AF93D21592B}"/>
              </a:ext>
            </a:extLst>
          </p:cNvPr>
          <p:cNvSpPr txBox="1"/>
          <p:nvPr/>
        </p:nvSpPr>
        <p:spPr>
          <a:xfrm>
            <a:off x="693255" y="111736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12. Comparison of loan amounts by Gender: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0F52B4-58E5-4E0F-84F6-B3E19535FB1F}"/>
              </a:ext>
            </a:extLst>
          </p:cNvPr>
          <p:cNvSpPr txBox="1"/>
          <p:nvPr/>
        </p:nvSpPr>
        <p:spPr>
          <a:xfrm>
            <a:off x="693255" y="1714357"/>
            <a:ext cx="10726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understand that the loan amount for joint loan applications are higher then followed by male applicants.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C109514C-0060-4760-9AF0-74F531230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65" y="2435087"/>
            <a:ext cx="7593496" cy="303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800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D8EBFB-9620-44FB-B2E6-6531E1A952E3}"/>
              </a:ext>
            </a:extLst>
          </p:cNvPr>
          <p:cNvSpPr txBox="1"/>
          <p:nvPr/>
        </p:nvSpPr>
        <p:spPr>
          <a:xfrm>
            <a:off x="802585" y="1147827"/>
            <a:ext cx="10617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13. Analysis on loan amount by the gender of applicants type and nature of loan availability: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1E770FAE-E5E1-4695-BE49-9666E1CA8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957" y="1808921"/>
            <a:ext cx="8418444" cy="247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1EFC9-ABB2-4B9D-8D2F-D19597483DB5}"/>
              </a:ext>
            </a:extLst>
          </p:cNvPr>
          <p:cNvSpPr txBox="1"/>
          <p:nvPr/>
        </p:nvSpPr>
        <p:spPr>
          <a:xfrm>
            <a:off x="802584" y="4786843"/>
            <a:ext cx="105081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infer that most of the loan applicants are for commercial purposes in any genders. We can also infer that there are male applicants for business purposes than females.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292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D229-4777-4184-B8CE-333A7866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 learning Techniques: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675EB-FC12-461B-8B6C-C322798D3CFA}"/>
              </a:ext>
            </a:extLst>
          </p:cNvPr>
          <p:cNvSpPr txBox="1"/>
          <p:nvPr/>
        </p:nvSpPr>
        <p:spPr>
          <a:xfrm>
            <a:off x="800099" y="1953087"/>
            <a:ext cx="10691265" cy="4204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 Forest with Grid search CV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Logistic Regression with Grid search CV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Support Vector Machine with Grid search CV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K-Nearest Neighbors with Grid search CV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Bagging with Base estimator as Random Forest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Bagging with Base estimator as Logistic Regression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AdaBoost Classifier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Multilayer Perceptron Classifier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Neural Networks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Tensor Flow.</a:t>
            </a:r>
          </a:p>
        </p:txBody>
      </p:sp>
    </p:spTree>
    <p:extLst>
      <p:ext uri="{BB962C8B-B14F-4D97-AF65-F5344CB8AC3E}">
        <p14:creationId xmlns:p14="http://schemas.microsoft.com/office/powerpoint/2010/main" val="3478715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A0FB6-1394-454D-B089-14994E2BB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1" y="922096"/>
            <a:ext cx="10820400" cy="57375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Expected 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AA955-5B5A-491E-83AA-ADE432F0A0C4}"/>
              </a:ext>
            </a:extLst>
          </p:cNvPr>
          <p:cNvSpPr txBox="1"/>
          <p:nvPr/>
        </p:nvSpPr>
        <p:spPr>
          <a:xfrm>
            <a:off x="571500" y="1495854"/>
            <a:ext cx="10591800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Importance of business domain understanding in choosing and evaluating the model.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apply various machine learning models to classify the outcome.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Usage of Various evaluating metrics to determine the performance of the model.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Importance of Various Statistical Analysis Understanding the Dimensionality Reduction.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Understanding the Bias-Variance trade-off.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Application of Principal component analysis.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Usage of Grid search Validations.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Understanding of Various activation functions.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Effectively handling the outliers. Usage of various hyperparameters.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Analyzing &amp; Visualizing the data. Building a dashboard which helps banking stakeholders to access the status of creditworthiness.</a:t>
            </a:r>
          </a:p>
        </p:txBody>
      </p:sp>
    </p:spTree>
    <p:extLst>
      <p:ext uri="{BB962C8B-B14F-4D97-AF65-F5344CB8AC3E}">
        <p14:creationId xmlns:p14="http://schemas.microsoft.com/office/powerpoint/2010/main" val="3364131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E980-06AC-47FE-A017-210962FE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References: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0DCA58-4185-4523-8704-CF9500CAD1F2}"/>
              </a:ext>
            </a:extLst>
          </p:cNvPr>
          <p:cNvSpPr txBox="1"/>
          <p:nvPr/>
        </p:nvSpPr>
        <p:spPr>
          <a:xfrm>
            <a:off x="621437" y="2130641"/>
            <a:ext cx="1077046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Heitzmann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P. (n.d.). </a:t>
            </a:r>
            <a:r>
              <a:rPr lang="en-US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Predicting loan defaults using Machine Learning Classification models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Data Science Blog. Retrieved February 27, 2022, from https://nycdatascience.com/blog/student-works/predicting-loan-defaults-using-machine-learning-classification-models/ </a:t>
            </a:r>
          </a:p>
          <a:p>
            <a:pPr marL="342900" indent="-342900" algn="just">
              <a:buFontTx/>
              <a:buAutoNum type="arabicPeriod"/>
              <a:defRPr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Banerjee, T. (2019, December 24). </a:t>
            </a:r>
            <a:r>
              <a:rPr lang="en-US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Classification model for loan default risk prediction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Medium. Retrieved February 27, 2022, from https://medium.com/analytics-vidhya/classification-model-for-loan-default-risk-prediction-98c2cc7ef1bf </a:t>
            </a:r>
          </a:p>
          <a:p>
            <a:pPr marL="342900" indent="-342900" algn="just">
              <a:buFontTx/>
              <a:buAutoNum type="arabicPeriod"/>
              <a:defRPr/>
            </a:pP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Xu, Z. (J. (2022, February 10). </a:t>
            </a:r>
            <a:r>
              <a:rPr lang="en-US" i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Loan default prediction for profit maximization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Medium. Retrieved February 27, 2022, from https://towardsdatascience.com/loan-default-prediction-for-profit-maximization-45fcd461582b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916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D8CCDD51-53B8-4D57-BB9C-797876997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332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2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2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453B2-F6E3-41E8-AE25-1B3D5B3EF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97753"/>
            <a:ext cx="3635046" cy="15753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cxnSp>
        <p:nvCxnSpPr>
          <p:cNvPr id="36" name="Straight Connector 3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D515B4-0100-479D-9019-474E6B18657E}"/>
              </a:ext>
            </a:extLst>
          </p:cNvPr>
          <p:cNvSpPr txBox="1"/>
          <p:nvPr/>
        </p:nvSpPr>
        <p:spPr>
          <a:xfrm>
            <a:off x="644566" y="1621654"/>
            <a:ext cx="4066582" cy="35002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Data source</a:t>
            </a:r>
            <a:r>
              <a:rPr lang="en-US" b="0" i="0" dirty="0">
                <a:effectLst/>
              </a:rPr>
              <a:t>: </a:t>
            </a:r>
            <a:r>
              <a:rPr lang="en-US" b="0" i="0" dirty="0">
                <a:effectLst/>
                <a:hlinkClick r:id="rId3"/>
              </a:rPr>
              <a:t>https://www.kaggle.com/yasserh/loan-default-dataset</a:t>
            </a:r>
            <a:endParaRPr lang="en-US" b="0" i="0" dirty="0">
              <a:effectLst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</a:endParaRPr>
          </a:p>
          <a:p>
            <a:pPr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The Dataset contains of 20+ columns namely: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54D3A2-C777-47F8-B855-BF1BF8A30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345445"/>
              </p:ext>
            </p:extLst>
          </p:nvPr>
        </p:nvGraphicFramePr>
        <p:xfrm>
          <a:off x="4876800" y="1016041"/>
          <a:ext cx="6515101" cy="4825918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406634">
                  <a:extLst>
                    <a:ext uri="{9D8B030D-6E8A-4147-A177-3AD203B41FA5}">
                      <a16:colId xmlns:a16="http://schemas.microsoft.com/office/drawing/2014/main" val="3840253418"/>
                    </a:ext>
                  </a:extLst>
                </a:gridCol>
                <a:gridCol w="4108467">
                  <a:extLst>
                    <a:ext uri="{9D8B030D-6E8A-4147-A177-3AD203B41FA5}">
                      <a16:colId xmlns:a16="http://schemas.microsoft.com/office/drawing/2014/main" val="3226130243"/>
                    </a:ext>
                  </a:extLst>
                </a:gridCol>
              </a:tblGrid>
              <a:tr h="27713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Column</a:t>
                      </a:r>
                      <a:endParaRPr lang="en-US" sz="23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23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466759539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ID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24292F"/>
                          </a:solidFill>
                          <a:effectLst/>
                        </a:rPr>
                        <a:t>Customer ID of Applicant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736115889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2300" b="0" u="none" strike="noStrike" dirty="0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 dirty="0">
                          <a:effectLst/>
                        </a:rPr>
                        <a:t>year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Year of Application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591593427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loan_limit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 Cash Flow or Net Cash Flow type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979625401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effectLst/>
                        </a:rPr>
                        <a:t>gender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 Applicant's gender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728201518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approv_in_adv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Is loan pre-approved or not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548478162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loan_type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Type of loan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4240153232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loan_purpose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Purpose of loan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3696665183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Credit_Worthiness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>
                          <a:solidFill>
                            <a:srgbClr val="24292F"/>
                          </a:solidFill>
                          <a:effectLst/>
                        </a:rPr>
                        <a:t>Credit worthiness of the applicant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4065064819"/>
                  </a:ext>
                </a:extLst>
              </a:tr>
              <a:tr h="505420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 </a:t>
                      </a:r>
                      <a:endParaRPr lang="en-US" sz="2300" b="0" u="none" strike="noStrike">
                        <a:effectLst/>
                      </a:endParaRPr>
                    </a:p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3060" algn="l"/>
                        </a:tabLst>
                      </a:pPr>
                      <a:r>
                        <a:rPr lang="en-US" sz="1400" b="1" u="none" strike="noStrike">
                          <a:solidFill>
                            <a:srgbClr val="24292F"/>
                          </a:solidFill>
                          <a:effectLst/>
                        </a:rPr>
                        <a:t>open_credit</a:t>
                      </a:r>
                      <a:r>
                        <a:rPr lang="en-US" sz="1400" b="1" u="none" strike="noStrike">
                          <a:solidFill>
                            <a:srgbClr val="000000"/>
                          </a:solidFill>
                          <a:effectLst/>
                        </a:rPr>
                        <a:t>	</a:t>
                      </a:r>
                      <a:endParaRPr lang="en-US" sz="2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u="none" strike="noStrike" dirty="0">
                          <a:solidFill>
                            <a:srgbClr val="24292F"/>
                          </a:solidFill>
                          <a:effectLst/>
                        </a:rPr>
                        <a:t>Type of Credit (Open credit or Non open credit)</a:t>
                      </a:r>
                      <a:endParaRPr lang="en-US" sz="2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8407" marR="88407" marT="12279" marB="0"/>
                </a:tc>
                <a:extLst>
                  <a:ext uri="{0D108BD9-81ED-4DB2-BD59-A6C34878D82A}">
                    <a16:rowId xmlns:a16="http://schemas.microsoft.com/office/drawing/2014/main" val="40699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43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E4E528-64FB-49B2-BA5A-E8E99D0DD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017840"/>
              </p:ext>
            </p:extLst>
          </p:nvPr>
        </p:nvGraphicFramePr>
        <p:xfrm>
          <a:off x="1663147" y="812453"/>
          <a:ext cx="8865706" cy="523309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432853">
                  <a:extLst>
                    <a:ext uri="{9D8B030D-6E8A-4147-A177-3AD203B41FA5}">
                      <a16:colId xmlns:a16="http://schemas.microsoft.com/office/drawing/2014/main" val="3744514664"/>
                    </a:ext>
                  </a:extLst>
                </a:gridCol>
                <a:gridCol w="4432853">
                  <a:extLst>
                    <a:ext uri="{9D8B030D-6E8A-4147-A177-3AD203B41FA5}">
                      <a16:colId xmlns:a16="http://schemas.microsoft.com/office/drawing/2014/main" val="2810105382"/>
                    </a:ext>
                  </a:extLst>
                </a:gridCol>
              </a:tblGrid>
              <a:tr h="33311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Column</a:t>
                      </a:r>
                      <a:endParaRPr lang="en-US" sz="1400" b="1" dirty="0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Description</a:t>
                      </a:r>
                      <a:endParaRPr lang="en-US" sz="1400" b="1">
                        <a:solidFill>
                          <a:srgbClr val="2F5496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1984282754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business_or_commercial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Usage type of the loan amount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2940707673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loan_amount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 exact loan amount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2368194015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rate_of_interest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Rate of interest of the loan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1300731811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Interest_rate_spread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Spread of interest rate by banks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2338342363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Upfront_charges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Up front loan sanctioning charges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1091398976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lump_sum_payment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Down payment for the loan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1290694911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property_value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Collateral value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3790392617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construction_type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Collateral construction type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1910622532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1623060" algn="l"/>
                        </a:tabLst>
                      </a:pPr>
                      <a:r>
                        <a:rPr lang="en-US" sz="1400">
                          <a:effectLst/>
                        </a:rPr>
                        <a:t>age	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Age of applicant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3018408168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Security_Type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 of Collateral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354763857"/>
                  </a:ext>
                </a:extLst>
              </a:tr>
              <a:tr h="42991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status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Loan status (Approved/Declined)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263" marR="42263" marT="0" marB="0"/>
                </a:tc>
                <a:extLst>
                  <a:ext uri="{0D108BD9-81ED-4DB2-BD59-A6C34878D82A}">
                    <a16:rowId xmlns:a16="http://schemas.microsoft.com/office/drawing/2014/main" val="1736855240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F1988220-7D00-4572-9197-DA566648F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363" y="2279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7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B8A49-828D-457F-91AA-048046301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A0263-20D3-45CF-BC6D-8CDFCE34CA2A}"/>
              </a:ext>
            </a:extLst>
          </p:cNvPr>
          <p:cNvSpPr txBox="1"/>
          <p:nvPr/>
        </p:nvSpPr>
        <p:spPr>
          <a:xfrm>
            <a:off x="700635" y="1784314"/>
            <a:ext cx="10403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literature on estimating default risk in Finance can be divided into two categories based on the strategy used.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Conventional mathematical models including as ordinary least squares (OLS) are used in the primary area of research to investigate the various factors determining the risk 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357EE-3712-48C2-A2D5-9F0C12B6E555}"/>
              </a:ext>
            </a:extLst>
          </p:cNvPr>
          <p:cNvSpPr txBox="1"/>
          <p:nvPr/>
        </p:nvSpPr>
        <p:spPr>
          <a:xfrm>
            <a:off x="750366" y="2951290"/>
            <a:ext cx="10591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Researches have investigated a significant amount of study in the area of Finance using data from various platforms to predict the likelihood of effective financing, loan interest rates, and payment difficulties.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4B15404-CE26-43EB-96B5-D84F57155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671" y="4324255"/>
            <a:ext cx="236220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803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7F7C9E-8396-49EC-8EF5-D3F3689A5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025" y="870596"/>
            <a:ext cx="3685643" cy="37478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/>
              <a:t>Research Process</a:t>
            </a: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7DF2720E-8B0D-41DE-B7CA-2BE197D5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0101" y="1781689"/>
            <a:ext cx="7180924" cy="329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3152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63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B52D5D-8D6E-418D-AE77-704F0EFEBE36}"/>
              </a:ext>
            </a:extLst>
          </p:cNvPr>
          <p:cNvSpPr txBox="1"/>
          <p:nvPr/>
        </p:nvSpPr>
        <p:spPr>
          <a:xfrm>
            <a:off x="723072" y="19195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Analysis on distribution of loan amounts: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4A494F1A-B071-411E-91DB-754CF0E00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687" y="3053421"/>
            <a:ext cx="6788426" cy="2833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D1ED1A-3C8C-49B6-8876-569DECD2C073}"/>
              </a:ext>
            </a:extLst>
          </p:cNvPr>
          <p:cNvSpPr txBox="1"/>
          <p:nvPr/>
        </p:nvSpPr>
        <p:spPr>
          <a:xfrm>
            <a:off x="839783" y="2535002"/>
            <a:ext cx="8612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Most of the values of loan applications are in the ranges between 250 K to 500 K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F6E68A2-C1FE-4DB5-86CD-0F68FB59D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3" y="971483"/>
            <a:ext cx="9218617" cy="591269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Exploratory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10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9033F4-BB50-44DF-B9BA-87E29395B002}"/>
              </a:ext>
            </a:extLst>
          </p:cNvPr>
          <p:cNvSpPr txBox="1"/>
          <p:nvPr/>
        </p:nvSpPr>
        <p:spPr>
          <a:xfrm>
            <a:off x="852280" y="12366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Analysis on Distribution of loan applications by gender: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815B9-88AC-46B9-B858-20A5C14ED1BA}"/>
              </a:ext>
            </a:extLst>
          </p:cNvPr>
          <p:cNvSpPr txBox="1"/>
          <p:nvPr/>
        </p:nvSpPr>
        <p:spPr>
          <a:xfrm>
            <a:off x="852280" y="1886202"/>
            <a:ext cx="10735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conclude that the joint applications (i.e., both male and female) are the highest and individually male applications are higher than females.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image">
            <a:extLst>
              <a:ext uri="{FF2B5EF4-FFF2-40B4-BE49-F238E27FC236}">
                <a16:creationId xmlns:a16="http://schemas.microsoft.com/office/drawing/2014/main" id="{F29283F2-D388-45D4-B229-8CAE094DF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979" y="2695451"/>
            <a:ext cx="7552042" cy="326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78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CFB0DEE-6F69-4B27-852E-6DD6C85C859B}"/>
              </a:ext>
            </a:extLst>
          </p:cNvPr>
          <p:cNvSpPr txBox="1"/>
          <p:nvPr/>
        </p:nvSpPr>
        <p:spPr>
          <a:xfrm>
            <a:off x="700635" y="1037069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4292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Analysis on Distribution of loan applicants by credit type: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6B48DBF0-F0BC-44BF-A3D8-A631741FE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81" y="2415209"/>
            <a:ext cx="6551959" cy="314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5640FE-4A20-403C-B3A1-6C9F06EF887F}"/>
              </a:ext>
            </a:extLst>
          </p:cNvPr>
          <p:cNvSpPr txBox="1"/>
          <p:nvPr/>
        </p:nvSpPr>
        <p:spPr>
          <a:xfrm>
            <a:off x="829844" y="1769656"/>
            <a:ext cx="10620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24292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loan applications with 'CIB' &amp; 'CRIF' are the highest when compared to other two types.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17649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1126</Words>
  <Application>Microsoft Office PowerPoint</Application>
  <PresentationFormat>Widescreen</PresentationFormat>
  <Paragraphs>154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-apple-system</vt:lpstr>
      <vt:lpstr>Arial</vt:lpstr>
      <vt:lpstr>Calibri</vt:lpstr>
      <vt:lpstr>Calibri Light</vt:lpstr>
      <vt:lpstr>Calisto MT</vt:lpstr>
      <vt:lpstr>Univers Condensed</vt:lpstr>
      <vt:lpstr>Wingdings</vt:lpstr>
      <vt:lpstr>ChronicleVTI</vt:lpstr>
      <vt:lpstr>LOAN DEFAULT CLASSIFICATION</vt:lpstr>
      <vt:lpstr>Introduction </vt:lpstr>
      <vt:lpstr>Dataset</vt:lpstr>
      <vt:lpstr>PowerPoint Presentation</vt:lpstr>
      <vt:lpstr>Literature review</vt:lpstr>
      <vt:lpstr>Research Process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Machine learning Techniques:</vt:lpstr>
      <vt:lpstr>Expected Outcomes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CLASSIFICATION</dc:title>
  <dc:creator>Vaishnavi Vejella</dc:creator>
  <cp:lastModifiedBy>Vaishnavi Vejella</cp:lastModifiedBy>
  <cp:revision>14</cp:revision>
  <dcterms:created xsi:type="dcterms:W3CDTF">2022-02-26T23:30:39Z</dcterms:created>
  <dcterms:modified xsi:type="dcterms:W3CDTF">2022-03-05T23:43:37Z</dcterms:modified>
</cp:coreProperties>
</file>