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0"/>
  </p:notesMasterIdLst>
  <p:sldIdLst>
    <p:sldId id="256" r:id="rId2"/>
    <p:sldId id="257" r:id="rId3"/>
    <p:sldId id="259" r:id="rId4"/>
    <p:sldId id="258" r:id="rId5"/>
    <p:sldId id="260" r:id="rId6"/>
    <p:sldId id="261" r:id="rId7"/>
    <p:sldId id="266" r:id="rId8"/>
    <p:sldId id="269" r:id="rId9"/>
    <p:sldId id="262" r:id="rId10"/>
    <p:sldId id="271" r:id="rId11"/>
    <p:sldId id="267" r:id="rId12"/>
    <p:sldId id="272" r:id="rId13"/>
    <p:sldId id="270" r:id="rId14"/>
    <p:sldId id="273" r:id="rId15"/>
    <p:sldId id="268"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89698" autoAdjust="0"/>
  </p:normalViewPr>
  <p:slideViewPr>
    <p:cSldViewPr snapToGrid="0">
      <p:cViewPr>
        <p:scale>
          <a:sx n="77" d="100"/>
          <a:sy n="77" d="100"/>
        </p:scale>
        <p:origin x="86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4F354-F8E4-4431-B1D5-3A856E952EFF}"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A1A31-C8FF-4FD1-B9B7-24FC10CC3045}" type="slidenum">
              <a:rPr lang="en-US" smtClean="0"/>
              <a:t>‹#›</a:t>
            </a:fld>
            <a:endParaRPr lang="en-US"/>
          </a:p>
        </p:txBody>
      </p:sp>
    </p:spTree>
    <p:extLst>
      <p:ext uri="{BB962C8B-B14F-4D97-AF65-F5344CB8AC3E}">
        <p14:creationId xmlns:p14="http://schemas.microsoft.com/office/powerpoint/2010/main" val="80105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2</a:t>
            </a:fld>
            <a:endParaRPr lang="en-US"/>
          </a:p>
        </p:txBody>
      </p:sp>
    </p:spTree>
    <p:extLst>
      <p:ext uri="{BB962C8B-B14F-4D97-AF65-F5344CB8AC3E}">
        <p14:creationId xmlns:p14="http://schemas.microsoft.com/office/powerpoint/2010/main" val="29161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3</a:t>
            </a:fld>
            <a:endParaRPr lang="en-US"/>
          </a:p>
        </p:txBody>
      </p:sp>
    </p:spTree>
    <p:extLst>
      <p:ext uri="{BB962C8B-B14F-4D97-AF65-F5344CB8AC3E}">
        <p14:creationId xmlns:p14="http://schemas.microsoft.com/office/powerpoint/2010/main" val="215792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4</a:t>
            </a:fld>
            <a:endParaRPr lang="en-US"/>
          </a:p>
        </p:txBody>
      </p:sp>
    </p:spTree>
    <p:extLst>
      <p:ext uri="{BB962C8B-B14F-4D97-AF65-F5344CB8AC3E}">
        <p14:creationId xmlns:p14="http://schemas.microsoft.com/office/powerpoint/2010/main" val="23047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5"/>
          </p:nvPr>
        </p:nvSpPr>
        <p:spPr/>
        <p:txBody>
          <a:bodyPr/>
          <a:lstStyle/>
          <a:p>
            <a:fld id="{A86A1A31-C8FF-4FD1-B9B7-24FC10CC3045}" type="slidenum">
              <a:rPr lang="en-US" smtClean="0"/>
              <a:t>9</a:t>
            </a:fld>
            <a:endParaRPr lang="en-US"/>
          </a:p>
        </p:txBody>
      </p:sp>
    </p:spTree>
    <p:extLst>
      <p:ext uri="{BB962C8B-B14F-4D97-AF65-F5344CB8AC3E}">
        <p14:creationId xmlns:p14="http://schemas.microsoft.com/office/powerpoint/2010/main" val="90061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10</a:t>
            </a:fld>
            <a:endParaRPr lang="en-US"/>
          </a:p>
        </p:txBody>
      </p:sp>
    </p:spTree>
    <p:extLst>
      <p:ext uri="{BB962C8B-B14F-4D97-AF65-F5344CB8AC3E}">
        <p14:creationId xmlns:p14="http://schemas.microsoft.com/office/powerpoint/2010/main" val="338461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11</a:t>
            </a:fld>
            <a:endParaRPr lang="en-US"/>
          </a:p>
        </p:txBody>
      </p:sp>
    </p:spTree>
    <p:extLst>
      <p:ext uri="{BB962C8B-B14F-4D97-AF65-F5344CB8AC3E}">
        <p14:creationId xmlns:p14="http://schemas.microsoft.com/office/powerpoint/2010/main" val="329494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p:txBody>
      </p:sp>
      <p:sp>
        <p:nvSpPr>
          <p:cNvPr id="4" name="Slide Number Placeholder 3"/>
          <p:cNvSpPr>
            <a:spLocks noGrp="1"/>
          </p:cNvSpPr>
          <p:nvPr>
            <p:ph type="sldNum" sz="quarter" idx="5"/>
          </p:nvPr>
        </p:nvSpPr>
        <p:spPr/>
        <p:txBody>
          <a:bodyPr/>
          <a:lstStyle/>
          <a:p>
            <a:fld id="{A86A1A31-C8FF-4FD1-B9B7-24FC10CC3045}" type="slidenum">
              <a:rPr lang="en-US" smtClean="0"/>
              <a:t>18</a:t>
            </a:fld>
            <a:endParaRPr lang="en-US"/>
          </a:p>
        </p:txBody>
      </p:sp>
    </p:spTree>
    <p:extLst>
      <p:ext uri="{BB962C8B-B14F-4D97-AF65-F5344CB8AC3E}">
        <p14:creationId xmlns:p14="http://schemas.microsoft.com/office/powerpoint/2010/main" val="69140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406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1831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954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134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594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0769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8148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857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116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9833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825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3/4/2022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3939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yasserh/loan-default-datase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617FE-986C-4449-9EE0-D0728467FFB0}"/>
              </a:ext>
            </a:extLst>
          </p:cNvPr>
          <p:cNvSpPr>
            <a:spLocks noGrp="1"/>
          </p:cNvSpPr>
          <p:nvPr>
            <p:ph type="ctrTitle"/>
          </p:nvPr>
        </p:nvSpPr>
        <p:spPr>
          <a:xfrm>
            <a:off x="647699" y="871759"/>
            <a:ext cx="5227171" cy="3451666"/>
          </a:xfrm>
        </p:spPr>
        <p:txBody>
          <a:bodyPr>
            <a:normAutofit/>
          </a:bodyPr>
          <a:lstStyle/>
          <a:p>
            <a:r>
              <a:rPr lang="en-US" dirty="0">
                <a:latin typeface="Calibri" panose="020F0502020204030204" pitchFamily="34" charset="0"/>
                <a:cs typeface="Calibri" panose="020F0502020204030204" pitchFamily="34" charset="0"/>
              </a:rPr>
              <a:t>LOAN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DEFAULT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CLASSIFICATION</a:t>
            </a:r>
          </a:p>
        </p:txBody>
      </p:sp>
      <p:sp>
        <p:nvSpPr>
          <p:cNvPr id="3" name="Subtitle 2">
            <a:extLst>
              <a:ext uri="{FF2B5EF4-FFF2-40B4-BE49-F238E27FC236}">
                <a16:creationId xmlns:a16="http://schemas.microsoft.com/office/drawing/2014/main" id="{D0FA62BC-5FAC-4AB9-BE01-5413EF7637C7}"/>
              </a:ext>
            </a:extLst>
          </p:cNvPr>
          <p:cNvSpPr>
            <a:spLocks noGrp="1"/>
          </p:cNvSpPr>
          <p:nvPr>
            <p:ph type="subTitle" idx="1"/>
          </p:nvPr>
        </p:nvSpPr>
        <p:spPr>
          <a:xfrm>
            <a:off x="695325" y="4138371"/>
            <a:ext cx="4857857" cy="1652830"/>
          </a:xfrm>
        </p:spPr>
        <p:txBody>
          <a:bodyPr>
            <a:normAutofit/>
          </a:bodyPr>
          <a:lstStyle/>
          <a:p>
            <a:r>
              <a:rPr lang="en-US" dirty="0">
                <a:latin typeface="Calibri" panose="020F0502020204030204" pitchFamily="34" charset="0"/>
                <a:cs typeface="Calibri" panose="020F0502020204030204" pitchFamily="34" charset="0"/>
              </a:rPr>
              <a:t>Narendra </a:t>
            </a:r>
            <a:r>
              <a:rPr lang="en-US" dirty="0" err="1">
                <a:latin typeface="Calibri" panose="020F0502020204030204" pitchFamily="34" charset="0"/>
                <a:cs typeface="Calibri" panose="020F0502020204030204" pitchFamily="34" charset="0"/>
              </a:rPr>
              <a:t>Thumma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Rakesh </a:t>
            </a:r>
            <a:r>
              <a:rPr lang="en-US" dirty="0" err="1">
                <a:latin typeface="Calibri" panose="020F0502020204030204" pitchFamily="34" charset="0"/>
                <a:cs typeface="Calibri" panose="020F0502020204030204" pitchFamily="34" charset="0"/>
              </a:rPr>
              <a:t>reddy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Pulichinthala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Vaishnavi Vejella</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3" descr="Triangular abstract background">
            <a:extLst>
              <a:ext uri="{FF2B5EF4-FFF2-40B4-BE49-F238E27FC236}">
                <a16:creationId xmlns:a16="http://schemas.microsoft.com/office/drawing/2014/main" id="{B99BBFCC-4D06-43D5-8EE0-15EE4C51BCDD}"/>
              </a:ext>
            </a:extLst>
          </p:cNvPr>
          <p:cNvPicPr>
            <a:picLocks noChangeAspect="1"/>
          </p:cNvPicPr>
          <p:nvPr/>
        </p:nvPicPr>
        <p:blipFill rotWithShape="1">
          <a:blip r:embed="rId2"/>
          <a:srcRect l="18992" r="25753" b="-1"/>
          <a:stretch/>
        </p:blipFill>
        <p:spPr>
          <a:xfrm>
            <a:off x="6515100" y="-184816"/>
            <a:ext cx="5676900" cy="6857990"/>
          </a:xfrm>
          <a:prstGeom prst="rect">
            <a:avLst/>
          </a:prstGeom>
        </p:spPr>
      </p:pic>
    </p:spTree>
    <p:extLst>
      <p:ext uri="{BB962C8B-B14F-4D97-AF65-F5344CB8AC3E}">
        <p14:creationId xmlns:p14="http://schemas.microsoft.com/office/powerpoint/2010/main" val="39865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6FD88-3D40-44A8-9152-2CDF89630295}"/>
              </a:ext>
            </a:extLst>
          </p:cNvPr>
          <p:cNvSpPr txBox="1"/>
          <p:nvPr/>
        </p:nvSpPr>
        <p:spPr>
          <a:xfrm>
            <a:off x="772767" y="1068961"/>
            <a:ext cx="6951802" cy="1754326"/>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5. Distribution of loan applicants by purpose of the loan:</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0" i="0" dirty="0">
                <a:effectLst/>
                <a:latin typeface="Calibri" panose="020F0502020204030204" pitchFamily="34" charset="0"/>
                <a:cs typeface="Calibri" panose="020F0502020204030204" pitchFamily="34" charset="0"/>
              </a:rPr>
              <a:t>The purposes 'p3','p4' types are the highest among other loan applications.</a:t>
            </a:r>
            <a:endParaRPr lang="en-US"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ECCB82E9-2EFC-4A77-A82A-B260F7C92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569" y="1068961"/>
            <a:ext cx="3819525" cy="2676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42D381-8B74-4D52-A389-A4120634A119}"/>
              </a:ext>
            </a:extLst>
          </p:cNvPr>
          <p:cNvSpPr txBox="1"/>
          <p:nvPr/>
        </p:nvSpPr>
        <p:spPr>
          <a:xfrm>
            <a:off x="772767" y="3429000"/>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6</a:t>
            </a:r>
            <a:r>
              <a:rPr lang="en-US" b="1" i="0" dirty="0">
                <a:solidFill>
                  <a:srgbClr val="24292F"/>
                </a:solidFill>
                <a:effectLst/>
                <a:latin typeface="Calibri" panose="020F0502020204030204" pitchFamily="34" charset="0"/>
                <a:cs typeface="Calibri" panose="020F0502020204030204" pitchFamily="34" charset="0"/>
              </a:rPr>
              <a:t>. Analysis on distribution of Interest rates:</a:t>
            </a:r>
            <a:endParaRPr lang="en-US" dirty="0"/>
          </a:p>
        </p:txBody>
      </p:sp>
      <p:sp>
        <p:nvSpPr>
          <p:cNvPr id="8" name="TextBox 7">
            <a:extLst>
              <a:ext uri="{FF2B5EF4-FFF2-40B4-BE49-F238E27FC236}">
                <a16:creationId xmlns:a16="http://schemas.microsoft.com/office/drawing/2014/main" id="{80B8C49E-E1D8-4F9F-BE42-15D1AB91E692}"/>
              </a:ext>
            </a:extLst>
          </p:cNvPr>
          <p:cNvSpPr txBox="1"/>
          <p:nvPr/>
        </p:nvSpPr>
        <p:spPr>
          <a:xfrm>
            <a:off x="772767" y="4696096"/>
            <a:ext cx="609765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interest rates for most of the loans are in the range between 3 and 5.</a:t>
            </a:r>
            <a:endParaRPr lang="en-US" dirty="0">
              <a:latin typeface="Calibri" panose="020F0502020204030204" pitchFamily="34" charset="0"/>
              <a:cs typeface="Calibri" panose="020F0502020204030204" pitchFamily="34" charset="0"/>
            </a:endParaRPr>
          </a:p>
        </p:txBody>
      </p:sp>
      <p:pic>
        <p:nvPicPr>
          <p:cNvPr id="9" name="Picture 6" descr="image">
            <a:extLst>
              <a:ext uri="{FF2B5EF4-FFF2-40B4-BE49-F238E27FC236}">
                <a16:creationId xmlns:a16="http://schemas.microsoft.com/office/drawing/2014/main" id="{D02482CD-CDEC-4309-8244-5435BD2CC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6904" y="3745486"/>
            <a:ext cx="5009322" cy="231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3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F75C8-E812-42D9-A894-8C304C82EB11}"/>
              </a:ext>
            </a:extLst>
          </p:cNvPr>
          <p:cNvSpPr>
            <a:spLocks noChangeArrowheads="1"/>
          </p:cNvSpPr>
          <p:nvPr/>
        </p:nvSpPr>
        <p:spPr bwMode="auto">
          <a:xfrm>
            <a:off x="734667" y="1062448"/>
            <a:ext cx="41429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b="1" dirty="0">
                <a:latin typeface="Calibri" panose="020F0502020204030204" pitchFamily="34" charset="0"/>
                <a:cs typeface="Calibri" panose="020F0502020204030204" pitchFamily="34" charset="0"/>
              </a:rPr>
              <a:t>7. </a:t>
            </a:r>
            <a:r>
              <a:rPr kumimoji="0" lang="en-US" altLang="en-US" sz="1800"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Distribution of Loan terms(in months): </a:t>
            </a:r>
            <a:endParaRPr kumimoji="0" lang="en-US" altLang="en-US" sz="4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4">
            <a:extLst>
              <a:ext uri="{FF2B5EF4-FFF2-40B4-BE49-F238E27FC236}">
                <a16:creationId xmlns:a16="http://schemas.microsoft.com/office/drawing/2014/main" id="{268049AE-CB19-45F6-B827-C6739C6E0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88" y="1115875"/>
            <a:ext cx="5857875" cy="22120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CA96BC8-F177-4DA3-B33C-CA87A83C22DF}"/>
              </a:ext>
            </a:extLst>
          </p:cNvPr>
          <p:cNvSpPr txBox="1"/>
          <p:nvPr/>
        </p:nvSpPr>
        <p:spPr>
          <a:xfrm>
            <a:off x="733011" y="2369625"/>
            <a:ext cx="4514850" cy="646331"/>
          </a:xfrm>
          <a:prstGeom prst="rect">
            <a:avLst/>
          </a:prstGeom>
          <a:noFill/>
        </p:spPr>
        <p:txBody>
          <a:bodyPr wrap="square">
            <a:spAutoFit/>
          </a:bodyPr>
          <a:lstStyle/>
          <a:p>
            <a:r>
              <a:rPr lang="en-US" b="0" i="0" dirty="0">
                <a:effectLst/>
                <a:latin typeface="Calibri" panose="020F0502020204030204" pitchFamily="34" charset="0"/>
                <a:cs typeface="Calibri" panose="020F0502020204030204" pitchFamily="34" charset="0"/>
              </a:rPr>
              <a:t>Most of the loan terms are in the range of 300 to 400</a:t>
            </a:r>
            <a:endParaRPr lang="en-US"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D3E646F-A0D2-44D1-86B2-8DE8ECA2ACAD}"/>
              </a:ext>
            </a:extLst>
          </p:cNvPr>
          <p:cNvSpPr>
            <a:spLocks noChangeArrowheads="1"/>
          </p:cNvSpPr>
          <p:nvPr/>
        </p:nvSpPr>
        <p:spPr bwMode="auto">
          <a:xfrm>
            <a:off x="733011" y="3749712"/>
            <a:ext cx="3468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8. Distribution of Property values:</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8" name="TextBox 17">
            <a:extLst>
              <a:ext uri="{FF2B5EF4-FFF2-40B4-BE49-F238E27FC236}">
                <a16:creationId xmlns:a16="http://schemas.microsoft.com/office/drawing/2014/main" id="{16E47586-75ED-4B00-B7FF-62D21599231E}"/>
              </a:ext>
            </a:extLst>
          </p:cNvPr>
          <p:cNvSpPr txBox="1"/>
          <p:nvPr/>
        </p:nvSpPr>
        <p:spPr>
          <a:xfrm>
            <a:off x="733011" y="4974392"/>
            <a:ext cx="5051563" cy="646331"/>
          </a:xfrm>
          <a:prstGeom prst="rect">
            <a:avLst/>
          </a:prstGeom>
          <a:noFill/>
        </p:spPr>
        <p:txBody>
          <a:bodyPr wrap="square">
            <a:spAutoFit/>
          </a:bodyPr>
          <a:lstStyle/>
          <a:p>
            <a:r>
              <a:rPr lang="en-US" b="0" i="0" dirty="0">
                <a:effectLst/>
                <a:latin typeface="Calibri" panose="020F0502020204030204" pitchFamily="34" charset="0"/>
                <a:cs typeface="Calibri" panose="020F0502020204030204" pitchFamily="34" charset="0"/>
              </a:rPr>
              <a:t>The values of the collateral properties for loan applications are in the ranges of 100k to 1000K</a:t>
            </a:r>
            <a:endParaRPr lang="en-US" dirty="0">
              <a:latin typeface="Calibri" panose="020F0502020204030204" pitchFamily="34" charset="0"/>
              <a:cs typeface="Calibri" panose="020F0502020204030204" pitchFamily="34" charset="0"/>
            </a:endParaRPr>
          </a:p>
        </p:txBody>
      </p:sp>
      <p:pic>
        <p:nvPicPr>
          <p:cNvPr id="2056" name="Picture 8">
            <a:extLst>
              <a:ext uri="{FF2B5EF4-FFF2-40B4-BE49-F238E27FC236}">
                <a16:creationId xmlns:a16="http://schemas.microsoft.com/office/drawing/2014/main" id="{FD7A851A-E5C6-4847-BD4F-9BEE13902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574" y="3619501"/>
            <a:ext cx="5857875" cy="252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E5C37-8992-4A2D-8234-570C669063AE}"/>
              </a:ext>
            </a:extLst>
          </p:cNvPr>
          <p:cNvSpPr txBox="1"/>
          <p:nvPr/>
        </p:nvSpPr>
        <p:spPr>
          <a:xfrm>
            <a:off x="792646" y="3429000"/>
            <a:ext cx="6097656" cy="369332"/>
          </a:xfrm>
          <a:prstGeom prst="rect">
            <a:avLst/>
          </a:prstGeom>
          <a:noFill/>
        </p:spPr>
        <p:txBody>
          <a:bodyPr wrap="square">
            <a:spAutoFit/>
          </a:bodyPr>
          <a:lstStyle/>
          <a:p>
            <a:r>
              <a:rPr lang="en-US" b="1" i="0" dirty="0">
                <a:solidFill>
                  <a:srgbClr val="24292F"/>
                </a:solidFill>
                <a:effectLst/>
                <a:latin typeface="-apple-system"/>
              </a:rPr>
              <a:t>10. Analysis on age groups of loan applicants:</a:t>
            </a:r>
            <a:endParaRPr lang="en-US" dirty="0"/>
          </a:p>
        </p:txBody>
      </p:sp>
      <p:sp>
        <p:nvSpPr>
          <p:cNvPr id="6" name="TextBox 5">
            <a:extLst>
              <a:ext uri="{FF2B5EF4-FFF2-40B4-BE49-F238E27FC236}">
                <a16:creationId xmlns:a16="http://schemas.microsoft.com/office/drawing/2014/main" id="{50352635-99FA-415C-96E6-A1921D3604D5}"/>
              </a:ext>
            </a:extLst>
          </p:cNvPr>
          <p:cNvSpPr txBox="1"/>
          <p:nvPr/>
        </p:nvSpPr>
        <p:spPr>
          <a:xfrm>
            <a:off x="792646" y="4527130"/>
            <a:ext cx="5303354"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age of the loan applicants are in the range of 45-54 followed by applicants are of the ages 35-44.</a:t>
            </a:r>
            <a:endParaRPr lang="en-US" dirty="0">
              <a:latin typeface="Calibri" panose="020F0502020204030204" pitchFamily="34" charset="0"/>
              <a:cs typeface="Calibri" panose="020F0502020204030204" pitchFamily="34" charset="0"/>
            </a:endParaRPr>
          </a:p>
        </p:txBody>
      </p:sp>
      <p:pic>
        <p:nvPicPr>
          <p:cNvPr id="7" name="Picture 4" descr="image">
            <a:extLst>
              <a:ext uri="{FF2B5EF4-FFF2-40B4-BE49-F238E27FC236}">
                <a16:creationId xmlns:a16="http://schemas.microsoft.com/office/drawing/2014/main" id="{CED76029-6137-4484-957C-663518400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713" y="3613666"/>
            <a:ext cx="5774635" cy="23116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4B4AF7E7-262F-4FCD-8437-FD5C1F684809}"/>
              </a:ext>
            </a:extLst>
          </p:cNvPr>
          <p:cNvSpPr>
            <a:spLocks noChangeArrowheads="1"/>
          </p:cNvSpPr>
          <p:nvPr/>
        </p:nvSpPr>
        <p:spPr bwMode="auto">
          <a:xfrm>
            <a:off x="794302" y="1345929"/>
            <a:ext cx="4861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rgbClr val="212121"/>
                </a:solidFill>
                <a:effectLst/>
                <a:latin typeface="Calibri" panose="020F0502020204030204" pitchFamily="34" charset="0"/>
                <a:cs typeface="Calibri" panose="020F0502020204030204" pitchFamily="34" charset="0"/>
              </a:rPr>
              <a:t>9. Comparison of loan amounts by interest rates :</a:t>
            </a:r>
            <a:endParaRPr kumimoji="0" lang="en-US" altLang="en-US" b="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3075" name="Picture 3">
            <a:extLst>
              <a:ext uri="{FF2B5EF4-FFF2-40B4-BE49-F238E27FC236}">
                <a16:creationId xmlns:a16="http://schemas.microsoft.com/office/drawing/2014/main" id="{A6702D4F-C303-48D6-9AD3-DD5E03DE0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767" y="932663"/>
            <a:ext cx="5774635" cy="24963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8AB52C-DD07-4B9D-A5FC-8336EF8947E0}"/>
              </a:ext>
            </a:extLst>
          </p:cNvPr>
          <p:cNvSpPr txBox="1"/>
          <p:nvPr/>
        </p:nvSpPr>
        <p:spPr>
          <a:xfrm>
            <a:off x="792646" y="2367171"/>
            <a:ext cx="4991928" cy="923330"/>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The is no steady interest rates. We can see that the interest rates floats with respect to the loan amounts.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294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623E5-BE52-4A64-9101-71C10025EB62}"/>
              </a:ext>
            </a:extLst>
          </p:cNvPr>
          <p:cNvSpPr txBox="1"/>
          <p:nvPr/>
        </p:nvSpPr>
        <p:spPr>
          <a:xfrm>
            <a:off x="754546" y="1151355"/>
            <a:ext cx="6097656" cy="369332"/>
          </a:xfrm>
          <a:prstGeom prst="rect">
            <a:avLst/>
          </a:prstGeom>
          <a:noFill/>
        </p:spPr>
        <p:txBody>
          <a:bodyPr wrap="square">
            <a:spAutoFit/>
          </a:bodyPr>
          <a:lstStyle/>
          <a:p>
            <a:r>
              <a:rPr lang="en-US" b="1" i="0" dirty="0">
                <a:solidFill>
                  <a:srgbClr val="24292F"/>
                </a:solidFill>
                <a:effectLst/>
                <a:latin typeface="Calibri" panose="020F0502020204030204" pitchFamily="34" charset="0"/>
                <a:cs typeface="Calibri" panose="020F0502020204030204" pitchFamily="34" charset="0"/>
              </a:rPr>
              <a:t>7. Distribution of Income levels of loan applicants:</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4519B15-96F6-4586-8DC5-FF9D97B062E1}"/>
              </a:ext>
            </a:extLst>
          </p:cNvPr>
          <p:cNvSpPr txBox="1"/>
          <p:nvPr/>
        </p:nvSpPr>
        <p:spPr>
          <a:xfrm>
            <a:off x="754546" y="1958730"/>
            <a:ext cx="5389494"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income ranges of loan applicants are in the range of 0 to 20000 per months</a:t>
            </a:r>
            <a:endParaRPr lang="en-US" dirty="0">
              <a:latin typeface="Calibri" panose="020F0502020204030204" pitchFamily="34" charset="0"/>
              <a:cs typeface="Calibri" panose="020F0502020204030204" pitchFamily="34" charset="0"/>
            </a:endParaRPr>
          </a:p>
        </p:txBody>
      </p:sp>
      <p:pic>
        <p:nvPicPr>
          <p:cNvPr id="5122" name="Picture 2" descr="image">
            <a:extLst>
              <a:ext uri="{FF2B5EF4-FFF2-40B4-BE49-F238E27FC236}">
                <a16:creationId xmlns:a16="http://schemas.microsoft.com/office/drawing/2014/main" id="{8CF13F6B-A416-4267-8D97-7D62E190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287" y="1290638"/>
            <a:ext cx="5744817" cy="24110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14AC50-DC18-44E8-A3C0-57CFAAB1B308}"/>
              </a:ext>
            </a:extLst>
          </p:cNvPr>
          <p:cNvSpPr txBox="1"/>
          <p:nvPr/>
        </p:nvSpPr>
        <p:spPr>
          <a:xfrm>
            <a:off x="802584" y="3701669"/>
            <a:ext cx="6097656" cy="923330"/>
          </a:xfrm>
          <a:prstGeom prst="rect">
            <a:avLst/>
          </a:prstGeom>
          <a:noFill/>
        </p:spPr>
        <p:txBody>
          <a:bodyPr wrap="square">
            <a:spAutoFit/>
          </a:bodyPr>
          <a:lstStyle/>
          <a:p>
            <a:pPr algn="l"/>
            <a:r>
              <a:rPr lang="en-US" b="1" i="0" dirty="0">
                <a:solidFill>
                  <a:srgbClr val="24292F"/>
                </a:solidFill>
                <a:effectLst/>
                <a:latin typeface="Calibri" panose="020F0502020204030204" pitchFamily="34" charset="0"/>
                <a:cs typeface="Calibri" panose="020F0502020204030204" pitchFamily="34" charset="0"/>
              </a:rPr>
              <a:t>8. Analysis on credit score by credit type:</a:t>
            </a:r>
            <a:endParaRPr lang="en-US" b="0" i="0" dirty="0">
              <a:solidFill>
                <a:srgbClr val="24292F"/>
              </a:solidFill>
              <a:effectLst/>
              <a:latin typeface="Calibri" panose="020F0502020204030204" pitchFamily="34" charset="0"/>
              <a:cs typeface="Calibri" panose="020F0502020204030204" pitchFamily="34" charset="0"/>
            </a:endParaRP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665C340-A883-4793-88A1-27113EDF8488}"/>
              </a:ext>
            </a:extLst>
          </p:cNvPr>
          <p:cNvSpPr txBox="1"/>
          <p:nvPr/>
        </p:nvSpPr>
        <p:spPr>
          <a:xfrm>
            <a:off x="802584" y="5075276"/>
            <a:ext cx="529341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credit scores of the credit type CRIF is higher then followed by credit type EXP.</a:t>
            </a:r>
            <a:endParaRPr lang="en-US" dirty="0">
              <a:latin typeface="Calibri" panose="020F0502020204030204" pitchFamily="34" charset="0"/>
              <a:cs typeface="Calibri" panose="020F0502020204030204" pitchFamily="34" charset="0"/>
            </a:endParaRPr>
          </a:p>
        </p:txBody>
      </p:sp>
      <p:pic>
        <p:nvPicPr>
          <p:cNvPr id="5124" name="Picture 4" descr="image">
            <a:extLst>
              <a:ext uri="{FF2B5EF4-FFF2-40B4-BE49-F238E27FC236}">
                <a16:creationId xmlns:a16="http://schemas.microsoft.com/office/drawing/2014/main" id="{472540FF-E261-4890-9314-644A3C6B7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810" y="3931718"/>
            <a:ext cx="5293416" cy="212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3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1F67-11CD-4082-A179-0097EF6B7881}"/>
              </a:ext>
            </a:extLst>
          </p:cNvPr>
          <p:cNvSpPr>
            <a:spLocks noChangeArrowheads="1"/>
          </p:cNvSpPr>
          <p:nvPr/>
        </p:nvSpPr>
        <p:spPr bwMode="auto">
          <a:xfrm>
            <a:off x="765313" y="1186934"/>
            <a:ext cx="44065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11. Comparison of Interest rates by Gender:</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4099" name="Picture 3">
            <a:extLst>
              <a:ext uri="{FF2B5EF4-FFF2-40B4-BE49-F238E27FC236}">
                <a16:creationId xmlns:a16="http://schemas.microsoft.com/office/drawing/2014/main" id="{477F33EB-FF4F-4C29-837F-365D55417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048" y="1186934"/>
            <a:ext cx="5237509" cy="2466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690AEE-E23E-422A-89A0-E9714BC6566D}"/>
              </a:ext>
            </a:extLst>
          </p:cNvPr>
          <p:cNvSpPr txBox="1"/>
          <p:nvPr/>
        </p:nvSpPr>
        <p:spPr>
          <a:xfrm>
            <a:off x="765313" y="2510909"/>
            <a:ext cx="4850296" cy="646331"/>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We can determine that the interest rates for loan applications does not vary by gender.</a:t>
            </a:r>
            <a:endParaRPr lang="en-US"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621123FE-9D9D-4C46-834C-C8D3E7DB7733}"/>
              </a:ext>
            </a:extLst>
          </p:cNvPr>
          <p:cNvSpPr>
            <a:spLocks noChangeArrowheads="1"/>
          </p:cNvSpPr>
          <p:nvPr/>
        </p:nvSpPr>
        <p:spPr bwMode="auto">
          <a:xfrm>
            <a:off x="655983" y="4116060"/>
            <a:ext cx="44533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12. Comparison of loan amounts by Gender:</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4102" name="Picture 6">
            <a:extLst>
              <a:ext uri="{FF2B5EF4-FFF2-40B4-BE49-F238E27FC236}">
                <a16:creationId xmlns:a16="http://schemas.microsoft.com/office/drawing/2014/main" id="{EFDBD05E-FDDE-472F-9438-6BC267188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609" y="3785189"/>
            <a:ext cx="5519297" cy="2466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6BDBC0-31BC-4ECE-928F-6295C323F04B}"/>
              </a:ext>
            </a:extLst>
          </p:cNvPr>
          <p:cNvSpPr txBox="1"/>
          <p:nvPr/>
        </p:nvSpPr>
        <p:spPr>
          <a:xfrm>
            <a:off x="655983" y="5018451"/>
            <a:ext cx="4850296" cy="923330"/>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We can understand that the loan amount for joint loan applications are higher then followed by male applicants.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680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8EBFB-9620-44FB-B2E6-6531E1A952E3}"/>
              </a:ext>
            </a:extLst>
          </p:cNvPr>
          <p:cNvSpPr txBox="1"/>
          <p:nvPr/>
        </p:nvSpPr>
        <p:spPr>
          <a:xfrm>
            <a:off x="802585" y="1147827"/>
            <a:ext cx="10617476" cy="369332"/>
          </a:xfrm>
          <a:prstGeom prst="rect">
            <a:avLst/>
          </a:prstGeom>
          <a:noFill/>
        </p:spPr>
        <p:txBody>
          <a:bodyPr wrap="square">
            <a:spAutoFit/>
          </a:bodyPr>
          <a:lstStyle/>
          <a:p>
            <a:r>
              <a:rPr lang="en-US" b="1" i="0" dirty="0">
                <a:solidFill>
                  <a:srgbClr val="24292F"/>
                </a:solidFill>
                <a:effectLst/>
                <a:latin typeface="Calibri" panose="020F0502020204030204" pitchFamily="34" charset="0"/>
                <a:cs typeface="Calibri" panose="020F0502020204030204" pitchFamily="34" charset="0"/>
              </a:rPr>
              <a:t>13. Analysis on loan amount by the gender of applicants type and nature of loan availability:</a:t>
            </a:r>
            <a:endParaRPr lang="en-US" dirty="0">
              <a:latin typeface="Calibri" panose="020F0502020204030204" pitchFamily="34" charset="0"/>
              <a:cs typeface="Calibri" panose="020F0502020204030204" pitchFamily="34" charset="0"/>
            </a:endParaRPr>
          </a:p>
        </p:txBody>
      </p:sp>
      <p:pic>
        <p:nvPicPr>
          <p:cNvPr id="3074" name="Picture 2" descr="image">
            <a:extLst>
              <a:ext uri="{FF2B5EF4-FFF2-40B4-BE49-F238E27FC236}">
                <a16:creationId xmlns:a16="http://schemas.microsoft.com/office/drawing/2014/main" id="{1E770FAE-E5E1-4695-BE49-9666E1CA8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957" y="1808921"/>
            <a:ext cx="8418444" cy="2474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51EFC9-ABB2-4B9D-8D2F-D19597483DB5}"/>
              </a:ext>
            </a:extLst>
          </p:cNvPr>
          <p:cNvSpPr txBox="1"/>
          <p:nvPr/>
        </p:nvSpPr>
        <p:spPr>
          <a:xfrm>
            <a:off x="802584" y="4786843"/>
            <a:ext cx="10508145"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We can infer that most of the loan applicants are for commercial purposes in any genders. We can also infer that there are male applicants for business purposes than females.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829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D229-4777-4184-B8CE-333A786635D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Machine learning Techniques:</a:t>
            </a:r>
          </a:p>
        </p:txBody>
      </p:sp>
      <p:sp>
        <p:nvSpPr>
          <p:cNvPr id="4" name="TextBox 3">
            <a:extLst>
              <a:ext uri="{FF2B5EF4-FFF2-40B4-BE49-F238E27FC236}">
                <a16:creationId xmlns:a16="http://schemas.microsoft.com/office/drawing/2014/main" id="{A01675EB-FC12-461B-8B6C-C322798D3CFA}"/>
              </a:ext>
            </a:extLst>
          </p:cNvPr>
          <p:cNvSpPr txBox="1"/>
          <p:nvPr/>
        </p:nvSpPr>
        <p:spPr>
          <a:xfrm>
            <a:off x="800099" y="1953087"/>
            <a:ext cx="10691265" cy="2909293"/>
          </a:xfrm>
          <a:prstGeom prst="rect">
            <a:avLst/>
          </a:prstGeom>
          <a:noFill/>
        </p:spPr>
        <p:txBody>
          <a:bodyPr wrap="square">
            <a:spAutoFit/>
          </a:bodyPr>
          <a:lstStyle/>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Random Forest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Logistic Regression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Support Vector Machine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K-Nearest Neighbors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Bagging with Base estimator as Random Forest</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Bagging with Base estimator as Logistic Regression</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AdaBoost Classifier</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Multilayer Perceptron Classifier</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Neural Networks</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Tensor Flow.</a:t>
            </a:r>
          </a:p>
        </p:txBody>
      </p:sp>
      <p:sp>
        <p:nvSpPr>
          <p:cNvPr id="6" name="TextBox 5">
            <a:extLst>
              <a:ext uri="{FF2B5EF4-FFF2-40B4-BE49-F238E27FC236}">
                <a16:creationId xmlns:a16="http://schemas.microsoft.com/office/drawing/2014/main" id="{9EF33304-38FC-4FB4-AEB0-A884925ABE13}"/>
              </a:ext>
            </a:extLst>
          </p:cNvPr>
          <p:cNvSpPr txBox="1"/>
          <p:nvPr/>
        </p:nvSpPr>
        <p:spPr>
          <a:xfrm>
            <a:off x="800099" y="4862380"/>
            <a:ext cx="10591801" cy="923330"/>
          </a:xfrm>
          <a:prstGeom prst="rect">
            <a:avLst/>
          </a:prstGeom>
          <a:noFill/>
        </p:spPr>
        <p:txBody>
          <a:bodyPr wrap="square">
            <a:spAutoFit/>
          </a:bodyPr>
          <a:lstStyle/>
          <a:p>
            <a:r>
              <a:rPr lang="en-US" b="0" i="0" dirty="0">
                <a:solidFill>
                  <a:srgbClr val="24292F"/>
                </a:solidFill>
                <a:effectLst/>
                <a:latin typeface="-apple-system"/>
              </a:rPr>
              <a:t>By evaluating the metrics such as recall, accuracy, precision, f-1 score, confusion matrix, ROC-AUC scores. After determining the metric to evaluate the model with the help of the business understanding of the domain of the data, we'll figure out the ways to improve the performance of the model.</a:t>
            </a:r>
            <a:endParaRPr lang="en-US" dirty="0"/>
          </a:p>
        </p:txBody>
      </p:sp>
    </p:spTree>
    <p:extLst>
      <p:ext uri="{BB962C8B-B14F-4D97-AF65-F5344CB8AC3E}">
        <p14:creationId xmlns:p14="http://schemas.microsoft.com/office/powerpoint/2010/main" val="347871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0FB6-1394-454D-B089-14994E2BBCD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Expected Outcomes</a:t>
            </a:r>
          </a:p>
        </p:txBody>
      </p:sp>
      <p:sp>
        <p:nvSpPr>
          <p:cNvPr id="4" name="TextBox 3">
            <a:extLst>
              <a:ext uri="{FF2B5EF4-FFF2-40B4-BE49-F238E27FC236}">
                <a16:creationId xmlns:a16="http://schemas.microsoft.com/office/drawing/2014/main" id="{E59AA955-5B5A-491E-83AA-ADE432F0A0C4}"/>
              </a:ext>
            </a:extLst>
          </p:cNvPr>
          <p:cNvSpPr txBox="1"/>
          <p:nvPr/>
        </p:nvSpPr>
        <p:spPr>
          <a:xfrm>
            <a:off x="800100" y="1873188"/>
            <a:ext cx="10591800" cy="3416320"/>
          </a:xfrm>
          <a:prstGeom prst="rect">
            <a:avLst/>
          </a:prstGeom>
          <a:noFill/>
        </p:spPr>
        <p:txBody>
          <a:bodyPr wrap="square">
            <a:spAutoFit/>
          </a:bodyPr>
          <a:lstStyle/>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Importance of business domain understanding in choosing and evaluating the model.</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To apply various machine learning models to classify the outcome.</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Various evaluating metrics to determine the performance of the model.</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Importance of Various Statistical Analysis Understanding the Dimensionality Reduction.</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Understanding the Bias-Variance trade-off.</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Application of Principal component analysis.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Grid search Validations.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Understanding of Various activation functions.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Effectively handling the outliers.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various hyperparameters.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Analyzing &amp; Visualizing the data.</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Building a dashboard which helps banking stakeholders to access the status of creditworthiness.</a:t>
            </a:r>
          </a:p>
        </p:txBody>
      </p:sp>
    </p:spTree>
    <p:extLst>
      <p:ext uri="{BB962C8B-B14F-4D97-AF65-F5344CB8AC3E}">
        <p14:creationId xmlns:p14="http://schemas.microsoft.com/office/powerpoint/2010/main" val="336413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E980-06AC-47FE-A017-210962FEE5A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a:t>
            </a:r>
          </a:p>
        </p:txBody>
      </p:sp>
      <p:sp>
        <p:nvSpPr>
          <p:cNvPr id="4" name="TextBox 3">
            <a:extLst>
              <a:ext uri="{FF2B5EF4-FFF2-40B4-BE49-F238E27FC236}">
                <a16:creationId xmlns:a16="http://schemas.microsoft.com/office/drawing/2014/main" id="{3B0DCA58-4185-4523-8704-CF9500CAD1F2}"/>
              </a:ext>
            </a:extLst>
          </p:cNvPr>
          <p:cNvSpPr txBox="1"/>
          <p:nvPr/>
        </p:nvSpPr>
        <p:spPr>
          <a:xfrm>
            <a:off x="621437" y="2130641"/>
            <a:ext cx="10770463" cy="2585323"/>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lang="en-US" dirty="0" err="1">
                <a:effectLst/>
                <a:latin typeface="Calibri" panose="020F0502020204030204" pitchFamily="34" charset="0"/>
                <a:cs typeface="Calibri" panose="020F0502020204030204" pitchFamily="34" charset="0"/>
              </a:rPr>
              <a:t>Heitzmann</a:t>
            </a:r>
            <a:r>
              <a:rPr lang="en-US" dirty="0">
                <a:effectLst/>
                <a:latin typeface="Calibri" panose="020F0502020204030204" pitchFamily="34" charset="0"/>
                <a:cs typeface="Calibri" panose="020F0502020204030204" pitchFamily="34" charset="0"/>
              </a:rPr>
              <a:t>, P. (n.d.). </a:t>
            </a:r>
            <a:r>
              <a:rPr lang="en-US" i="1" dirty="0">
                <a:effectLst/>
                <a:latin typeface="Calibri" panose="020F0502020204030204" pitchFamily="34" charset="0"/>
                <a:cs typeface="Calibri" panose="020F0502020204030204" pitchFamily="34" charset="0"/>
              </a:rPr>
              <a:t>Predicting loan defaults using Machine Learning Classification models</a:t>
            </a:r>
            <a:r>
              <a:rPr lang="en-US" dirty="0">
                <a:effectLst/>
                <a:latin typeface="Calibri" panose="020F0502020204030204" pitchFamily="34" charset="0"/>
                <a:cs typeface="Calibri" panose="020F0502020204030204" pitchFamily="34" charset="0"/>
              </a:rPr>
              <a:t>. Data Science Blog. Retrieved February 27, 2022, from https://nycdatascience.com/blog/student-works/predicting-loan-defaults-using-machine-learning-classification-models/ </a:t>
            </a:r>
          </a:p>
          <a:p>
            <a:pPr marL="342900" indent="-342900" algn="just">
              <a:buFontTx/>
              <a:buAutoNum type="arabicPeriod"/>
              <a:defRPr/>
            </a:pPr>
            <a:r>
              <a:rPr lang="en-US" dirty="0">
                <a:effectLst/>
                <a:latin typeface="Calibri" panose="020F0502020204030204" pitchFamily="34" charset="0"/>
                <a:cs typeface="Calibri" panose="020F0502020204030204" pitchFamily="34" charset="0"/>
              </a:rPr>
              <a:t>Banerjee, T. (2019, December 24). </a:t>
            </a:r>
            <a:r>
              <a:rPr lang="en-US" i="1" dirty="0">
                <a:effectLst/>
                <a:latin typeface="Calibri" panose="020F0502020204030204" pitchFamily="34" charset="0"/>
                <a:cs typeface="Calibri" panose="020F0502020204030204" pitchFamily="34" charset="0"/>
              </a:rPr>
              <a:t>Classification model for loan default risk prediction</a:t>
            </a:r>
            <a:r>
              <a:rPr lang="en-US" dirty="0">
                <a:effectLst/>
                <a:latin typeface="Calibri" panose="020F0502020204030204" pitchFamily="34" charset="0"/>
                <a:cs typeface="Calibri" panose="020F0502020204030204" pitchFamily="34" charset="0"/>
              </a:rPr>
              <a:t>. Medium. Retrieved February 27, 2022, from https://medium.com/analytics-vidhya/classification-model-for-loan-default-risk-prediction-98c2cc7ef1bf </a:t>
            </a:r>
          </a:p>
          <a:p>
            <a:pPr marL="342900" indent="-342900" algn="just">
              <a:buFontTx/>
              <a:buAutoNum type="arabicPeriod"/>
              <a:defRPr/>
            </a:pPr>
            <a:r>
              <a:rPr lang="en-US" dirty="0">
                <a:effectLst/>
                <a:latin typeface="Calibri" panose="020F0502020204030204" pitchFamily="34" charset="0"/>
                <a:cs typeface="Calibri" panose="020F0502020204030204" pitchFamily="34" charset="0"/>
              </a:rPr>
              <a:t>Xu, Z. (J. (2022, February 10). </a:t>
            </a:r>
            <a:r>
              <a:rPr lang="en-US" i="1" dirty="0">
                <a:effectLst/>
                <a:latin typeface="Calibri" panose="020F0502020204030204" pitchFamily="34" charset="0"/>
                <a:cs typeface="Calibri" panose="020F0502020204030204" pitchFamily="34" charset="0"/>
              </a:rPr>
              <a:t>Loan default prediction for profit maximization</a:t>
            </a:r>
            <a:r>
              <a:rPr lang="en-US" dirty="0">
                <a:effectLst/>
                <a:latin typeface="Calibri" panose="020F0502020204030204" pitchFamily="34" charset="0"/>
                <a:cs typeface="Calibri" panose="020F0502020204030204" pitchFamily="34" charset="0"/>
              </a:rPr>
              <a:t>. Medium. Retrieved February 27, 2022, from https://towardsdatascience.com/loan-default-prediction-for-profit-maximization-45fcd461582b </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lang="en-US"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991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22235-331E-4412-84E2-B8CC5FA56ACD}"/>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dirty="0">
                <a:latin typeface="Calibri" panose="020F0502020204030204" pitchFamily="34" charset="0"/>
                <a:cs typeface="Calibri" panose="020F0502020204030204" pitchFamily="34" charset="0"/>
              </a:rPr>
              <a:t>Introduction</a:t>
            </a:r>
            <a:br>
              <a:rPr lang="en-US" sz="5400" dirty="0"/>
            </a:br>
            <a:endParaRPr lang="en-US" sz="5400"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A2985D9-3043-4866-80E4-A7E7E027A1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7378" y="1236353"/>
            <a:ext cx="4154521" cy="273196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0F331FC-C43B-4F12-A9BC-42E8C10DB137}"/>
              </a:ext>
            </a:extLst>
          </p:cNvPr>
          <p:cNvSpPr txBox="1"/>
          <p:nvPr/>
        </p:nvSpPr>
        <p:spPr>
          <a:xfrm>
            <a:off x="669852" y="2033093"/>
            <a:ext cx="6094520" cy="2585323"/>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Lending money has long been a popular way to make money from money. This activity is being pursued by financial banking institutions and numerous individuals in order to gain money. After conducting extensive research, we discovered that, with technologies such as decentralization finance and other technologies in place, a data-driven approach is required to close the gap in the banking sector in terms of lowering the burden of bad debts and improving the credit history of applicants.</a:t>
            </a:r>
          </a:p>
        </p:txBody>
      </p:sp>
    </p:spTree>
    <p:extLst>
      <p:ext uri="{BB962C8B-B14F-4D97-AF65-F5344CB8AC3E}">
        <p14:creationId xmlns:p14="http://schemas.microsoft.com/office/powerpoint/2010/main" val="253224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6648BE-4706-4995-AA3C-DFEBC7527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47" y="890588"/>
            <a:ext cx="253365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0B8951-2037-4008-BC06-3DFE0B415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643" y="890588"/>
            <a:ext cx="2604394" cy="1495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907F72-D45C-47CB-9A08-7D5DCB54C43E}"/>
              </a:ext>
            </a:extLst>
          </p:cNvPr>
          <p:cNvSpPr txBox="1"/>
          <p:nvPr/>
        </p:nvSpPr>
        <p:spPr>
          <a:xfrm>
            <a:off x="967665" y="2812956"/>
            <a:ext cx="10564428"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Peer-to-peer loan services such as Business Organizations now allow users to invest in personal loans. Loan Program allows investors to review consumer loan applications, which include the applicant's credit history, loan details, work status, and other self-reported personal information, in order to decide which loans to fund.</a:t>
            </a:r>
          </a:p>
        </p:txBody>
      </p:sp>
      <p:sp>
        <p:nvSpPr>
          <p:cNvPr id="8" name="TextBox 7">
            <a:extLst>
              <a:ext uri="{FF2B5EF4-FFF2-40B4-BE49-F238E27FC236}">
                <a16:creationId xmlns:a16="http://schemas.microsoft.com/office/drawing/2014/main" id="{05E51AD6-BBCC-4607-9257-A706F07EA821}"/>
              </a:ext>
            </a:extLst>
          </p:cNvPr>
          <p:cNvSpPr txBox="1"/>
          <p:nvPr/>
        </p:nvSpPr>
        <p:spPr>
          <a:xfrm>
            <a:off x="967665" y="3840063"/>
            <a:ext cx="10564427" cy="646331"/>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As a result, a machine learning model that can effectively predict a loan's default risk using data that might assist financial managers in maximizing their capital growth by approving loans based on credit score of users.</a:t>
            </a:r>
          </a:p>
        </p:txBody>
      </p:sp>
      <p:sp>
        <p:nvSpPr>
          <p:cNvPr id="10" name="TextBox 9">
            <a:extLst>
              <a:ext uri="{FF2B5EF4-FFF2-40B4-BE49-F238E27FC236}">
                <a16:creationId xmlns:a16="http://schemas.microsoft.com/office/drawing/2014/main" id="{1E330E4F-FB6E-48E4-9269-F172651E9E37}"/>
              </a:ext>
            </a:extLst>
          </p:cNvPr>
          <p:cNvSpPr txBox="1"/>
          <p:nvPr/>
        </p:nvSpPr>
        <p:spPr>
          <a:xfrm>
            <a:off x="967665" y="4590171"/>
            <a:ext cx="10457896" cy="646331"/>
          </a:xfrm>
          <a:prstGeom prst="rect">
            <a:avLst/>
          </a:prstGeom>
          <a:noFill/>
        </p:spPr>
        <p:txBody>
          <a:bodyPr wrap="square">
            <a:spAutoFit/>
          </a:bodyPr>
          <a:lstStyle/>
          <a:p>
            <a:pPr algn="just"/>
            <a:r>
              <a:rPr lang="en-US" b="0" i="0" dirty="0">
                <a:solidFill>
                  <a:srgbClr val="24292F"/>
                </a:solidFill>
                <a:effectLst/>
                <a:latin typeface="-apple-system"/>
              </a:rPr>
              <a:t>To incorporate an end-to-end data science project which could address the existing gaps in the banking sector by powering them with a web-based dashboard to access the creditworthiness of the customer.</a:t>
            </a:r>
            <a:endParaRPr lang="en-US" dirty="0"/>
          </a:p>
        </p:txBody>
      </p:sp>
    </p:spTree>
    <p:extLst>
      <p:ext uri="{BB962C8B-B14F-4D97-AF65-F5344CB8AC3E}">
        <p14:creationId xmlns:p14="http://schemas.microsoft.com/office/powerpoint/2010/main" val="425398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3B2-F6E3-41E8-AE25-1B3D5B3EF89E}"/>
              </a:ext>
            </a:extLst>
          </p:cNvPr>
          <p:cNvSpPr>
            <a:spLocks noGrp="1"/>
          </p:cNvSpPr>
          <p:nvPr>
            <p:ph type="title"/>
          </p:nvPr>
        </p:nvSpPr>
        <p:spPr>
          <a:xfrm>
            <a:off x="700635" y="922096"/>
            <a:ext cx="10691265" cy="729151"/>
          </a:xfrm>
        </p:spPr>
        <p:txBody>
          <a:bodyPr>
            <a:normAutofit fontScale="90000"/>
          </a:bodyPr>
          <a:lstStyle/>
          <a:p>
            <a:r>
              <a:rPr lang="en-US" sz="5400" dirty="0">
                <a:latin typeface="Calibri" panose="020F0502020204030204" pitchFamily="34" charset="0"/>
                <a:cs typeface="Calibri" panose="020F0502020204030204" pitchFamily="34" charset="0"/>
              </a:rPr>
              <a:t>Dataset</a:t>
            </a:r>
          </a:p>
        </p:txBody>
      </p:sp>
      <p:sp>
        <p:nvSpPr>
          <p:cNvPr id="4" name="TextBox 3">
            <a:extLst>
              <a:ext uri="{FF2B5EF4-FFF2-40B4-BE49-F238E27FC236}">
                <a16:creationId xmlns:a16="http://schemas.microsoft.com/office/drawing/2014/main" id="{8AD515B4-0100-479D-9019-474E6B18657E}"/>
              </a:ext>
            </a:extLst>
          </p:cNvPr>
          <p:cNvSpPr txBox="1"/>
          <p:nvPr/>
        </p:nvSpPr>
        <p:spPr>
          <a:xfrm>
            <a:off x="800100" y="1651247"/>
            <a:ext cx="10591800" cy="4801314"/>
          </a:xfrm>
          <a:prstGeom prst="rect">
            <a:avLst/>
          </a:prstGeom>
          <a:noFill/>
        </p:spPr>
        <p:txBody>
          <a:bodyPr wrap="square">
            <a:spAutoFit/>
          </a:bodyPr>
          <a:lstStyle/>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1" i="0" dirty="0">
                <a:solidFill>
                  <a:srgbClr val="24292F"/>
                </a:solidFill>
                <a:effectLst/>
                <a:latin typeface="Calibri" panose="020F0502020204030204" pitchFamily="34" charset="0"/>
                <a:cs typeface="Calibri" panose="020F0502020204030204" pitchFamily="34" charset="0"/>
              </a:rPr>
              <a:t>Data source</a:t>
            </a:r>
            <a:r>
              <a:rPr lang="en-US" b="0" i="0" dirty="0">
                <a:solidFill>
                  <a:srgbClr val="24292F"/>
                </a:solidFill>
                <a:effectLst/>
                <a:latin typeface="Calibri" panose="020F0502020204030204" pitchFamily="34" charset="0"/>
                <a:cs typeface="Calibri" panose="020F0502020204030204" pitchFamily="34" charset="0"/>
              </a:rPr>
              <a:t>: </a:t>
            </a:r>
            <a:r>
              <a:rPr lang="en-US" b="0" i="0" dirty="0">
                <a:solidFill>
                  <a:srgbClr val="24292F"/>
                </a:solidFill>
                <a:effectLst/>
                <a:latin typeface="Calibri" panose="020F0502020204030204" pitchFamily="34" charset="0"/>
                <a:cs typeface="Calibri" panose="020F0502020204030204" pitchFamily="34" charset="0"/>
                <a:hlinkClick r:id="rId3"/>
              </a:rPr>
              <a:t>https://www.kaggle.com/yasserh/loan-default-dataset</a:t>
            </a:r>
            <a:endParaRPr lang="en-US" b="0" i="0" dirty="0">
              <a:solidFill>
                <a:srgbClr val="24292F"/>
              </a:solidFill>
              <a:effectLst/>
              <a:latin typeface="Calibri" panose="020F0502020204030204" pitchFamily="34" charset="0"/>
              <a:cs typeface="Calibri" panose="020F0502020204030204" pitchFamily="34" charset="0"/>
            </a:endParaRPr>
          </a:p>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0" i="0" dirty="0">
                <a:solidFill>
                  <a:srgbClr val="24292F"/>
                </a:solidFill>
                <a:effectLst/>
                <a:latin typeface="Calibri" panose="020F0502020204030204" pitchFamily="34" charset="0"/>
                <a:cs typeface="Calibri" panose="020F0502020204030204" pitchFamily="34" charset="0"/>
              </a:rPr>
              <a:t>The Dataset contains of 20 columns namely:</a:t>
            </a:r>
          </a:p>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0" i="0" dirty="0">
                <a:solidFill>
                  <a:srgbClr val="24292F"/>
                </a:solidFill>
                <a:effectLst/>
                <a:latin typeface="-apple-system"/>
              </a:rPr>
              <a:t>ID: Customer ID of Applicant</a:t>
            </a:r>
          </a:p>
          <a:p>
            <a:pPr algn="l"/>
            <a:r>
              <a:rPr lang="en-US" b="0" i="0" dirty="0">
                <a:solidFill>
                  <a:srgbClr val="24292F"/>
                </a:solidFill>
                <a:effectLst/>
                <a:latin typeface="-apple-system"/>
              </a:rPr>
              <a:t>year: Year of Application</a:t>
            </a:r>
          </a:p>
          <a:p>
            <a:pPr algn="l"/>
            <a:r>
              <a:rPr lang="en-US" b="0" i="0" dirty="0">
                <a:solidFill>
                  <a:srgbClr val="24292F"/>
                </a:solidFill>
                <a:effectLst/>
                <a:latin typeface="-apple-system"/>
              </a:rPr>
              <a:t>loan_limit: Cash Flow or Net Cash Flow type</a:t>
            </a:r>
          </a:p>
          <a:p>
            <a:pPr algn="l"/>
            <a:r>
              <a:rPr lang="en-US" b="0" i="0" dirty="0">
                <a:solidFill>
                  <a:srgbClr val="24292F"/>
                </a:solidFill>
                <a:effectLst/>
                <a:latin typeface="-apple-system"/>
              </a:rPr>
              <a:t>gender: Applicant's gender</a:t>
            </a:r>
          </a:p>
          <a:p>
            <a:pPr algn="l"/>
            <a:r>
              <a:rPr lang="en-US" b="0" i="0" dirty="0">
                <a:solidFill>
                  <a:srgbClr val="24292F"/>
                </a:solidFill>
                <a:effectLst/>
                <a:latin typeface="-apple-system"/>
              </a:rPr>
              <a:t>approv_in_adv: Is loan pre-approved or not</a:t>
            </a:r>
          </a:p>
          <a:p>
            <a:pPr algn="l"/>
            <a:r>
              <a:rPr lang="en-US" b="0" i="0" dirty="0">
                <a:solidFill>
                  <a:srgbClr val="24292F"/>
                </a:solidFill>
                <a:effectLst/>
                <a:latin typeface="-apple-system"/>
              </a:rPr>
              <a:t>loan_type: Type of loan</a:t>
            </a:r>
          </a:p>
          <a:p>
            <a:pPr algn="l"/>
            <a:r>
              <a:rPr lang="en-US" b="0" i="0" dirty="0">
                <a:solidFill>
                  <a:srgbClr val="24292F"/>
                </a:solidFill>
                <a:effectLst/>
                <a:latin typeface="-apple-system"/>
              </a:rPr>
              <a:t>loan_purpose: Purpose of loan</a:t>
            </a:r>
          </a:p>
          <a:p>
            <a:pPr algn="l"/>
            <a:r>
              <a:rPr lang="en-US" b="0" i="0" dirty="0">
                <a:solidFill>
                  <a:srgbClr val="24292F"/>
                </a:solidFill>
                <a:effectLst/>
                <a:latin typeface="-apple-system"/>
              </a:rPr>
              <a:t>Credit_Worthiness: Credit worthiness of the applicant</a:t>
            </a:r>
          </a:p>
          <a:p>
            <a:pPr algn="l"/>
            <a:r>
              <a:rPr lang="en-US" b="0" i="0" dirty="0">
                <a:solidFill>
                  <a:srgbClr val="24292F"/>
                </a:solidFill>
                <a:effectLst/>
                <a:latin typeface="-apple-system"/>
              </a:rPr>
              <a:t>open_credit: Type of Credit (Open credit or Non open credit)</a:t>
            </a:r>
          </a:p>
          <a:p>
            <a:pPr algn="l"/>
            <a:r>
              <a:rPr lang="en-US" b="0" i="0" dirty="0">
                <a:solidFill>
                  <a:srgbClr val="24292F"/>
                </a:solidFill>
                <a:effectLst/>
                <a:latin typeface="-apple-system"/>
              </a:rPr>
              <a:t>business_or_commercial: Usage type of the loan amount</a:t>
            </a:r>
          </a:p>
          <a:p>
            <a:pPr algn="l"/>
            <a:r>
              <a:rPr lang="en-US" b="0" i="0" dirty="0">
                <a:solidFill>
                  <a:srgbClr val="24292F"/>
                </a:solidFill>
                <a:effectLst/>
                <a:latin typeface="-apple-system"/>
              </a:rPr>
              <a:t>loan_amount: The exact loan amount</a:t>
            </a:r>
            <a:endParaRPr lang="en-US" b="0" i="0" dirty="0">
              <a:solidFill>
                <a:srgbClr val="24292F"/>
              </a:solidFill>
              <a:effectLst/>
              <a:latin typeface="Calibri" panose="020F0502020204030204" pitchFamily="34" charset="0"/>
              <a:cs typeface="Calibri" panose="020F0502020204030204" pitchFamily="34" charset="0"/>
            </a:endParaRPr>
          </a:p>
          <a:p>
            <a:pPr algn="l"/>
            <a:endParaRPr lang="en-US" b="0"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43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EAF7-89B4-4616-AC95-137500A5CF71}"/>
              </a:ext>
            </a:extLst>
          </p:cNvPr>
          <p:cNvSpPr txBox="1"/>
          <p:nvPr/>
        </p:nvSpPr>
        <p:spPr>
          <a:xfrm>
            <a:off x="889986" y="4807232"/>
            <a:ext cx="6094520" cy="923330"/>
          </a:xfrm>
          <a:prstGeom prst="rect">
            <a:avLst/>
          </a:prstGeom>
          <a:noFill/>
        </p:spPr>
        <p:txBody>
          <a:bodyPr wrap="square">
            <a:spAutoFit/>
          </a:bodyPr>
          <a:lstStyle/>
          <a:p>
            <a:pPr algn="l"/>
            <a:r>
              <a:rPr lang="en-US" b="1" i="0" dirty="0">
                <a:solidFill>
                  <a:srgbClr val="24292F"/>
                </a:solidFill>
                <a:effectLst/>
                <a:latin typeface="-apple-system"/>
              </a:rPr>
              <a:t>Unit of Analysis</a:t>
            </a:r>
            <a:r>
              <a:rPr lang="en-US" b="0" i="0" dirty="0">
                <a:solidFill>
                  <a:srgbClr val="24292F"/>
                </a:solidFill>
                <a:effectLst/>
                <a:latin typeface="-apple-system"/>
              </a:rPr>
              <a:t>: Loan record of applicant.</a:t>
            </a:r>
          </a:p>
          <a:p>
            <a:pPr algn="l"/>
            <a:r>
              <a:rPr lang="en-US" b="0" i="0" dirty="0">
                <a:solidFill>
                  <a:srgbClr val="24292F"/>
                </a:solidFill>
                <a:effectLst/>
                <a:latin typeface="-apple-system"/>
              </a:rPr>
              <a:t>Number of observations to be analyzed: 148671</a:t>
            </a:r>
          </a:p>
          <a:p>
            <a:pPr algn="l"/>
            <a:r>
              <a:rPr lang="en-US" b="1" i="0" dirty="0">
                <a:solidFill>
                  <a:srgbClr val="24292F"/>
                </a:solidFill>
                <a:effectLst/>
                <a:latin typeface="-apple-system"/>
              </a:rPr>
              <a:t>Output Variable</a:t>
            </a:r>
            <a:r>
              <a:rPr lang="en-US" b="0" i="0" dirty="0">
                <a:solidFill>
                  <a:srgbClr val="24292F"/>
                </a:solidFill>
                <a:effectLst/>
                <a:latin typeface="-apple-system"/>
              </a:rPr>
              <a:t>: Loan status</a:t>
            </a:r>
          </a:p>
        </p:txBody>
      </p:sp>
      <p:sp>
        <p:nvSpPr>
          <p:cNvPr id="5" name="TextBox 4">
            <a:extLst>
              <a:ext uri="{FF2B5EF4-FFF2-40B4-BE49-F238E27FC236}">
                <a16:creationId xmlns:a16="http://schemas.microsoft.com/office/drawing/2014/main" id="{70FE2089-EE48-47F9-BF7D-EC3EB34F6D74}"/>
              </a:ext>
            </a:extLst>
          </p:cNvPr>
          <p:cNvSpPr txBox="1"/>
          <p:nvPr/>
        </p:nvSpPr>
        <p:spPr>
          <a:xfrm>
            <a:off x="889986" y="1277424"/>
            <a:ext cx="6094520" cy="2585323"/>
          </a:xfrm>
          <a:prstGeom prst="rect">
            <a:avLst/>
          </a:prstGeom>
          <a:noFill/>
        </p:spPr>
        <p:txBody>
          <a:bodyPr wrap="square">
            <a:spAutoFit/>
          </a:bodyPr>
          <a:lstStyle/>
          <a:p>
            <a:pPr algn="l"/>
            <a:r>
              <a:rPr lang="en-US" b="0" i="0" dirty="0">
                <a:solidFill>
                  <a:srgbClr val="24292F"/>
                </a:solidFill>
                <a:effectLst/>
                <a:latin typeface="-apple-system"/>
              </a:rPr>
              <a:t>rate_of_interest: Rate of interest of the loan</a:t>
            </a:r>
          </a:p>
          <a:p>
            <a:pPr algn="l"/>
            <a:r>
              <a:rPr lang="en-US" b="0" i="0" dirty="0">
                <a:solidFill>
                  <a:srgbClr val="24292F"/>
                </a:solidFill>
                <a:effectLst/>
                <a:latin typeface="-apple-system"/>
              </a:rPr>
              <a:t>Interest_rate_spread: Spread of interest rate by banks</a:t>
            </a:r>
          </a:p>
          <a:p>
            <a:pPr algn="l"/>
            <a:r>
              <a:rPr lang="en-US" b="0" i="0" dirty="0">
                <a:solidFill>
                  <a:srgbClr val="24292F"/>
                </a:solidFill>
                <a:effectLst/>
                <a:latin typeface="-apple-system"/>
              </a:rPr>
              <a:t>Upfront_charges: Up front loan sanctioning charges</a:t>
            </a:r>
          </a:p>
          <a:p>
            <a:pPr algn="l"/>
            <a:r>
              <a:rPr lang="en-US" b="0" i="0" dirty="0">
                <a:solidFill>
                  <a:srgbClr val="24292F"/>
                </a:solidFill>
                <a:effectLst/>
                <a:latin typeface="-apple-system"/>
              </a:rPr>
              <a:t>lump_sum_payment: Down payment for the loan</a:t>
            </a:r>
          </a:p>
          <a:p>
            <a:pPr algn="l"/>
            <a:r>
              <a:rPr lang="en-US" b="0" i="0" dirty="0">
                <a:solidFill>
                  <a:srgbClr val="24292F"/>
                </a:solidFill>
                <a:effectLst/>
                <a:latin typeface="-apple-system"/>
              </a:rPr>
              <a:t>property_value: Collateral value</a:t>
            </a:r>
          </a:p>
          <a:p>
            <a:pPr algn="l"/>
            <a:r>
              <a:rPr lang="en-US" b="0" i="0" dirty="0">
                <a:solidFill>
                  <a:srgbClr val="24292F"/>
                </a:solidFill>
                <a:effectLst/>
                <a:latin typeface="-apple-system"/>
              </a:rPr>
              <a:t>construction_type: Collateral construction type</a:t>
            </a:r>
          </a:p>
          <a:p>
            <a:pPr algn="l"/>
            <a:r>
              <a:rPr lang="en-US" b="0" i="0" dirty="0">
                <a:solidFill>
                  <a:srgbClr val="24292F"/>
                </a:solidFill>
                <a:effectLst/>
                <a:latin typeface="-apple-system"/>
              </a:rPr>
              <a:t>age: Age of applicant</a:t>
            </a:r>
          </a:p>
          <a:p>
            <a:pPr algn="l"/>
            <a:r>
              <a:rPr lang="en-US" b="0" i="0" dirty="0">
                <a:solidFill>
                  <a:srgbClr val="24292F"/>
                </a:solidFill>
                <a:effectLst/>
                <a:latin typeface="-apple-system"/>
              </a:rPr>
              <a:t>Security_Type: Type of Collatoral</a:t>
            </a:r>
          </a:p>
          <a:p>
            <a:pPr algn="l"/>
            <a:r>
              <a:rPr lang="en-US" b="0" i="0" dirty="0">
                <a:solidFill>
                  <a:srgbClr val="24292F"/>
                </a:solidFill>
                <a:effectLst/>
                <a:latin typeface="-apple-system"/>
              </a:rPr>
              <a:t>status: Loan status (Approved/Declined)</a:t>
            </a:r>
          </a:p>
        </p:txBody>
      </p:sp>
    </p:spTree>
    <p:extLst>
      <p:ext uri="{BB962C8B-B14F-4D97-AF65-F5344CB8AC3E}">
        <p14:creationId xmlns:p14="http://schemas.microsoft.com/office/powerpoint/2010/main" val="165347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8A49-828D-457F-91AA-048046301FE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Literature review</a:t>
            </a:r>
          </a:p>
        </p:txBody>
      </p:sp>
      <p:sp>
        <p:nvSpPr>
          <p:cNvPr id="4" name="TextBox 3">
            <a:extLst>
              <a:ext uri="{FF2B5EF4-FFF2-40B4-BE49-F238E27FC236}">
                <a16:creationId xmlns:a16="http://schemas.microsoft.com/office/drawing/2014/main" id="{0A8A0263-20D3-45CF-BC6D-8CDFCE34CA2A}"/>
              </a:ext>
            </a:extLst>
          </p:cNvPr>
          <p:cNvSpPr txBox="1"/>
          <p:nvPr/>
        </p:nvSpPr>
        <p:spPr>
          <a:xfrm>
            <a:off x="800099" y="2168773"/>
            <a:ext cx="10403520"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The literature on estimating default risk in Finance can be divided into two categories based on the strategy used. Conventional mathematical models including as ordinary least squares (OLS) are used in the primary area of research to investigate the various factors determining the risk .</a:t>
            </a:r>
          </a:p>
        </p:txBody>
      </p:sp>
      <p:sp>
        <p:nvSpPr>
          <p:cNvPr id="6" name="TextBox 5">
            <a:extLst>
              <a:ext uri="{FF2B5EF4-FFF2-40B4-BE49-F238E27FC236}">
                <a16:creationId xmlns:a16="http://schemas.microsoft.com/office/drawing/2014/main" id="{8E8357EE-3712-48C2-A2D5-9F0C12B6E555}"/>
              </a:ext>
            </a:extLst>
          </p:cNvPr>
          <p:cNvSpPr txBox="1"/>
          <p:nvPr/>
        </p:nvSpPr>
        <p:spPr>
          <a:xfrm>
            <a:off x="800098" y="3246514"/>
            <a:ext cx="10591801"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Researches have investigated a significant amount of study in the area of Finance using data from various platforms to predict the likelihood of effective financing, loan interest rates, and payment difficulties. As the research utilizes machine learning algorithms to predict the factors that influence payment failure.</a:t>
            </a:r>
          </a:p>
        </p:txBody>
      </p:sp>
      <p:pic>
        <p:nvPicPr>
          <p:cNvPr id="4098" name="Picture 2">
            <a:extLst>
              <a:ext uri="{FF2B5EF4-FFF2-40B4-BE49-F238E27FC236}">
                <a16:creationId xmlns:a16="http://schemas.microsoft.com/office/drawing/2014/main" id="{34B15404-CE26-43EB-96B5-D84F57155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671" y="4324255"/>
            <a:ext cx="23622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80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F7C9E-8396-49EC-8EF5-D3F3689A50D1}"/>
              </a:ext>
            </a:extLst>
          </p:cNvPr>
          <p:cNvSpPr>
            <a:spLocks noGrp="1"/>
          </p:cNvSpPr>
          <p:nvPr>
            <p:ph type="title"/>
          </p:nvPr>
        </p:nvSpPr>
        <p:spPr>
          <a:xfrm>
            <a:off x="7981025" y="870596"/>
            <a:ext cx="3685643" cy="3747820"/>
          </a:xfrm>
        </p:spPr>
        <p:txBody>
          <a:bodyPr vert="horz" lIns="91440" tIns="45720" rIns="91440" bIns="45720" rtlCol="0" anchor="t">
            <a:normAutofit/>
          </a:bodyPr>
          <a:lstStyle/>
          <a:p>
            <a:r>
              <a:rPr lang="en-US" sz="5400" dirty="0"/>
              <a:t>Research Process</a:t>
            </a:r>
          </a:p>
        </p:txBody>
      </p:sp>
      <p:pic>
        <p:nvPicPr>
          <p:cNvPr id="3074" name="Picture 2" descr="image">
            <a:extLst>
              <a:ext uri="{FF2B5EF4-FFF2-40B4-BE49-F238E27FC236}">
                <a16:creationId xmlns:a16="http://schemas.microsoft.com/office/drawing/2014/main" id="{7DF2720E-8B0D-41DE-B7CA-2BE197D509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1" y="1781689"/>
            <a:ext cx="7180924" cy="3294622"/>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52D5D-8D6E-418D-AE77-704F0EFEBE36}"/>
              </a:ext>
            </a:extLst>
          </p:cNvPr>
          <p:cNvSpPr txBox="1"/>
          <p:nvPr/>
        </p:nvSpPr>
        <p:spPr>
          <a:xfrm>
            <a:off x="723072" y="1919586"/>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1</a:t>
            </a:r>
            <a:r>
              <a:rPr lang="en-US" b="1" i="0" dirty="0">
                <a:solidFill>
                  <a:srgbClr val="24292F"/>
                </a:solidFill>
                <a:effectLst/>
                <a:latin typeface="Calibri" panose="020F0502020204030204" pitchFamily="34" charset="0"/>
                <a:cs typeface="Calibri" panose="020F0502020204030204" pitchFamily="34" charset="0"/>
              </a:rPr>
              <a:t>. Analysis on distribution of loan amounts:</a:t>
            </a:r>
            <a:endParaRPr lang="en-US" dirty="0">
              <a:latin typeface="Calibri" panose="020F0502020204030204" pitchFamily="34" charset="0"/>
              <a:cs typeface="Calibri" panose="020F0502020204030204" pitchFamily="34" charset="0"/>
            </a:endParaRPr>
          </a:p>
        </p:txBody>
      </p:sp>
      <p:pic>
        <p:nvPicPr>
          <p:cNvPr id="6" name="Picture 2" descr="image">
            <a:extLst>
              <a:ext uri="{FF2B5EF4-FFF2-40B4-BE49-F238E27FC236}">
                <a16:creationId xmlns:a16="http://schemas.microsoft.com/office/drawing/2014/main" id="{4A494F1A-B071-411E-91DB-754CF0E00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57" y="1461051"/>
            <a:ext cx="4617122" cy="24906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D1ED1A-3C8C-49B6-8876-569DECD2C073}"/>
              </a:ext>
            </a:extLst>
          </p:cNvPr>
          <p:cNvSpPr txBox="1"/>
          <p:nvPr/>
        </p:nvSpPr>
        <p:spPr>
          <a:xfrm>
            <a:off x="839783" y="2827253"/>
            <a:ext cx="5869130"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Most of the values of loan applications are in the ranges between 250 K to 500 K</a:t>
            </a:r>
            <a:endParaRPr lang="en-US" dirty="0">
              <a:latin typeface="Calibri" panose="020F0502020204030204" pitchFamily="34" charset="0"/>
              <a:cs typeface="Calibri" panose="020F0502020204030204" pitchFamily="34" charset="0"/>
            </a:endParaRPr>
          </a:p>
        </p:txBody>
      </p:sp>
      <p:sp>
        <p:nvSpPr>
          <p:cNvPr id="7" name="Title 6">
            <a:extLst>
              <a:ext uri="{FF2B5EF4-FFF2-40B4-BE49-F238E27FC236}">
                <a16:creationId xmlns:a16="http://schemas.microsoft.com/office/drawing/2014/main" id="{2F6E68A2-C1FE-4DB5-86CD-0F68FB59D8D7}"/>
              </a:ext>
            </a:extLst>
          </p:cNvPr>
          <p:cNvSpPr>
            <a:spLocks noGrp="1"/>
          </p:cNvSpPr>
          <p:nvPr>
            <p:ph type="title"/>
          </p:nvPr>
        </p:nvSpPr>
        <p:spPr>
          <a:xfrm>
            <a:off x="839783" y="971483"/>
            <a:ext cx="9218617" cy="591269"/>
          </a:xfrm>
        </p:spPr>
        <p:txBody>
          <a:bodyPr>
            <a:normAutofit fontScale="90000"/>
          </a:bodyPr>
          <a:lstStyle/>
          <a:p>
            <a:r>
              <a:rPr lang="en-US" dirty="0">
                <a:latin typeface="Calibri" panose="020F0502020204030204" pitchFamily="34" charset="0"/>
                <a:cs typeface="Calibri" panose="020F0502020204030204" pitchFamily="34" charset="0"/>
              </a:rPr>
              <a:t>Exploratory data analysis</a:t>
            </a:r>
            <a:endParaRPr lang="en-US" dirty="0"/>
          </a:p>
        </p:txBody>
      </p:sp>
      <p:sp>
        <p:nvSpPr>
          <p:cNvPr id="11" name="TextBox 10">
            <a:extLst>
              <a:ext uri="{FF2B5EF4-FFF2-40B4-BE49-F238E27FC236}">
                <a16:creationId xmlns:a16="http://schemas.microsoft.com/office/drawing/2014/main" id="{810CE7EC-2A5E-4DFB-A30E-57CE4ACB97F4}"/>
              </a:ext>
            </a:extLst>
          </p:cNvPr>
          <p:cNvSpPr txBox="1"/>
          <p:nvPr/>
        </p:nvSpPr>
        <p:spPr>
          <a:xfrm>
            <a:off x="723072" y="3951671"/>
            <a:ext cx="609765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2. </a:t>
            </a:r>
            <a:r>
              <a:rPr lang="en-US" b="1" i="0" dirty="0">
                <a:solidFill>
                  <a:srgbClr val="24292F"/>
                </a:solidFill>
                <a:effectLst/>
                <a:latin typeface="Calibri" panose="020F0502020204030204" pitchFamily="34" charset="0"/>
                <a:cs typeface="Calibri" panose="020F0502020204030204" pitchFamily="34" charset="0"/>
              </a:rPr>
              <a:t>Analysis on Distribution of loan applications by gender:</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E79415-88D0-4E9A-8EF1-3F86D5BE9284}"/>
              </a:ext>
            </a:extLst>
          </p:cNvPr>
          <p:cNvSpPr txBox="1"/>
          <p:nvPr/>
        </p:nvSpPr>
        <p:spPr>
          <a:xfrm>
            <a:off x="723072" y="4917594"/>
            <a:ext cx="5985841" cy="923330"/>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We can conclude that the joint applications (i.e., both male and female) are the highest and individually male applications are higher than females.</a:t>
            </a:r>
            <a:endParaRPr lang="en-US" dirty="0">
              <a:latin typeface="Calibri" panose="020F0502020204030204" pitchFamily="34" charset="0"/>
              <a:cs typeface="Calibri" panose="020F0502020204030204" pitchFamily="34" charset="0"/>
            </a:endParaRPr>
          </a:p>
        </p:txBody>
      </p:sp>
      <p:pic>
        <p:nvPicPr>
          <p:cNvPr id="14" name="Picture 2" descr="image">
            <a:extLst>
              <a:ext uri="{FF2B5EF4-FFF2-40B4-BE49-F238E27FC236}">
                <a16:creationId xmlns:a16="http://schemas.microsoft.com/office/drawing/2014/main" id="{0A00A2A1-F9D5-44DD-9015-662371B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729" y="3951670"/>
            <a:ext cx="4816296" cy="21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81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FB0DEE-6F69-4B27-852E-6DD6C85C859B}"/>
              </a:ext>
            </a:extLst>
          </p:cNvPr>
          <p:cNvSpPr txBox="1"/>
          <p:nvPr/>
        </p:nvSpPr>
        <p:spPr>
          <a:xfrm>
            <a:off x="700635" y="1037069"/>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3</a:t>
            </a:r>
            <a:r>
              <a:rPr lang="en-US" b="1" i="0" dirty="0">
                <a:solidFill>
                  <a:srgbClr val="24292F"/>
                </a:solidFill>
                <a:effectLst/>
                <a:latin typeface="Calibri" panose="020F0502020204030204" pitchFamily="34" charset="0"/>
                <a:cs typeface="Calibri" panose="020F0502020204030204" pitchFamily="34" charset="0"/>
              </a:rPr>
              <a:t>. Analysis on Distribution of loan applicants by credit type:</a:t>
            </a:r>
            <a:endParaRPr lang="en-US" dirty="0">
              <a:latin typeface="Calibri" panose="020F0502020204030204" pitchFamily="34" charset="0"/>
              <a:cs typeface="Calibri" panose="020F0502020204030204" pitchFamily="34" charset="0"/>
            </a:endParaRPr>
          </a:p>
        </p:txBody>
      </p:sp>
      <p:pic>
        <p:nvPicPr>
          <p:cNvPr id="1028" name="Picture 4" descr="image">
            <a:extLst>
              <a:ext uri="{FF2B5EF4-FFF2-40B4-BE49-F238E27FC236}">
                <a16:creationId xmlns:a16="http://schemas.microsoft.com/office/drawing/2014/main" id="{6B48DBF0-F0BC-44BF-A3D8-A631741FE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500" y="1037069"/>
            <a:ext cx="4931955" cy="22997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25640FE-4A20-403C-B3A1-6C9F06EF887F}"/>
              </a:ext>
            </a:extLst>
          </p:cNvPr>
          <p:cNvSpPr txBox="1"/>
          <p:nvPr/>
        </p:nvSpPr>
        <p:spPr>
          <a:xfrm>
            <a:off x="829844" y="1769656"/>
            <a:ext cx="609765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loan applications with 'CIB' &amp; 'CRIF' are the highest when compared to other two types.</a:t>
            </a:r>
            <a:endParaRPr lang="en-US"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4C68A5D-7CCC-4D14-8629-F16B1307517C}"/>
              </a:ext>
            </a:extLst>
          </p:cNvPr>
          <p:cNvSpPr txBox="1"/>
          <p:nvPr/>
        </p:nvSpPr>
        <p:spPr>
          <a:xfrm>
            <a:off x="700634" y="3533218"/>
            <a:ext cx="6455539"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4</a:t>
            </a:r>
            <a:r>
              <a:rPr lang="en-US" b="1" i="0" dirty="0">
                <a:solidFill>
                  <a:srgbClr val="24292F"/>
                </a:solidFill>
                <a:effectLst/>
                <a:latin typeface="Calibri" panose="020F0502020204030204" pitchFamily="34" charset="0"/>
                <a:cs typeface="Calibri" panose="020F0502020204030204" pitchFamily="34" charset="0"/>
              </a:rPr>
              <a:t>. Analysis on Distribution of loan applicants by occupancy type:</a:t>
            </a: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E17DE1A-2AF2-4EE3-BC22-510E93D72402}"/>
              </a:ext>
            </a:extLst>
          </p:cNvPr>
          <p:cNvSpPr txBox="1"/>
          <p:nvPr/>
        </p:nvSpPr>
        <p:spPr>
          <a:xfrm>
            <a:off x="700634" y="4542804"/>
            <a:ext cx="6226865"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loan applications with </a:t>
            </a:r>
            <a:r>
              <a:rPr lang="en-US" b="0" i="0" dirty="0" err="1">
                <a:solidFill>
                  <a:srgbClr val="24292F"/>
                </a:solidFill>
                <a:effectLst/>
                <a:latin typeface="Calibri" panose="020F0502020204030204" pitchFamily="34" charset="0"/>
                <a:cs typeface="Calibri" panose="020F0502020204030204" pitchFamily="34" charset="0"/>
              </a:rPr>
              <a:t>occupany_type</a:t>
            </a:r>
            <a:r>
              <a:rPr lang="en-US" b="0" i="0" dirty="0">
                <a:solidFill>
                  <a:srgbClr val="24292F"/>
                </a:solidFill>
                <a:effectLst/>
                <a:latin typeface="Calibri" panose="020F0502020204030204" pitchFamily="34" charset="0"/>
                <a:cs typeface="Calibri" panose="020F0502020204030204" pitchFamily="34" charset="0"/>
              </a:rPr>
              <a:t> 'pr' are the highest when compared to the other types of </a:t>
            </a:r>
            <a:r>
              <a:rPr lang="en-US" dirty="0">
                <a:solidFill>
                  <a:srgbClr val="24292F"/>
                </a:solidFill>
                <a:latin typeface="Calibri" panose="020F0502020204030204" pitchFamily="34" charset="0"/>
                <a:cs typeface="Calibri" panose="020F0502020204030204" pitchFamily="34" charset="0"/>
              </a:rPr>
              <a:t>o</a:t>
            </a:r>
            <a:r>
              <a:rPr lang="en-US" b="0" i="0" dirty="0">
                <a:solidFill>
                  <a:srgbClr val="24292F"/>
                </a:solidFill>
                <a:effectLst/>
                <a:latin typeface="Calibri" panose="020F0502020204030204" pitchFamily="34" charset="0"/>
                <a:cs typeface="Calibri" panose="020F0502020204030204" pitchFamily="34" charset="0"/>
              </a:rPr>
              <a:t>ccupancies.</a:t>
            </a:r>
            <a:endParaRPr lang="en-US" dirty="0">
              <a:latin typeface="Calibri" panose="020F0502020204030204" pitchFamily="34" charset="0"/>
              <a:cs typeface="Calibri" panose="020F0502020204030204" pitchFamily="34" charset="0"/>
            </a:endParaRPr>
          </a:p>
        </p:txBody>
      </p:sp>
      <p:pic>
        <p:nvPicPr>
          <p:cNvPr id="17" name="Picture 2" descr="image">
            <a:extLst>
              <a:ext uri="{FF2B5EF4-FFF2-40B4-BE49-F238E27FC236}">
                <a16:creationId xmlns:a16="http://schemas.microsoft.com/office/drawing/2014/main" id="{496E58B8-068D-47C4-9ACB-15B7962C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499" y="3700120"/>
            <a:ext cx="5234816" cy="232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76495"/>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1328</Words>
  <Application>Microsoft Office PowerPoint</Application>
  <PresentationFormat>Widescreen</PresentationFormat>
  <Paragraphs>114</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Calisto MT</vt:lpstr>
      <vt:lpstr>Univers Condensed</vt:lpstr>
      <vt:lpstr>ChronicleVTI</vt:lpstr>
      <vt:lpstr>LOAN DEFAULT CLASSIFICATION</vt:lpstr>
      <vt:lpstr>Introduction </vt:lpstr>
      <vt:lpstr>PowerPoint Presentation</vt:lpstr>
      <vt:lpstr>Dataset</vt:lpstr>
      <vt:lpstr>PowerPoint Presentation</vt:lpstr>
      <vt:lpstr>Literature review</vt:lpstr>
      <vt:lpstr>Research Process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Techniques:</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CLASSIFICATION</dc:title>
  <dc:creator>Vaishnavi Vejella</dc:creator>
  <cp:lastModifiedBy>Vaishnavi Vejella</cp:lastModifiedBy>
  <cp:revision>9</cp:revision>
  <dcterms:created xsi:type="dcterms:W3CDTF">2022-02-26T23:30:39Z</dcterms:created>
  <dcterms:modified xsi:type="dcterms:W3CDTF">2022-03-04T18:41:40Z</dcterms:modified>
</cp:coreProperties>
</file>