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8" r:id="rId10"/>
    <p:sldId id="274" r:id="rId11"/>
    <p:sldId id="276" r:id="rId12"/>
    <p:sldId id="277" r:id="rId13"/>
    <p:sldId id="273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3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8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82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79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4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09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1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5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0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4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5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1049-BE56-4B74-A431-8078AE48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2437" y="1241266"/>
            <a:ext cx="6276005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dirty="0"/>
              <a:t>FAKE NEWS CLASSIFICATION </a:t>
            </a:r>
            <a:br>
              <a:rPr lang="en-US" sz="5000" dirty="0"/>
            </a:br>
            <a:r>
              <a:rPr lang="en-US" sz="5000" dirty="0"/>
              <a:t>&amp; </a:t>
            </a:r>
            <a:br>
              <a:rPr lang="en-US" sz="5000" dirty="0"/>
            </a:br>
            <a:r>
              <a:rPr lang="en-US" sz="5000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072A9-7FB5-48A2-9A55-6F0FF859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Under guidance of </a:t>
            </a:r>
            <a:r>
              <a:rPr lang="en-US" b="1" dirty="0">
                <a:solidFill>
                  <a:schemeClr val="bg1"/>
                </a:solidFill>
              </a:rPr>
              <a:t>Prof. Dr. </a:t>
            </a:r>
            <a:r>
              <a:rPr lang="en-US" b="1" dirty="0" err="1">
                <a:solidFill>
                  <a:schemeClr val="bg1"/>
                </a:solidFill>
              </a:rPr>
              <a:t>Chaojie</a:t>
            </a:r>
            <a:r>
              <a:rPr lang="en-US" b="1" dirty="0">
                <a:solidFill>
                  <a:schemeClr val="bg1"/>
                </a:solidFill>
              </a:rPr>
              <a:t> Wang</a:t>
            </a:r>
          </a:p>
          <a:p>
            <a:r>
              <a:rPr lang="en-US" dirty="0"/>
              <a:t>BY: </a:t>
            </a:r>
          </a:p>
          <a:p>
            <a:r>
              <a:rPr lang="en-US" dirty="0"/>
              <a:t>SUSHRUTH DT</a:t>
            </a:r>
          </a:p>
          <a:p>
            <a:r>
              <a:rPr lang="en-US" dirty="0"/>
              <a:t>SRIKEERTHI UPPERLA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74EBD7-1B46-4ED9-90D6-A1B39FF26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2EB7D3-3AD8-4ED1-9E1A-2906E1463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7FB59AF4-ED1B-4D96-A1A9-AF52B02AC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D529E20-662F-4915-ACD7-970C026F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Picture 6" descr="A group of people standing in front of a television screen&#10;&#10;Description automatically generated with low confidence">
            <a:extLst>
              <a:ext uri="{FF2B5EF4-FFF2-40B4-BE49-F238E27FC236}">
                <a16:creationId xmlns:a16="http://schemas.microsoft.com/office/drawing/2014/main" id="{69D57872-68B8-4844-BBD9-2B13586CF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99" r="27675" b="2"/>
          <a:stretch/>
        </p:blipFill>
        <p:spPr>
          <a:xfrm>
            <a:off x="345723" y="702442"/>
            <a:ext cx="4042450" cy="530636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49BEE-DD16-466D-AC6F-9AD7E89F5BC6}"/>
              </a:ext>
            </a:extLst>
          </p:cNvPr>
          <p:cNvSpPr txBox="1"/>
          <p:nvPr/>
        </p:nvSpPr>
        <p:spPr>
          <a:xfrm>
            <a:off x="5759022" y="742833"/>
            <a:ext cx="401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DATA 606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907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576FBB2-DF90-4F14-8D67-082EEF43BE67}"/>
              </a:ext>
            </a:extLst>
          </p:cNvPr>
          <p:cNvSpPr txBox="1">
            <a:spLocks/>
          </p:cNvSpPr>
          <p:nvPr/>
        </p:nvSpPr>
        <p:spPr bwMode="gray">
          <a:xfrm>
            <a:off x="7007145" y="1241266"/>
            <a:ext cx="453592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iii. Data Distribution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629B2E06-B020-4CD1-B186-034826D8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485343"/>
            <a:ext cx="4983737" cy="388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7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8A16060-7BB4-40A7-A0BC-48136291E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42" y="2517557"/>
            <a:ext cx="67818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84C849-CE21-460D-8D6A-82B1F4CEC816}"/>
              </a:ext>
            </a:extLst>
          </p:cNvPr>
          <p:cNvSpPr txBox="1">
            <a:spLocks/>
          </p:cNvSpPr>
          <p:nvPr/>
        </p:nvSpPr>
        <p:spPr bwMode="gray">
          <a:xfrm>
            <a:off x="1126156" y="923633"/>
            <a:ext cx="9338886" cy="116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iv. Number of Article that authors submitted in TEST_DATA</a:t>
            </a:r>
          </a:p>
        </p:txBody>
      </p:sp>
    </p:spTree>
    <p:extLst>
      <p:ext uri="{BB962C8B-B14F-4D97-AF65-F5344CB8AC3E}">
        <p14:creationId xmlns:p14="http://schemas.microsoft.com/office/powerpoint/2010/main" val="333815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9D5C35B-39F3-4C09-A7E2-4D53C326C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8" r="-1" b="-1"/>
          <a:stretch/>
        </p:blipFill>
        <p:spPr bwMode="auto">
          <a:xfrm>
            <a:off x="305" y="43652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2F0B6F-F343-45B2-8D17-C297389BA291}"/>
              </a:ext>
            </a:extLst>
          </p:cNvPr>
          <p:cNvSpPr txBox="1">
            <a:spLocks/>
          </p:cNvSpPr>
          <p:nvPr/>
        </p:nvSpPr>
        <p:spPr bwMode="gray">
          <a:xfrm>
            <a:off x="510139" y="4854345"/>
            <a:ext cx="10789662" cy="12961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rgbClr val="EBEBEB"/>
                </a:solidFill>
              </a:rPr>
              <a:t>v. Number of Article that authors submitted in TRAIN_DATA</a:t>
            </a:r>
          </a:p>
        </p:txBody>
      </p:sp>
      <p:sp>
        <p:nvSpPr>
          <p:cNvPr id="13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1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F8EE72-2CC8-4EEE-817C-FE5700908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18869E7-95FC-47A2-87A7-A5F30DD8B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561614"/>
            <a:ext cx="5291666" cy="22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86F4CA2-B085-4636-8482-4AB240C93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6865" y="1588071"/>
            <a:ext cx="5291666" cy="219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8154B1C-9452-4959-A313-5D592A346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4928325"/>
            <a:ext cx="10905067" cy="1286209"/>
          </a:xfrm>
          <a:custGeom>
            <a:avLst/>
            <a:gdLst>
              <a:gd name="connsiteX0" fmla="*/ 5080191 w 10905067"/>
              <a:gd name="connsiteY0" fmla="*/ 0 h 1286209"/>
              <a:gd name="connsiteX1" fmla="*/ 5315140 w 10905067"/>
              <a:gd name="connsiteY1" fmla="*/ 1588 h 1286209"/>
              <a:gd name="connsiteX2" fmla="*/ 5546915 w 10905067"/>
              <a:gd name="connsiteY2" fmla="*/ 1588 h 1286209"/>
              <a:gd name="connsiteX3" fmla="*/ 5777103 w 10905067"/>
              <a:gd name="connsiteY3" fmla="*/ 4763 h 1286209"/>
              <a:gd name="connsiteX4" fmla="*/ 6002528 w 10905067"/>
              <a:gd name="connsiteY4" fmla="*/ 9525 h 1286209"/>
              <a:gd name="connsiteX5" fmla="*/ 6226365 w 10905067"/>
              <a:gd name="connsiteY5" fmla="*/ 14288 h 1286209"/>
              <a:gd name="connsiteX6" fmla="*/ 6445440 w 10905067"/>
              <a:gd name="connsiteY6" fmla="*/ 19050 h 1286209"/>
              <a:gd name="connsiteX7" fmla="*/ 6662928 w 10905067"/>
              <a:gd name="connsiteY7" fmla="*/ 26988 h 1286209"/>
              <a:gd name="connsiteX8" fmla="*/ 6877240 w 10905067"/>
              <a:gd name="connsiteY8" fmla="*/ 34925 h 1286209"/>
              <a:gd name="connsiteX9" fmla="*/ 7086790 w 10905067"/>
              <a:gd name="connsiteY9" fmla="*/ 42863 h 1286209"/>
              <a:gd name="connsiteX10" fmla="*/ 7496365 w 10905067"/>
              <a:gd name="connsiteY10" fmla="*/ 63500 h 1286209"/>
              <a:gd name="connsiteX11" fmla="*/ 7888478 w 10905067"/>
              <a:gd name="connsiteY11" fmla="*/ 85725 h 1286209"/>
              <a:gd name="connsiteX12" fmla="*/ 8264715 w 10905067"/>
              <a:gd name="connsiteY12" fmla="*/ 109538 h 1286209"/>
              <a:gd name="connsiteX13" fmla="*/ 8621902 w 10905067"/>
              <a:gd name="connsiteY13" fmla="*/ 134938 h 1286209"/>
              <a:gd name="connsiteX14" fmla="*/ 8961628 w 10905067"/>
              <a:gd name="connsiteY14" fmla="*/ 161925 h 1286209"/>
              <a:gd name="connsiteX15" fmla="*/ 9277540 w 10905067"/>
              <a:gd name="connsiteY15" fmla="*/ 190500 h 1286209"/>
              <a:gd name="connsiteX16" fmla="*/ 9574402 w 10905067"/>
              <a:gd name="connsiteY16" fmla="*/ 219075 h 1286209"/>
              <a:gd name="connsiteX17" fmla="*/ 9847452 w 10905067"/>
              <a:gd name="connsiteY17" fmla="*/ 247650 h 1286209"/>
              <a:gd name="connsiteX18" fmla="*/ 10098278 w 10905067"/>
              <a:gd name="connsiteY18" fmla="*/ 274638 h 1286209"/>
              <a:gd name="connsiteX19" fmla="*/ 10320528 w 10905067"/>
              <a:gd name="connsiteY19" fmla="*/ 300038 h 1286209"/>
              <a:gd name="connsiteX20" fmla="*/ 10520552 w 10905067"/>
              <a:gd name="connsiteY20" fmla="*/ 323850 h 1286209"/>
              <a:gd name="connsiteX21" fmla="*/ 10690415 w 10905067"/>
              <a:gd name="connsiteY21" fmla="*/ 344488 h 1286209"/>
              <a:gd name="connsiteX22" fmla="*/ 10831702 w 10905067"/>
              <a:gd name="connsiteY22" fmla="*/ 363538 h 1286209"/>
              <a:gd name="connsiteX23" fmla="*/ 10905067 w 10905067"/>
              <a:gd name="connsiteY23" fmla="*/ 373678 h 1286209"/>
              <a:gd name="connsiteX24" fmla="*/ 10905067 w 10905067"/>
              <a:gd name="connsiteY24" fmla="*/ 1286209 h 1286209"/>
              <a:gd name="connsiteX25" fmla="*/ 0 w 10905067"/>
              <a:gd name="connsiteY25" fmla="*/ 1286209 h 1286209"/>
              <a:gd name="connsiteX26" fmla="*/ 0 w 10905067"/>
              <a:gd name="connsiteY26" fmla="*/ 369898 h 1286209"/>
              <a:gd name="connsiteX27" fmla="*/ 71628 w 10905067"/>
              <a:gd name="connsiteY27" fmla="*/ 358775 h 1286209"/>
              <a:gd name="connsiteX28" fmla="*/ 327215 w 10905067"/>
              <a:gd name="connsiteY28" fmla="*/ 320675 h 1286209"/>
              <a:gd name="connsiteX29" fmla="*/ 582802 w 10905067"/>
              <a:gd name="connsiteY29" fmla="*/ 284163 h 1286209"/>
              <a:gd name="connsiteX30" fmla="*/ 839978 w 10905067"/>
              <a:gd name="connsiteY30" fmla="*/ 252413 h 1286209"/>
              <a:gd name="connsiteX31" fmla="*/ 1095565 w 10905067"/>
              <a:gd name="connsiteY31" fmla="*/ 220663 h 1286209"/>
              <a:gd name="connsiteX32" fmla="*/ 1352740 w 10905067"/>
              <a:gd name="connsiteY32" fmla="*/ 190500 h 1286209"/>
              <a:gd name="connsiteX33" fmla="*/ 1606740 w 10905067"/>
              <a:gd name="connsiteY33" fmla="*/ 165100 h 1286209"/>
              <a:gd name="connsiteX34" fmla="*/ 1863915 w 10905067"/>
              <a:gd name="connsiteY34" fmla="*/ 141288 h 1286209"/>
              <a:gd name="connsiteX35" fmla="*/ 2119502 w 10905067"/>
              <a:gd name="connsiteY35" fmla="*/ 119063 h 1286209"/>
              <a:gd name="connsiteX36" fmla="*/ 2371915 w 10905067"/>
              <a:gd name="connsiteY36" fmla="*/ 100013 h 1286209"/>
              <a:gd name="connsiteX37" fmla="*/ 2625915 w 10905067"/>
              <a:gd name="connsiteY37" fmla="*/ 80963 h 1286209"/>
              <a:gd name="connsiteX38" fmla="*/ 2878328 w 10905067"/>
              <a:gd name="connsiteY38" fmla="*/ 65088 h 1286209"/>
              <a:gd name="connsiteX39" fmla="*/ 3129153 w 10905067"/>
              <a:gd name="connsiteY39" fmla="*/ 52388 h 1286209"/>
              <a:gd name="connsiteX40" fmla="*/ 3379978 w 10905067"/>
              <a:gd name="connsiteY40" fmla="*/ 39688 h 1286209"/>
              <a:gd name="connsiteX41" fmla="*/ 3627628 w 10905067"/>
              <a:gd name="connsiteY41" fmla="*/ 28575 h 1286209"/>
              <a:gd name="connsiteX42" fmla="*/ 3873690 w 10905067"/>
              <a:gd name="connsiteY42" fmla="*/ 20638 h 1286209"/>
              <a:gd name="connsiteX43" fmla="*/ 4119754 w 10905067"/>
              <a:gd name="connsiteY43" fmla="*/ 14288 h 1286209"/>
              <a:gd name="connsiteX44" fmla="*/ 4362640 w 10905067"/>
              <a:gd name="connsiteY44" fmla="*/ 7938 h 1286209"/>
              <a:gd name="connsiteX45" fmla="*/ 4603941 w 10905067"/>
              <a:gd name="connsiteY45" fmla="*/ 4763 h 1286209"/>
              <a:gd name="connsiteX46" fmla="*/ 4843653 w 10905067"/>
              <a:gd name="connsiteY46" fmla="*/ 1588 h 128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905067" h="1286209">
                <a:moveTo>
                  <a:pt x="5080191" y="0"/>
                </a:moveTo>
                <a:lnTo>
                  <a:pt x="5315140" y="1588"/>
                </a:lnTo>
                <a:lnTo>
                  <a:pt x="5546915" y="1588"/>
                </a:lnTo>
                <a:lnTo>
                  <a:pt x="5777103" y="4763"/>
                </a:lnTo>
                <a:lnTo>
                  <a:pt x="6002528" y="9525"/>
                </a:lnTo>
                <a:lnTo>
                  <a:pt x="6226365" y="14288"/>
                </a:lnTo>
                <a:lnTo>
                  <a:pt x="6445440" y="19050"/>
                </a:lnTo>
                <a:lnTo>
                  <a:pt x="6662928" y="26988"/>
                </a:lnTo>
                <a:lnTo>
                  <a:pt x="6877240" y="34925"/>
                </a:lnTo>
                <a:lnTo>
                  <a:pt x="7086790" y="42863"/>
                </a:lnTo>
                <a:lnTo>
                  <a:pt x="7496365" y="63500"/>
                </a:lnTo>
                <a:lnTo>
                  <a:pt x="7888478" y="85725"/>
                </a:lnTo>
                <a:lnTo>
                  <a:pt x="8264715" y="109538"/>
                </a:lnTo>
                <a:lnTo>
                  <a:pt x="8621902" y="134938"/>
                </a:lnTo>
                <a:lnTo>
                  <a:pt x="8961628" y="161925"/>
                </a:lnTo>
                <a:lnTo>
                  <a:pt x="9277540" y="190500"/>
                </a:lnTo>
                <a:lnTo>
                  <a:pt x="9574402" y="219075"/>
                </a:lnTo>
                <a:lnTo>
                  <a:pt x="9847452" y="247650"/>
                </a:lnTo>
                <a:lnTo>
                  <a:pt x="10098278" y="274638"/>
                </a:lnTo>
                <a:lnTo>
                  <a:pt x="10320528" y="300038"/>
                </a:lnTo>
                <a:lnTo>
                  <a:pt x="10520552" y="323850"/>
                </a:lnTo>
                <a:lnTo>
                  <a:pt x="10690415" y="344488"/>
                </a:lnTo>
                <a:lnTo>
                  <a:pt x="10831702" y="363538"/>
                </a:lnTo>
                <a:lnTo>
                  <a:pt x="10905067" y="373678"/>
                </a:lnTo>
                <a:lnTo>
                  <a:pt x="10905067" y="1286209"/>
                </a:lnTo>
                <a:lnTo>
                  <a:pt x="0" y="1286209"/>
                </a:lnTo>
                <a:lnTo>
                  <a:pt x="0" y="369898"/>
                </a:lnTo>
                <a:lnTo>
                  <a:pt x="71628" y="358775"/>
                </a:lnTo>
                <a:lnTo>
                  <a:pt x="327215" y="320675"/>
                </a:lnTo>
                <a:lnTo>
                  <a:pt x="582802" y="284163"/>
                </a:lnTo>
                <a:lnTo>
                  <a:pt x="839978" y="252413"/>
                </a:lnTo>
                <a:lnTo>
                  <a:pt x="1095565" y="220663"/>
                </a:lnTo>
                <a:lnTo>
                  <a:pt x="1352740" y="190500"/>
                </a:lnTo>
                <a:lnTo>
                  <a:pt x="1606740" y="165100"/>
                </a:lnTo>
                <a:lnTo>
                  <a:pt x="1863915" y="141288"/>
                </a:lnTo>
                <a:lnTo>
                  <a:pt x="2119502" y="119063"/>
                </a:lnTo>
                <a:lnTo>
                  <a:pt x="2371915" y="100013"/>
                </a:lnTo>
                <a:lnTo>
                  <a:pt x="2625915" y="80963"/>
                </a:lnTo>
                <a:lnTo>
                  <a:pt x="2878328" y="65088"/>
                </a:lnTo>
                <a:lnTo>
                  <a:pt x="3129153" y="52388"/>
                </a:lnTo>
                <a:lnTo>
                  <a:pt x="3379978" y="39688"/>
                </a:lnTo>
                <a:lnTo>
                  <a:pt x="3627628" y="28575"/>
                </a:lnTo>
                <a:lnTo>
                  <a:pt x="3873690" y="20638"/>
                </a:lnTo>
                <a:lnTo>
                  <a:pt x="4119754" y="14288"/>
                </a:lnTo>
                <a:lnTo>
                  <a:pt x="4362640" y="7938"/>
                </a:lnTo>
                <a:lnTo>
                  <a:pt x="4603941" y="4763"/>
                </a:lnTo>
                <a:lnTo>
                  <a:pt x="484365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D87115C-523F-444B-AF3E-D7FCDF2F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609206" y="4900663"/>
            <a:ext cx="2691397" cy="383230"/>
          </a:xfrm>
          <a:custGeom>
            <a:avLst/>
            <a:gdLst>
              <a:gd name="connsiteX0" fmla="*/ 0 w 2691397"/>
              <a:gd name="connsiteY0" fmla="*/ 104335 h 383230"/>
              <a:gd name="connsiteX1" fmla="*/ 6524 w 2691397"/>
              <a:gd name="connsiteY1" fmla="*/ 104577 h 383230"/>
              <a:gd name="connsiteX2" fmla="*/ 98577 w 2691397"/>
              <a:gd name="connsiteY2" fmla="*/ 108077 h 383230"/>
              <a:gd name="connsiteX3" fmla="*/ 191951 w 2691397"/>
              <a:gd name="connsiteY3" fmla="*/ 111410 h 383230"/>
              <a:gd name="connsiteX4" fmla="*/ 285984 w 2691397"/>
              <a:gd name="connsiteY4" fmla="*/ 113494 h 383230"/>
              <a:gd name="connsiteX5" fmla="*/ 381667 w 2691397"/>
              <a:gd name="connsiteY5" fmla="*/ 115494 h 383230"/>
              <a:gd name="connsiteX6" fmla="*/ 478999 w 2691397"/>
              <a:gd name="connsiteY6" fmla="*/ 117577 h 383230"/>
              <a:gd name="connsiteX7" fmla="*/ 577652 w 2691397"/>
              <a:gd name="connsiteY7" fmla="*/ 118994 h 383230"/>
              <a:gd name="connsiteX8" fmla="*/ 677293 w 2691397"/>
              <a:gd name="connsiteY8" fmla="*/ 118994 h 383230"/>
              <a:gd name="connsiteX9" fmla="*/ 778255 w 2691397"/>
              <a:gd name="connsiteY9" fmla="*/ 119577 h 383230"/>
              <a:gd name="connsiteX10" fmla="*/ 880207 w 2691397"/>
              <a:gd name="connsiteY10" fmla="*/ 118994 h 383230"/>
              <a:gd name="connsiteX11" fmla="*/ 983149 w 2691397"/>
              <a:gd name="connsiteY11" fmla="*/ 117577 h 383230"/>
              <a:gd name="connsiteX12" fmla="*/ 1086420 w 2691397"/>
              <a:gd name="connsiteY12" fmla="*/ 116244 h 383230"/>
              <a:gd name="connsiteX13" fmla="*/ 1191011 w 2691397"/>
              <a:gd name="connsiteY13" fmla="*/ 113494 h 383230"/>
              <a:gd name="connsiteX14" fmla="*/ 1296922 w 2691397"/>
              <a:gd name="connsiteY14" fmla="*/ 110827 h 383230"/>
              <a:gd name="connsiteX15" fmla="*/ 1402173 w 2691397"/>
              <a:gd name="connsiteY15" fmla="*/ 107327 h 383230"/>
              <a:gd name="connsiteX16" fmla="*/ 1508744 w 2691397"/>
              <a:gd name="connsiteY16" fmla="*/ 102660 h 383230"/>
              <a:gd name="connsiteX17" fmla="*/ 1616635 w 2691397"/>
              <a:gd name="connsiteY17" fmla="*/ 97160 h 383230"/>
              <a:gd name="connsiteX18" fmla="*/ 1724525 w 2691397"/>
              <a:gd name="connsiteY18" fmla="*/ 91743 h 383230"/>
              <a:gd name="connsiteX19" fmla="*/ 1832416 w 2691397"/>
              <a:gd name="connsiteY19" fmla="*/ 84826 h 383230"/>
              <a:gd name="connsiteX20" fmla="*/ 1942286 w 2691397"/>
              <a:gd name="connsiteY20" fmla="*/ 76660 h 383230"/>
              <a:gd name="connsiteX21" fmla="*/ 2050177 w 2691397"/>
              <a:gd name="connsiteY21" fmla="*/ 68493 h 383230"/>
              <a:gd name="connsiteX22" fmla="*/ 2160047 w 2691397"/>
              <a:gd name="connsiteY22" fmla="*/ 58910 h 383230"/>
              <a:gd name="connsiteX23" fmla="*/ 2270907 w 2691397"/>
              <a:gd name="connsiteY23" fmla="*/ 48659 h 383230"/>
              <a:gd name="connsiteX24" fmla="*/ 2379788 w 2691397"/>
              <a:gd name="connsiteY24" fmla="*/ 37742 h 383230"/>
              <a:gd name="connsiteX25" fmla="*/ 2489988 w 2691397"/>
              <a:gd name="connsiteY25" fmla="*/ 24909 h 383230"/>
              <a:gd name="connsiteX26" fmla="*/ 2600188 w 2691397"/>
              <a:gd name="connsiteY26" fmla="*/ 11242 h 383230"/>
              <a:gd name="connsiteX27" fmla="*/ 2691397 w 2691397"/>
              <a:gd name="connsiteY27" fmla="*/ 0 h 383230"/>
              <a:gd name="connsiteX28" fmla="*/ 2643382 w 2691397"/>
              <a:gd name="connsiteY28" fmla="*/ 383230 h 383230"/>
              <a:gd name="connsiteX29" fmla="*/ 2643381 w 2691397"/>
              <a:gd name="connsiteY29" fmla="*/ 383230 h 383230"/>
              <a:gd name="connsiteX30" fmla="*/ 2673098 w 2691397"/>
              <a:gd name="connsiteY30" fmla="*/ 146043 h 383230"/>
              <a:gd name="connsiteX31" fmla="*/ 2600644 w 2691397"/>
              <a:gd name="connsiteY31" fmla="*/ 148175 h 383230"/>
              <a:gd name="connsiteX32" fmla="*/ 2342303 w 2691397"/>
              <a:gd name="connsiteY32" fmla="*/ 154206 h 383230"/>
              <a:gd name="connsiteX33" fmla="*/ 2084160 w 2691397"/>
              <a:gd name="connsiteY33" fmla="*/ 158662 h 383230"/>
              <a:gd name="connsiteX34" fmla="*/ 1825032 w 2691397"/>
              <a:gd name="connsiteY34" fmla="*/ 158194 h 383230"/>
              <a:gd name="connsiteX35" fmla="*/ 1567480 w 2691397"/>
              <a:gd name="connsiteY35" fmla="*/ 157924 h 383230"/>
              <a:gd name="connsiteX36" fmla="*/ 1308551 w 2691397"/>
              <a:gd name="connsiteY36" fmla="*/ 155882 h 383230"/>
              <a:gd name="connsiteX37" fmla="*/ 1053363 w 2691397"/>
              <a:gd name="connsiteY37" fmla="*/ 149509 h 383230"/>
              <a:gd name="connsiteX38" fmla="*/ 795223 w 2691397"/>
              <a:gd name="connsiteY38" fmla="*/ 141165 h 383230"/>
              <a:gd name="connsiteX39" fmla="*/ 538856 w 2691397"/>
              <a:gd name="connsiteY39" fmla="*/ 131445 h 383230"/>
              <a:gd name="connsiteX40" fmla="*/ 286033 w 2691397"/>
              <a:gd name="connsiteY40" fmla="*/ 118968 h 383230"/>
              <a:gd name="connsiteX41" fmla="*/ 31635 w 2691397"/>
              <a:gd name="connsiteY41" fmla="*/ 106294 h 38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691397" h="383230">
                <a:moveTo>
                  <a:pt x="0" y="104335"/>
                </a:moveTo>
                <a:lnTo>
                  <a:pt x="6524" y="104577"/>
                </a:lnTo>
                <a:lnTo>
                  <a:pt x="98577" y="108077"/>
                </a:lnTo>
                <a:lnTo>
                  <a:pt x="191951" y="111410"/>
                </a:lnTo>
                <a:lnTo>
                  <a:pt x="285984" y="113494"/>
                </a:lnTo>
                <a:lnTo>
                  <a:pt x="381667" y="115494"/>
                </a:lnTo>
                <a:lnTo>
                  <a:pt x="478999" y="117577"/>
                </a:lnTo>
                <a:lnTo>
                  <a:pt x="577652" y="118994"/>
                </a:lnTo>
                <a:lnTo>
                  <a:pt x="677293" y="118994"/>
                </a:lnTo>
                <a:lnTo>
                  <a:pt x="778255" y="119577"/>
                </a:lnTo>
                <a:lnTo>
                  <a:pt x="880207" y="118994"/>
                </a:lnTo>
                <a:lnTo>
                  <a:pt x="983149" y="117577"/>
                </a:lnTo>
                <a:lnTo>
                  <a:pt x="1086420" y="116244"/>
                </a:lnTo>
                <a:lnTo>
                  <a:pt x="1191011" y="113494"/>
                </a:lnTo>
                <a:lnTo>
                  <a:pt x="1296922" y="110827"/>
                </a:lnTo>
                <a:lnTo>
                  <a:pt x="1402173" y="107327"/>
                </a:lnTo>
                <a:lnTo>
                  <a:pt x="1508744" y="102660"/>
                </a:lnTo>
                <a:lnTo>
                  <a:pt x="1616635" y="97160"/>
                </a:lnTo>
                <a:lnTo>
                  <a:pt x="1724525" y="91743"/>
                </a:lnTo>
                <a:lnTo>
                  <a:pt x="1832416" y="84826"/>
                </a:lnTo>
                <a:lnTo>
                  <a:pt x="1942286" y="76660"/>
                </a:lnTo>
                <a:lnTo>
                  <a:pt x="2050177" y="68493"/>
                </a:lnTo>
                <a:lnTo>
                  <a:pt x="2160047" y="58910"/>
                </a:lnTo>
                <a:lnTo>
                  <a:pt x="2270907" y="48659"/>
                </a:lnTo>
                <a:lnTo>
                  <a:pt x="2379788" y="37742"/>
                </a:lnTo>
                <a:lnTo>
                  <a:pt x="2489988" y="24909"/>
                </a:lnTo>
                <a:lnTo>
                  <a:pt x="2600188" y="11242"/>
                </a:lnTo>
                <a:lnTo>
                  <a:pt x="2691397" y="0"/>
                </a:lnTo>
                <a:lnTo>
                  <a:pt x="2643382" y="383230"/>
                </a:lnTo>
                <a:lnTo>
                  <a:pt x="2643381" y="383230"/>
                </a:lnTo>
                <a:lnTo>
                  <a:pt x="2673098" y="146043"/>
                </a:lnTo>
                <a:lnTo>
                  <a:pt x="2600644" y="148175"/>
                </a:lnTo>
                <a:lnTo>
                  <a:pt x="2342303" y="154206"/>
                </a:lnTo>
                <a:lnTo>
                  <a:pt x="2084160" y="158662"/>
                </a:lnTo>
                <a:lnTo>
                  <a:pt x="1825032" y="158194"/>
                </a:lnTo>
                <a:lnTo>
                  <a:pt x="1567480" y="157924"/>
                </a:lnTo>
                <a:lnTo>
                  <a:pt x="1308551" y="155882"/>
                </a:lnTo>
                <a:lnTo>
                  <a:pt x="1053363" y="149509"/>
                </a:lnTo>
                <a:lnTo>
                  <a:pt x="795223" y="141165"/>
                </a:lnTo>
                <a:lnTo>
                  <a:pt x="538856" y="131445"/>
                </a:lnTo>
                <a:lnTo>
                  <a:pt x="286033" y="118968"/>
                </a:lnTo>
                <a:lnTo>
                  <a:pt x="31635" y="10629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1D92F-DA83-43E1-9A01-14EA3F200067}"/>
              </a:ext>
            </a:extLst>
          </p:cNvPr>
          <p:cNvSpPr txBox="1">
            <a:spLocks/>
          </p:cNvSpPr>
          <p:nvPr/>
        </p:nvSpPr>
        <p:spPr bwMode="gray">
          <a:xfrm>
            <a:off x="1265690" y="5060642"/>
            <a:ext cx="9338886" cy="116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vi. </a:t>
            </a:r>
            <a:r>
              <a:rPr lang="en-US" dirty="0">
                <a:solidFill>
                  <a:srgbClr val="EBEBEB"/>
                </a:solidFill>
              </a:rPr>
              <a:t>Most Common words</a:t>
            </a:r>
            <a:endParaRPr lang="en-US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8637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9343A-24F1-428C-B785-AF6F0D6D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MACHINE LEARNING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85C29-8488-49F2-B6C6-8F838BEA1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22" r="24801" b="-1"/>
          <a:stretch/>
        </p:blipFill>
        <p:spPr>
          <a:xfrm>
            <a:off x="6873404" y="645106"/>
            <a:ext cx="4511571" cy="55853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75C2-BA04-471C-90BE-4B2FEBF5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sensationalism of not-so-accurate but eye-catching and intriguing headlines to retain audiences' attention to sell news has persisted throughout all sorts of information broadcast history, which, as conferred above, has many muted issues; thus, we would like to classify and predict fake news for which I plan to use the following models: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Passive aggressive classifier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</a:p>
          <a:p>
            <a:pPr>
              <a:lnSpc>
                <a:spcPct val="90000"/>
              </a:lnSpc>
            </a:pPr>
            <a:r>
              <a:rPr lang="en-US" sz="15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742832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C25ED-9535-4584-AE20-F7E8FF17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EXPECTED OUTCOMES</a:t>
            </a:r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Content Placeholder 3" descr="A group of people running&#10;&#10;Description automatically generated with low confidence">
            <a:extLst>
              <a:ext uri="{FF2B5EF4-FFF2-40B4-BE49-F238E27FC236}">
                <a16:creationId xmlns:a16="http://schemas.microsoft.com/office/drawing/2014/main" id="{1A15950A-D3A0-4FB5-A4AC-2F99C110E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5" r="-2" b="-2"/>
          <a:stretch/>
        </p:blipFill>
        <p:spPr>
          <a:xfrm>
            <a:off x="7418226" y="1927594"/>
            <a:ext cx="4125317" cy="3020393"/>
          </a:xfrm>
          <a:prstGeom prst="rect">
            <a:avLst/>
          </a:prstGeom>
        </p:spPr>
      </p:pic>
      <p:sp>
        <p:nvSpPr>
          <p:cNvPr id="12" name="Rectangle 20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22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Oval 24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47003B5-ED58-4664-9D7E-7DE98A6A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This project aims to develop a solution that users can utilize to detect and filter out news containing false and misleading information. The plan is to carefully select features to identify fake posts/news.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59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B4BB-FAEF-435E-9F30-1ED49DAE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76" y="537008"/>
            <a:ext cx="6188277" cy="1372823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181" name="Content Placeholder 2053">
            <a:extLst>
              <a:ext uri="{FF2B5EF4-FFF2-40B4-BE49-F238E27FC236}">
                <a16:creationId xmlns:a16="http://schemas.microsoft.com/office/drawing/2014/main" id="{9105D45E-F2F6-4BC8-8EEB-A1EA7FF71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93" y="2514201"/>
            <a:ext cx="9002465" cy="3943912"/>
          </a:xfrm>
        </p:spPr>
        <p:txBody>
          <a:bodyPr>
            <a:normAutofit/>
          </a:bodyPr>
          <a:lstStyle/>
          <a:p>
            <a:r>
              <a:rPr lang="en-US" dirty="0"/>
              <a:t>https://towardsdatascience.com/fake-news-detection-with-machine-learning-using-python-3347d9899ad1</a:t>
            </a:r>
          </a:p>
        </p:txBody>
      </p:sp>
    </p:spTree>
    <p:extLst>
      <p:ext uri="{BB962C8B-B14F-4D97-AF65-F5344CB8AC3E}">
        <p14:creationId xmlns:p14="http://schemas.microsoft.com/office/powerpoint/2010/main" val="398887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6,356 Thank You Cartoon Stock Photos and Images - 123RF">
            <a:extLst>
              <a:ext uri="{FF2B5EF4-FFF2-40B4-BE49-F238E27FC236}">
                <a16:creationId xmlns:a16="http://schemas.microsoft.com/office/drawing/2014/main" id="{97DF9AE5-F39C-45F2-ABA9-4C14C7B6F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801979" y="3041115"/>
            <a:ext cx="3657541" cy="2926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94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2" name="Rectangle 150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Freeform: Shape 152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34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3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A6280-FF9D-4DB3-8F2C-8C810A20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INTRODUCTION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AE293C-0041-4E90-B396-7890B7B33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28" r="19011" b="-3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536" name="Rectangle 158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7" name="Oval 160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8" name="Oval 162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0" name="Content Placeholder 529">
            <a:extLst>
              <a:ext uri="{FF2B5EF4-FFF2-40B4-BE49-F238E27FC236}">
                <a16:creationId xmlns:a16="http://schemas.microsoft.com/office/drawing/2014/main" id="{1E8A27ED-D16B-4349-9F98-9D097048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World Economic Forum ranks the spread of misinformation and fake news, as among the world’s top global risks.</a:t>
            </a:r>
          </a:p>
          <a:p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deserve the truth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news erodes credibility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Fake news can harm you and others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 </a:t>
            </a:r>
          </a:p>
          <a:p>
            <a:r>
              <a:rPr lang="en-US" b="1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news can help</a:t>
            </a:r>
            <a:r>
              <a:rPr lang="en-US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98350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" name="Title 1">
            <a:extLst>
              <a:ext uri="{FF2B5EF4-FFF2-40B4-BE49-F238E27FC236}">
                <a16:creationId xmlns:a16="http://schemas.microsoft.com/office/drawing/2014/main" id="{FF69FCEE-6D9F-4B02-A6CC-78A5F2E8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0" y="696226"/>
            <a:ext cx="8675712" cy="981892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322" name="Content Placeholder 2">
            <a:extLst>
              <a:ext uri="{FF2B5EF4-FFF2-40B4-BE49-F238E27FC236}">
                <a16:creationId xmlns:a16="http://schemas.microsoft.com/office/drawing/2014/main" id="{C7EFA2FA-F65D-4193-B5F1-6318182C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357" y="2342775"/>
            <a:ext cx="5009643" cy="31974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6" descr="Online fake news costing us $78 billion globally each year zdnet">
            <a:extLst>
              <a:ext uri="{FF2B5EF4-FFF2-40B4-BE49-F238E27FC236}">
                <a16:creationId xmlns:a16="http://schemas.microsoft.com/office/drawing/2014/main" id="{DFB8AF72-F8C3-49AD-89C7-5A5D14D6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0"/>
            <a:ext cx="12281647" cy="69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 descr="Text&#10;&#10;Description automatically generated">
            <a:extLst>
              <a:ext uri="{FF2B5EF4-FFF2-40B4-BE49-F238E27FC236}">
                <a16:creationId xmlns:a16="http://schemas.microsoft.com/office/drawing/2014/main" id="{EA724326-7AB7-42B5-8716-074B0E29A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43" b="97086" l="2357" r="92623">
                        <a14:foregroundMark x1="6967" y1="9472" x2="6967" y2="9472"/>
                        <a14:foregroundMark x1="3996" y1="8561" x2="3996" y2="8561"/>
                        <a14:foregroundMark x1="23975" y1="4007" x2="23975" y2="4007"/>
                        <a14:foregroundMark x1="28586" y1="89071" x2="28586" y2="89071"/>
                        <a14:foregroundMark x1="7992" y1="86339" x2="7992" y2="86339"/>
                        <a14:foregroundMark x1="2357" y1="82332" x2="2357" y2="82332"/>
                        <a14:foregroundMark x1="615" y1="96721" x2="22951" y2="92714"/>
                        <a14:foregroundMark x1="22951" y1="92714" x2="25102" y2="91439"/>
                        <a14:foregroundMark x1="81148" y1="25319" x2="81455" y2="42259"/>
                        <a14:foregroundMark x1="81455" y1="42259" x2="84631" y2="56102"/>
                        <a14:foregroundMark x1="84631" y1="56102" x2="86270" y2="86157"/>
                        <a14:foregroundMark x1="87705" y1="27687" x2="91598" y2="49362"/>
                        <a14:foregroundMark x1="79816" y1="22040" x2="82684" y2="26958"/>
                        <a14:foregroundMark x1="59734" y1="17304" x2="59734" y2="17304"/>
                        <a14:foregroundMark x1="62807" y1="18579" x2="62807" y2="18579"/>
                        <a14:foregroundMark x1="59221" y1="17304" x2="59221" y2="17304"/>
                        <a14:foregroundMark x1="88422" y1="61020" x2="88422" y2="61020"/>
                        <a14:foregroundMark x1="92623" y1="63024" x2="92623" y2="63024"/>
                        <a14:foregroundMark x1="89652" y1="53916" x2="89652" y2="53916"/>
                        <a14:foregroundMark x1="86578" y1="91075" x2="86578" y2="91075"/>
                        <a14:foregroundMark x1="79098" y1="90710" x2="79098" y2="90710"/>
                        <a14:foregroundMark x1="78586" y1="97086" x2="78586" y2="97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94113" y="0"/>
            <a:ext cx="5697887" cy="32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0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440A0-D6CF-4B46-AD78-951B7237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ABOUT THE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1E706C-4290-4F0B-94DA-C4E3BD5AD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7" r="10974" b="-2"/>
          <a:stretch/>
        </p:blipFill>
        <p:spPr>
          <a:xfrm>
            <a:off x="6978463" y="645106"/>
            <a:ext cx="4301452" cy="5585369"/>
          </a:xfrm>
          <a:prstGeom prst="rect">
            <a:avLst/>
          </a:prstGeom>
        </p:spPr>
      </p:pic>
      <p:sp>
        <p:nvSpPr>
          <p:cNvPr id="508" name="Rectangle 111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3" name="Content Placeholder 7">
            <a:extLst>
              <a:ext uri="{FF2B5EF4-FFF2-40B4-BE49-F238E27FC236}">
                <a16:creationId xmlns:a16="http://schemas.microsoft.com/office/drawing/2014/main" id="{1AAB2832-37D4-4996-B8D1-21B196F6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of the dataset</a:t>
            </a:r>
            <a:r>
              <a:rPr lang="en-US" sz="13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123.81 MB</a:t>
            </a:r>
          </a:p>
          <a:p>
            <a:pPr>
              <a:lnSpc>
                <a:spcPct val="90000"/>
              </a:lnSpc>
            </a:pPr>
            <a:r>
              <a:rPr lang="en-US" sz="1300" b="1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dataset</a:t>
            </a:r>
            <a:r>
              <a:rPr lang="en-US" sz="1300" b="0" i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(20800, 5)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train.csv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full training dataset with the following attributes: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unique id for a news article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title of a news article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author of the news article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text of the article; could be incomplete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label that marks the article as potentially unreliable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1: unreliable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0: reliable</a:t>
            </a:r>
          </a:p>
          <a:p>
            <a:pPr>
              <a:lnSpc>
                <a:spcPct val="90000"/>
              </a:lnSpc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test.csv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testing training dataset with all the same attributes at train.csv without the label.</a:t>
            </a:r>
          </a:p>
          <a:p>
            <a:pPr>
              <a:lnSpc>
                <a:spcPct val="90000"/>
              </a:lnSpc>
            </a:pPr>
            <a:r>
              <a:rPr lang="en-US" sz="13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submit.csv</a:t>
            </a:r>
            <a:r>
              <a:rPr lang="en-US" sz="13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sample submission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35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12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B8F49-9DA6-4343-9F91-9EE65D19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RESEARCH QUESTIONS 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88BD13-ECBC-40AA-8D32-1C1507E8A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8" r="28841"/>
          <a:stretch/>
        </p:blipFill>
        <p:spPr>
          <a:xfrm>
            <a:off x="7418226" y="759521"/>
            <a:ext cx="4125317" cy="5356538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8" name="Content Placeholder 1315">
            <a:extLst>
              <a:ext uri="{FF2B5EF4-FFF2-40B4-BE49-F238E27FC236}">
                <a16:creationId xmlns:a16="http://schemas.microsoft.com/office/drawing/2014/main" id="{6EC0C324-1725-47AD-9843-3237845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I would mostly like to concentrate on – title, author and text from the dataset.</a:t>
            </a:r>
          </a:p>
          <a:p>
            <a:r>
              <a:rPr lang="en-US" b="0" i="1" dirty="0">
                <a:solidFill>
                  <a:srgbClr val="FFFFFF"/>
                </a:solidFill>
                <a:effectLst/>
                <a:latin typeface="-apple-system"/>
              </a:rPr>
              <a:t>Title and Text:</a:t>
            </a:r>
            <a:endParaRPr lang="en-US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Does all the fraudulent news have repetitive jargon? Is there a pattern? What keywords are highly used in fake news?</a:t>
            </a:r>
          </a:p>
          <a:p>
            <a:r>
              <a:rPr lang="en-US" b="0" i="1" dirty="0">
                <a:solidFill>
                  <a:srgbClr val="FFFFFF"/>
                </a:solidFill>
                <a:effectLst/>
                <a:latin typeface="-apple-system"/>
              </a:rPr>
              <a:t>Author: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Are most of the fake news generated by the same author? Is there a pattern? Predict if the following edition of the author would be fake.</a:t>
            </a:r>
          </a:p>
        </p:txBody>
      </p:sp>
    </p:spTree>
    <p:extLst>
      <p:ext uri="{BB962C8B-B14F-4D97-AF65-F5344CB8AC3E}">
        <p14:creationId xmlns:p14="http://schemas.microsoft.com/office/powerpoint/2010/main" val="748555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109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8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89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B8F49-9DA6-4343-9F91-9EE65D19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RESEARCH QUESTIONS </a:t>
            </a:r>
          </a:p>
        </p:txBody>
      </p:sp>
      <p:sp>
        <p:nvSpPr>
          <p:cNvPr id="1390" name="Freeform: Shape 115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88BD13-ECBC-40AA-8D32-1C1507E8A0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84" r="26928" b="1"/>
          <a:stretch/>
        </p:blipFill>
        <p:spPr>
          <a:xfrm>
            <a:off x="7418226" y="970064"/>
            <a:ext cx="4125317" cy="4935453"/>
          </a:xfrm>
          <a:prstGeom prst="rect">
            <a:avLst/>
          </a:prstGeom>
        </p:spPr>
      </p:pic>
      <p:sp>
        <p:nvSpPr>
          <p:cNvPr id="1391" name="Rectangle 11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8" name="Content Placeholder 1315">
            <a:extLst>
              <a:ext uri="{FF2B5EF4-FFF2-40B4-BE49-F238E27FC236}">
                <a16:creationId xmlns:a16="http://schemas.microsoft.com/office/drawing/2014/main" id="{6EC0C324-1725-47AD-9843-32378459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 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between Accurate news and Fake news.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investigates various textual properties that can be used to distinguish between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bricated and Authentic content.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our goal to distinguish between fake and true news by developing powerful classification models for the news data we have gathered so far.</a:t>
            </a: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 if next submission of author is fake or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EDA of news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Suspicious titles that can be tagged to fake</a:t>
            </a:r>
            <a:endParaRPr lang="en-US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10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FF7A08-9979-487A-B994-03F3FF9D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STEPS INVOLVED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A2725DF8-BBCB-4710-8D93-E5E191FF17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084"/>
          <a:stretch/>
        </p:blipFill>
        <p:spPr bwMode="auto">
          <a:xfrm>
            <a:off x="1109763" y="1391700"/>
            <a:ext cx="6443180" cy="40745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4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82B354A-B996-43CB-A267-CEAC6A11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399ABC-F232-4772-90AD-2AB9B33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87D3012-A50E-4F75-94B7-E2608D019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DE0BB6B-707B-41F5-9412-AC8BB535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C0C1ADC5-0D91-417D-8586-6F8D3C77F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CB53C-C1A4-4582-9D35-0870410C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4174067"/>
            <a:ext cx="10893094" cy="1481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INITIAL EDA RESULTS: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0ED0EE-3D44-4F6B-8471-39722B37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359" y="1080582"/>
            <a:ext cx="3239336" cy="213743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4F2177C-B6A5-458F-9C51-B86D16BC3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9007" y="989046"/>
            <a:ext cx="3104773" cy="1353908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00E9DB2-0C32-454D-AD29-0094FA43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4430" y="1053226"/>
            <a:ext cx="4111211" cy="1472353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421B8E-E4CA-4348-93F3-AD76B83DFF89}"/>
              </a:ext>
            </a:extLst>
          </p:cNvPr>
          <p:cNvSpPr txBox="1"/>
          <p:nvPr/>
        </p:nvSpPr>
        <p:spPr>
          <a:xfrm>
            <a:off x="841706" y="5754050"/>
            <a:ext cx="1089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We observed that Datatypes of columns are as expected. Therefore, there is no need to change data type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8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C612-3320-4C81-B8F3-409B002B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Null Check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7234E-FF8E-4EB9-93FA-6E4F35CF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8" y="2906899"/>
            <a:ext cx="5486682" cy="2533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46387-6493-4B3F-9FA8-DCC45011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643" y="2906899"/>
            <a:ext cx="4940554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68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258</TotalTime>
  <Words>522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Century Gothic</vt:lpstr>
      <vt:lpstr>Times New Roman</vt:lpstr>
      <vt:lpstr>Wingdings 3</vt:lpstr>
      <vt:lpstr>Ion Boardroom</vt:lpstr>
      <vt:lpstr>FAKE NEWS CLASSIFICATION  &amp;  PREDICTION</vt:lpstr>
      <vt:lpstr>INTRODUCTION </vt:lpstr>
      <vt:lpstr>PowerPoint Presentation</vt:lpstr>
      <vt:lpstr>ABOUT THE DATASET</vt:lpstr>
      <vt:lpstr>RESEARCH QUESTIONS </vt:lpstr>
      <vt:lpstr>RESEARCH QUESTIONS </vt:lpstr>
      <vt:lpstr>STEPS INVOLVED</vt:lpstr>
      <vt:lpstr>INITIAL EDA RESULTS: </vt:lpstr>
      <vt:lpstr>ii. Null Check</vt:lpstr>
      <vt:lpstr>PowerPoint Presentation</vt:lpstr>
      <vt:lpstr>PowerPoint Presentation</vt:lpstr>
      <vt:lpstr>PowerPoint Presentation</vt:lpstr>
      <vt:lpstr>PowerPoint Presentation</vt:lpstr>
      <vt:lpstr>MACHINE LEARNING MODELS </vt:lpstr>
      <vt:lpstr>EXPECTED OUTCOMES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CLASSIFICATION  &amp;  PREDICTION</dc:title>
  <dc:creator>sai charan gullapalli</dc:creator>
  <cp:lastModifiedBy>Sushruth Dhummi Thrilochana</cp:lastModifiedBy>
  <cp:revision>4</cp:revision>
  <dcterms:created xsi:type="dcterms:W3CDTF">2022-02-27T20:26:13Z</dcterms:created>
  <dcterms:modified xsi:type="dcterms:W3CDTF">2022-02-28T03:44:48Z</dcterms:modified>
</cp:coreProperties>
</file>