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6" r:id="rId9"/>
    <p:sldId id="267"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27"/>
  </p:normalViewPr>
  <p:slideViewPr>
    <p:cSldViewPr snapToGrid="0" snapToObjects="1">
      <p:cViewPr varScale="1">
        <p:scale>
          <a:sx n="83" d="100"/>
          <a:sy n="83" d="100"/>
        </p:scale>
        <p:origin x="73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EC653-DD28-B447-A570-779D65306EE0}" type="datetimeFigureOut">
              <a:rPr lang="en-US" smtClean="0"/>
              <a:t>2/27/22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90713-AAD3-284E-82F0-905980A277B7}" type="slidenum">
              <a:rPr lang="en-US" smtClean="0"/>
              <a:t>‹#›</a:t>
            </a:fld>
            <a:endParaRPr lang="en-US"/>
          </a:p>
        </p:txBody>
      </p:sp>
    </p:spTree>
    <p:extLst>
      <p:ext uri="{BB962C8B-B14F-4D97-AF65-F5344CB8AC3E}">
        <p14:creationId xmlns:p14="http://schemas.microsoft.com/office/powerpoint/2010/main" val="4415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Regression will place weights on the features for which I can analyze to see what the regression models placed the highest weights on thus corresponding to being more important for predicting price. In the decision trees, the top level first decision will be the one it chooses to eliminate the most error and thus the factor it sees as most important for determining price. The factors being ranked by the levels of the tree and /or forest (collection of decision trees). </a:t>
            </a:r>
          </a:p>
        </p:txBody>
      </p:sp>
      <p:sp>
        <p:nvSpPr>
          <p:cNvPr id="4" name="Slide Number Placeholder 3"/>
          <p:cNvSpPr>
            <a:spLocks noGrp="1"/>
          </p:cNvSpPr>
          <p:nvPr>
            <p:ph type="sldNum" sz="quarter" idx="5"/>
          </p:nvPr>
        </p:nvSpPr>
        <p:spPr/>
        <p:txBody>
          <a:bodyPr/>
          <a:lstStyle/>
          <a:p>
            <a:fld id="{D2590713-AAD3-284E-82F0-905980A277B7}" type="slidenum">
              <a:rPr lang="en-US" smtClean="0"/>
              <a:t>10</a:t>
            </a:fld>
            <a:endParaRPr lang="en-US"/>
          </a:p>
        </p:txBody>
      </p:sp>
    </p:spTree>
    <p:extLst>
      <p:ext uri="{BB962C8B-B14F-4D97-AF65-F5344CB8AC3E}">
        <p14:creationId xmlns:p14="http://schemas.microsoft.com/office/powerpoint/2010/main" val="1981863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I'm creating is a tool to help solve the problem, and I think gaining a better understanding of the problem by running predictive analytics accomplishes that goal and I, as well as anyone reading this will learn a lot about home values and key factors involved.</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11</a:t>
            </a:fld>
            <a:endParaRPr lang="en-US"/>
          </a:p>
        </p:txBody>
      </p:sp>
    </p:spTree>
    <p:extLst>
      <p:ext uri="{BB962C8B-B14F-4D97-AF65-F5344CB8AC3E}">
        <p14:creationId xmlns:p14="http://schemas.microsoft.com/office/powerpoint/2010/main" val="3010302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2/27/22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2/27/22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2/27/22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2/27/22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2/27/22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2/27/22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reader.elsevier.com/reader/sd/pii/S1877050920316318?token=A74EEE09688E8DDA48B0F7465DD096008D0D41D721C5C4535C9D219BB6254F15E394F6F4E42A26A966B189B623C1C674&amp;originRegion=us-east-1&amp;originCreation=2022022800090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roundup.org.za/article/can-state-subsidised-rentals-help-solve-housing-crisis/"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731" y="1501775"/>
            <a:ext cx="7772400" cy="1752600"/>
          </a:xfrm>
        </p:spPr>
        <p:txBody>
          <a:bodyPr>
            <a:normAutofit fontScale="90000"/>
          </a:bodyPr>
          <a:lstStyle/>
          <a:p>
            <a:r>
              <a:rPr lang="en-US" dirty="0"/>
              <a:t>DATA 606 Capstone Project:</a:t>
            </a:r>
            <a:br>
              <a:rPr lang="en-US" dirty="0"/>
            </a:br>
            <a:r>
              <a:rPr lang="en-US" dirty="0"/>
              <a:t>Predicting Maryland Home Prices and Finding their Value</a:t>
            </a:r>
          </a:p>
        </p:txBody>
      </p:sp>
      <p:sp>
        <p:nvSpPr>
          <p:cNvPr id="3" name="Subtitle 2"/>
          <p:cNvSpPr>
            <a:spLocks noGrp="1"/>
          </p:cNvSpPr>
          <p:nvPr>
            <p:ph type="subTitle" idx="1"/>
          </p:nvPr>
        </p:nvSpPr>
        <p:spPr/>
        <p:txBody>
          <a:bodyPr/>
          <a:lstStyle/>
          <a:p>
            <a:r>
              <a:rPr lang="en-US" dirty="0"/>
              <a:t>Zach Vance</a:t>
            </a:r>
          </a:p>
        </p:txBody>
      </p:sp>
    </p:spTree>
    <p:extLst>
      <p:ext uri="{BB962C8B-B14F-4D97-AF65-F5344CB8AC3E}">
        <p14:creationId xmlns:p14="http://schemas.microsoft.com/office/powerpoint/2010/main" val="3026918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ADF-7A2D-2844-9992-1A9A4FFB63BB}"/>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8F2826A4-0B14-624C-806F-C1D383736914}"/>
              </a:ext>
            </a:extLst>
          </p:cNvPr>
          <p:cNvSpPr>
            <a:spLocks noGrp="1"/>
          </p:cNvSpPr>
          <p:nvPr>
            <p:ph idx="1"/>
          </p:nvPr>
        </p:nvSpPr>
        <p:spPr/>
        <p:txBody>
          <a:bodyPr>
            <a:normAutofit fontScale="70000" lnSpcReduction="20000"/>
          </a:bodyPr>
          <a:lstStyle/>
          <a:p>
            <a:r>
              <a:rPr lang="en-US" dirty="0"/>
              <a:t>I plan to use a combination of models in predicting home price:</a:t>
            </a:r>
          </a:p>
          <a:p>
            <a:pPr lvl="1"/>
            <a:r>
              <a:rPr lang="en-US" dirty="0"/>
              <a:t> Support Vector Regression</a:t>
            </a:r>
          </a:p>
          <a:p>
            <a:pPr lvl="1"/>
            <a:r>
              <a:rPr lang="en-US" dirty="0"/>
              <a:t>Linear regression</a:t>
            </a:r>
          </a:p>
          <a:p>
            <a:pPr lvl="1"/>
            <a:r>
              <a:rPr lang="en-US" dirty="0"/>
              <a:t>Decision tree</a:t>
            </a:r>
          </a:p>
          <a:p>
            <a:pPr lvl="1"/>
            <a:r>
              <a:rPr lang="en-US" dirty="0"/>
              <a:t>Random forest </a:t>
            </a:r>
          </a:p>
          <a:p>
            <a:r>
              <a:rPr lang="en-US" dirty="0"/>
              <a:t>With these I will be able to output information about how each of the features are used within the models.</a:t>
            </a:r>
          </a:p>
          <a:p>
            <a:r>
              <a:rPr lang="en-US" dirty="0"/>
              <a:t>In other analysis, I'd like to use k means clustering to see if certain price ranges are more prevalent in certain areas. I plan to run k means clustering on all the homes, or on select homes specifically to try to keep their features relatively constant to narrow down on what areas are the priciest for a similar home.</a:t>
            </a:r>
          </a:p>
        </p:txBody>
      </p:sp>
    </p:spTree>
    <p:extLst>
      <p:ext uri="{BB962C8B-B14F-4D97-AF65-F5344CB8AC3E}">
        <p14:creationId xmlns:p14="http://schemas.microsoft.com/office/powerpoint/2010/main" val="184779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DB17-0BBA-4D40-A7EA-8CBA69545E2E}"/>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6F24695F-3C16-1347-915B-7DBFEDA91BDA}"/>
              </a:ext>
            </a:extLst>
          </p:cNvPr>
          <p:cNvSpPr>
            <a:spLocks noGrp="1"/>
          </p:cNvSpPr>
          <p:nvPr>
            <p:ph idx="1"/>
          </p:nvPr>
        </p:nvSpPr>
        <p:spPr/>
        <p:txBody>
          <a:bodyPr>
            <a:normAutofit fontScale="85000" lnSpcReduction="10000"/>
          </a:bodyPr>
          <a:lstStyle/>
          <a:p>
            <a:r>
              <a:rPr lang="en-US" dirty="0"/>
              <a:t>Gain a better understanding of the problem by learning the trends and patterns in the data and visualizing the results.</a:t>
            </a:r>
          </a:p>
          <a:p>
            <a:r>
              <a:rPr lang="en-US" dirty="0"/>
              <a:t>Determine which features of a home have the largest impact on the home’s value.</a:t>
            </a:r>
          </a:p>
          <a:p>
            <a:r>
              <a:rPr lang="en-US" dirty="0"/>
              <a:t>I think I will also find that there is plenty of fluctuation in price that will not be explained by this data.  Factors such as humans placing more value on what they value, the current state of the economy, COVID forcing people to suburbs, and so on.</a:t>
            </a:r>
          </a:p>
          <a:p>
            <a:endParaRPr lang="en-US" dirty="0"/>
          </a:p>
        </p:txBody>
      </p:sp>
    </p:spTree>
    <p:extLst>
      <p:ext uri="{BB962C8B-B14F-4D97-AF65-F5344CB8AC3E}">
        <p14:creationId xmlns:p14="http://schemas.microsoft.com/office/powerpoint/2010/main" val="20681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4D34-03E3-BD42-8A27-1AE7051EA2D2}"/>
              </a:ext>
            </a:extLst>
          </p:cNvPr>
          <p:cNvSpPr>
            <a:spLocks noGrp="1"/>
          </p:cNvSpPr>
          <p:nvPr>
            <p:ph type="title"/>
          </p:nvPr>
        </p:nvSpPr>
        <p:spPr/>
        <p:txBody>
          <a:bodyPr/>
          <a:lstStyle/>
          <a:p>
            <a:r>
              <a:rPr lang="en-US" dirty="0"/>
              <a:t>Potential Future References</a:t>
            </a:r>
          </a:p>
        </p:txBody>
      </p:sp>
      <p:sp>
        <p:nvSpPr>
          <p:cNvPr id="3" name="Content Placeholder 2">
            <a:extLst>
              <a:ext uri="{FF2B5EF4-FFF2-40B4-BE49-F238E27FC236}">
                <a16:creationId xmlns:a16="http://schemas.microsoft.com/office/drawing/2014/main" id="{5B828475-AB77-F240-95E0-FF39AF90EC02}"/>
              </a:ext>
            </a:extLst>
          </p:cNvPr>
          <p:cNvSpPr>
            <a:spLocks noGrp="1"/>
          </p:cNvSpPr>
          <p:nvPr>
            <p:ph idx="1"/>
          </p:nvPr>
        </p:nvSpPr>
        <p:spPr/>
        <p:txBody>
          <a:bodyPr/>
          <a:lstStyle/>
          <a:p>
            <a:r>
              <a:rPr lang="en-US" dirty="0">
                <a:hlinkClick r:id="rId2"/>
              </a:rPr>
              <a:t>https://reader.elsevier.com/reader/sd/pii/S1877050920316318?token=A74EEE09688E8DDA48B0F7465DD096008D0D41D721C5C4535C9D219BB6254F15E394F6F4E42A26A966B189B623C1C674&amp;originRegion=us-east-1&amp;originCreation=20220228000902</a:t>
            </a:r>
            <a:endParaRPr lang="en-US" dirty="0"/>
          </a:p>
          <a:p>
            <a:endParaRPr lang="en-US" dirty="0"/>
          </a:p>
        </p:txBody>
      </p:sp>
    </p:spTree>
    <p:extLst>
      <p:ext uri="{BB962C8B-B14F-4D97-AF65-F5344CB8AC3E}">
        <p14:creationId xmlns:p14="http://schemas.microsoft.com/office/powerpoint/2010/main" val="226779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98BE-AE49-4D4F-85F0-96B96060E33C}"/>
              </a:ext>
            </a:extLst>
          </p:cNvPr>
          <p:cNvSpPr>
            <a:spLocks noGrp="1"/>
          </p:cNvSpPr>
          <p:nvPr>
            <p:ph type="title"/>
          </p:nvPr>
        </p:nvSpPr>
        <p:spPr/>
        <p:txBody>
          <a:bodyPr/>
          <a:lstStyle/>
          <a:p>
            <a:r>
              <a:rPr lang="en-US" dirty="0"/>
              <a:t>The Problem / Why it is Important</a:t>
            </a:r>
          </a:p>
        </p:txBody>
      </p:sp>
      <p:sp>
        <p:nvSpPr>
          <p:cNvPr id="3" name="Content Placeholder 2">
            <a:extLst>
              <a:ext uri="{FF2B5EF4-FFF2-40B4-BE49-F238E27FC236}">
                <a16:creationId xmlns:a16="http://schemas.microsoft.com/office/drawing/2014/main" id="{0F2E52D5-6054-144B-B2C0-FE948739BD21}"/>
              </a:ext>
            </a:extLst>
          </p:cNvPr>
          <p:cNvSpPr>
            <a:spLocks noGrp="1"/>
          </p:cNvSpPr>
          <p:nvPr>
            <p:ph idx="1"/>
          </p:nvPr>
        </p:nvSpPr>
        <p:spPr/>
        <p:txBody>
          <a:bodyPr>
            <a:normAutofit fontScale="92500"/>
          </a:bodyPr>
          <a:lstStyle/>
          <a:p>
            <a:r>
              <a:rPr lang="en-US" dirty="0"/>
              <a:t>The housing shortage has created a very competitive housing market.</a:t>
            </a:r>
          </a:p>
          <a:p>
            <a:r>
              <a:rPr lang="en-US" dirty="0"/>
              <a:t>As either / both a home buyer and an investor there is a lot to weigh when purchasing property.</a:t>
            </a:r>
          </a:p>
          <a:p>
            <a:r>
              <a:rPr lang="en-US" dirty="0"/>
              <a:t>Buyers want to make decisions to buy properties for the best value in what they want – the problem is: How do they best go about doing that?</a:t>
            </a:r>
          </a:p>
        </p:txBody>
      </p:sp>
      <p:pic>
        <p:nvPicPr>
          <p:cNvPr id="5" name="Picture 4" descr="A group of people holding signs&#10;&#10;Description automatically generated with medium confidence">
            <a:extLst>
              <a:ext uri="{FF2B5EF4-FFF2-40B4-BE49-F238E27FC236}">
                <a16:creationId xmlns:a16="http://schemas.microsoft.com/office/drawing/2014/main" id="{9836FB46-59C4-0142-8351-0563CF8641C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500204" y="5523547"/>
            <a:ext cx="2143592" cy="1205232"/>
          </a:xfrm>
          <a:prstGeom prst="rect">
            <a:avLst/>
          </a:prstGeom>
        </p:spPr>
      </p:pic>
    </p:spTree>
    <p:extLst>
      <p:ext uri="{BB962C8B-B14F-4D97-AF65-F5344CB8AC3E}">
        <p14:creationId xmlns:p14="http://schemas.microsoft.com/office/powerpoint/2010/main" val="24020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15F1-D5CA-0A48-B14D-66325DA14A1A}"/>
              </a:ext>
            </a:extLst>
          </p:cNvPr>
          <p:cNvSpPr>
            <a:spLocks noGrp="1"/>
          </p:cNvSpPr>
          <p:nvPr>
            <p:ph type="title"/>
          </p:nvPr>
        </p:nvSpPr>
        <p:spPr/>
        <p:txBody>
          <a:bodyPr/>
          <a:lstStyle/>
          <a:p>
            <a:r>
              <a:rPr lang="en-US" dirty="0"/>
              <a:t>What is the Project</a:t>
            </a:r>
          </a:p>
        </p:txBody>
      </p:sp>
      <p:sp>
        <p:nvSpPr>
          <p:cNvPr id="3" name="Content Placeholder 2">
            <a:extLst>
              <a:ext uri="{FF2B5EF4-FFF2-40B4-BE49-F238E27FC236}">
                <a16:creationId xmlns:a16="http://schemas.microsoft.com/office/drawing/2014/main" id="{A9855296-FD9D-814B-B163-3A52AB14AC29}"/>
              </a:ext>
            </a:extLst>
          </p:cNvPr>
          <p:cNvSpPr>
            <a:spLocks noGrp="1"/>
          </p:cNvSpPr>
          <p:nvPr>
            <p:ph idx="1"/>
          </p:nvPr>
        </p:nvSpPr>
        <p:spPr/>
        <p:txBody>
          <a:bodyPr>
            <a:normAutofit lnSpcReduction="10000"/>
          </a:bodyPr>
          <a:lstStyle/>
          <a:p>
            <a:r>
              <a:rPr lang="en-US" dirty="0"/>
              <a:t>Guide buyers in their home buying decisions by uncovering more about what features of a home drive its value.</a:t>
            </a:r>
          </a:p>
          <a:p>
            <a:pPr lvl="1"/>
            <a:r>
              <a:rPr lang="en-US" dirty="0"/>
              <a:t>Use exploratory data analysis to analyze trends and patterns in the data.</a:t>
            </a:r>
          </a:p>
          <a:p>
            <a:pPr lvl="1"/>
            <a:r>
              <a:rPr lang="en-US" dirty="0"/>
              <a:t>Use machine learning to predict a home’s price based on its features.</a:t>
            </a:r>
          </a:p>
          <a:p>
            <a:r>
              <a:rPr lang="en-US" dirty="0"/>
              <a:t>Through this, uncover which features of the home drive its price the most.</a:t>
            </a:r>
          </a:p>
        </p:txBody>
      </p:sp>
    </p:spTree>
    <p:extLst>
      <p:ext uri="{BB962C8B-B14F-4D97-AF65-F5344CB8AC3E}">
        <p14:creationId xmlns:p14="http://schemas.microsoft.com/office/powerpoint/2010/main" val="141081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AC6F-1AA7-CB4A-A644-BF7F1B6C1BD2}"/>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EE77570D-FEBF-5F4B-B207-7DA4E673CC23}"/>
              </a:ext>
            </a:extLst>
          </p:cNvPr>
          <p:cNvSpPr>
            <a:spLocks noGrp="1"/>
          </p:cNvSpPr>
          <p:nvPr>
            <p:ph idx="1"/>
          </p:nvPr>
        </p:nvSpPr>
        <p:spPr/>
        <p:txBody>
          <a:bodyPr>
            <a:normAutofit fontScale="85000" lnSpcReduction="20000"/>
          </a:bodyPr>
          <a:lstStyle/>
          <a:p>
            <a:r>
              <a:rPr lang="en-US" dirty="0"/>
              <a:t>Dumped from a Real Estate Agent.</a:t>
            </a:r>
          </a:p>
          <a:p>
            <a:r>
              <a:rPr lang="en-US" dirty="0"/>
              <a:t>Contains the sold residential homes in Anne Arundel, Baltimore, Harford and Howard counties over the last 5 years for a total of 90,758 homes.</a:t>
            </a:r>
          </a:p>
          <a:p>
            <a:r>
              <a:rPr lang="en-US" dirty="0"/>
              <a:t>Fields I intend to use:</a:t>
            </a:r>
          </a:p>
          <a:p>
            <a:pPr lvl="1"/>
            <a:r>
              <a:rPr lang="en-US" dirty="0"/>
              <a:t>List date, off market date, settlement date</a:t>
            </a:r>
          </a:p>
          <a:p>
            <a:pPr lvl="1"/>
            <a:r>
              <a:rPr lang="en-US" dirty="0"/>
              <a:t>Original price, list price, sold price</a:t>
            </a:r>
          </a:p>
          <a:p>
            <a:pPr lvl="1"/>
            <a:r>
              <a:rPr lang="en-US" dirty="0"/>
              <a:t>Address</a:t>
            </a:r>
          </a:p>
          <a:p>
            <a:pPr lvl="1"/>
            <a:r>
              <a:rPr lang="en-US" dirty="0"/>
              <a:t>Acres total, age, square footage, style, # of floors,</a:t>
            </a:r>
          </a:p>
          <a:p>
            <a:pPr lvl="1"/>
            <a:r>
              <a:rPr lang="en-US" dirty="0"/>
              <a:t># of bedrooms, # of full / half bathrooms</a:t>
            </a:r>
          </a:p>
          <a:p>
            <a:pPr lvl="1"/>
            <a:r>
              <a:rPr lang="en-US" dirty="0"/>
              <a:t>Waterfront, new construction</a:t>
            </a:r>
          </a:p>
        </p:txBody>
      </p:sp>
    </p:spTree>
    <p:extLst>
      <p:ext uri="{BB962C8B-B14F-4D97-AF65-F5344CB8AC3E}">
        <p14:creationId xmlns:p14="http://schemas.microsoft.com/office/powerpoint/2010/main" val="53456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9B78-92E4-DD4B-98A8-0EAC1F825EBE}"/>
              </a:ext>
            </a:extLst>
          </p:cNvPr>
          <p:cNvSpPr>
            <a:spLocks noGrp="1"/>
          </p:cNvSpPr>
          <p:nvPr>
            <p:ph type="title"/>
          </p:nvPr>
        </p:nvSpPr>
        <p:spPr/>
        <p:txBody>
          <a:bodyPr/>
          <a:lstStyle/>
          <a:p>
            <a:r>
              <a:rPr lang="en-US" dirty="0"/>
              <a:t>Research Questions / Hypothesis</a:t>
            </a:r>
          </a:p>
        </p:txBody>
      </p:sp>
      <p:sp>
        <p:nvSpPr>
          <p:cNvPr id="3" name="Content Placeholder 2">
            <a:extLst>
              <a:ext uri="{FF2B5EF4-FFF2-40B4-BE49-F238E27FC236}">
                <a16:creationId xmlns:a16="http://schemas.microsoft.com/office/drawing/2014/main" id="{0E292102-8A12-F844-AD58-21C9BE2B99B0}"/>
              </a:ext>
            </a:extLst>
          </p:cNvPr>
          <p:cNvSpPr>
            <a:spLocks noGrp="1"/>
          </p:cNvSpPr>
          <p:nvPr>
            <p:ph idx="1"/>
          </p:nvPr>
        </p:nvSpPr>
        <p:spPr/>
        <p:txBody>
          <a:bodyPr>
            <a:normAutofit fontScale="85000" lnSpcReduction="20000"/>
          </a:bodyPr>
          <a:lstStyle/>
          <a:p>
            <a:r>
              <a:rPr lang="en-US" dirty="0"/>
              <a:t>What is the best month to buy a home in?</a:t>
            </a:r>
          </a:p>
          <a:p>
            <a:r>
              <a:rPr lang="en-US" dirty="0"/>
              <a:t>Have home prices gone up faster in certain areas over others?</a:t>
            </a:r>
          </a:p>
          <a:p>
            <a:r>
              <a:rPr lang="en-US" dirty="0"/>
              <a:t>Has the number of acres for new construction homes gone down over time?</a:t>
            </a:r>
          </a:p>
          <a:p>
            <a:r>
              <a:rPr lang="en-US" dirty="0"/>
              <a:t>Did homes tend to go more above or below listing price during any specific time period?</a:t>
            </a:r>
          </a:p>
          <a:p>
            <a:r>
              <a:rPr lang="en-US" dirty="0"/>
              <a:t>How much do waterfront homes cost in comparison to non-waterfront?</a:t>
            </a:r>
          </a:p>
          <a:p>
            <a:r>
              <a:rPr lang="en-US" dirty="0"/>
              <a:t>How much does new construction cost in comparison to non new construction?</a:t>
            </a:r>
          </a:p>
          <a:p>
            <a:endParaRPr lang="en-US" dirty="0"/>
          </a:p>
        </p:txBody>
      </p:sp>
    </p:spTree>
    <p:extLst>
      <p:ext uri="{BB962C8B-B14F-4D97-AF65-F5344CB8AC3E}">
        <p14:creationId xmlns:p14="http://schemas.microsoft.com/office/powerpoint/2010/main" val="83031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A620-5010-0A46-AC2E-5CBCB97FAEFE}"/>
              </a:ext>
            </a:extLst>
          </p:cNvPr>
          <p:cNvSpPr>
            <a:spLocks noGrp="1"/>
          </p:cNvSpPr>
          <p:nvPr>
            <p:ph type="title"/>
          </p:nvPr>
        </p:nvSpPr>
        <p:spPr/>
        <p:txBody>
          <a:bodyPr/>
          <a:lstStyle/>
          <a:p>
            <a:r>
              <a:rPr lang="en-US" dirty="0"/>
              <a:t>Research Process / Steps</a:t>
            </a:r>
          </a:p>
        </p:txBody>
      </p:sp>
      <p:sp>
        <p:nvSpPr>
          <p:cNvPr id="3" name="Content Placeholder 2">
            <a:extLst>
              <a:ext uri="{FF2B5EF4-FFF2-40B4-BE49-F238E27FC236}">
                <a16:creationId xmlns:a16="http://schemas.microsoft.com/office/drawing/2014/main" id="{7232569E-D65F-8C46-9CD0-39D2746ED3D4}"/>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Gathered the data from the Real Estate Agent.</a:t>
            </a:r>
          </a:p>
          <a:p>
            <a:pPr marL="514350" indent="-514350">
              <a:buFont typeface="+mj-lt"/>
              <a:buAutoNum type="arabicPeriod"/>
            </a:pPr>
            <a:r>
              <a:rPr lang="en-US" dirty="0"/>
              <a:t>Read in and clean the data after doing some initial profiling on it.</a:t>
            </a:r>
          </a:p>
          <a:p>
            <a:pPr marL="514350" indent="-514350">
              <a:buFont typeface="+mj-lt"/>
              <a:buAutoNum type="arabicPeriod"/>
            </a:pPr>
            <a:r>
              <a:rPr lang="en-US" dirty="0"/>
              <a:t>Perform EDA to answer exploratory questions, analyzing trends and patterns in the data.</a:t>
            </a:r>
          </a:p>
          <a:p>
            <a:pPr marL="514350" indent="-514350">
              <a:buFont typeface="+mj-lt"/>
              <a:buAutoNum type="arabicPeriod"/>
            </a:pPr>
            <a:r>
              <a:rPr lang="en-US" dirty="0"/>
              <a:t>Create and tune ML models to predict a home’s price based on its features.</a:t>
            </a:r>
          </a:p>
          <a:p>
            <a:pPr marL="514350" indent="-514350">
              <a:buFont typeface="+mj-lt"/>
              <a:buAutoNum type="arabicPeriod"/>
            </a:pPr>
            <a:r>
              <a:rPr lang="en-US" dirty="0"/>
              <a:t>Analyze results and summarize findings.</a:t>
            </a:r>
          </a:p>
          <a:p>
            <a:pPr marL="514350" indent="-514350">
              <a:buFont typeface="+mj-lt"/>
              <a:buAutoNum type="arabicPeriod"/>
            </a:pPr>
            <a:r>
              <a:rPr lang="en-US" dirty="0"/>
              <a:t>Think about future work and the potential for further improvements.</a:t>
            </a:r>
          </a:p>
        </p:txBody>
      </p:sp>
    </p:spTree>
    <p:extLst>
      <p:ext uri="{BB962C8B-B14F-4D97-AF65-F5344CB8AC3E}">
        <p14:creationId xmlns:p14="http://schemas.microsoft.com/office/powerpoint/2010/main" val="302745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D6-F07E-7D4E-8EDC-5D82370BB38E}"/>
              </a:ext>
            </a:extLst>
          </p:cNvPr>
          <p:cNvSpPr>
            <a:spLocks noGrp="1"/>
          </p:cNvSpPr>
          <p:nvPr>
            <p:ph type="title"/>
          </p:nvPr>
        </p:nvSpPr>
        <p:spPr/>
        <p:txBody>
          <a:bodyPr/>
          <a:lstStyle/>
          <a:p>
            <a:r>
              <a:rPr lang="en-US" dirty="0"/>
              <a:t>Initial EDA Results: Sold Price</a:t>
            </a:r>
          </a:p>
        </p:txBody>
      </p:sp>
      <p:pic>
        <p:nvPicPr>
          <p:cNvPr id="11" name="Picture 10" descr="Graphical user interface&#10;&#10;Description automatically generated with medium confidence">
            <a:extLst>
              <a:ext uri="{FF2B5EF4-FFF2-40B4-BE49-F238E27FC236}">
                <a16:creationId xmlns:a16="http://schemas.microsoft.com/office/drawing/2014/main" id="{9F79269E-B75D-C64E-B83E-6CE28B879A40}"/>
              </a:ext>
            </a:extLst>
          </p:cNvPr>
          <p:cNvPicPr>
            <a:picLocks noChangeAspect="1"/>
          </p:cNvPicPr>
          <p:nvPr/>
        </p:nvPicPr>
        <p:blipFill>
          <a:blip r:embed="rId2"/>
          <a:stretch>
            <a:fillRect/>
          </a:stretch>
        </p:blipFill>
        <p:spPr>
          <a:xfrm>
            <a:off x="457201" y="1518015"/>
            <a:ext cx="3998564" cy="2650984"/>
          </a:xfrm>
          <a:prstGeom prst="rect">
            <a:avLst/>
          </a:prstGeom>
        </p:spPr>
      </p:pic>
      <p:pic>
        <p:nvPicPr>
          <p:cNvPr id="13" name="Picture 12" descr="Chart, histogram&#10;&#10;Description automatically generated">
            <a:extLst>
              <a:ext uri="{FF2B5EF4-FFF2-40B4-BE49-F238E27FC236}">
                <a16:creationId xmlns:a16="http://schemas.microsoft.com/office/drawing/2014/main" id="{F127C5FA-F77E-4F4B-9CAB-D6A7BC157511}"/>
              </a:ext>
            </a:extLst>
          </p:cNvPr>
          <p:cNvPicPr>
            <a:picLocks noChangeAspect="1"/>
          </p:cNvPicPr>
          <p:nvPr/>
        </p:nvPicPr>
        <p:blipFill>
          <a:blip r:embed="rId3"/>
          <a:stretch>
            <a:fillRect/>
          </a:stretch>
        </p:blipFill>
        <p:spPr>
          <a:xfrm>
            <a:off x="4688236" y="1518015"/>
            <a:ext cx="4284314" cy="2782022"/>
          </a:xfrm>
          <a:prstGeom prst="rect">
            <a:avLst/>
          </a:prstGeom>
        </p:spPr>
      </p:pic>
      <p:pic>
        <p:nvPicPr>
          <p:cNvPr id="15" name="Picture 14" descr="Graphical user interface, application, email&#10;&#10;Description automatically generated">
            <a:extLst>
              <a:ext uri="{FF2B5EF4-FFF2-40B4-BE49-F238E27FC236}">
                <a16:creationId xmlns:a16="http://schemas.microsoft.com/office/drawing/2014/main" id="{354ECF0F-E77E-6D40-A34A-FA9917DB8402}"/>
              </a:ext>
            </a:extLst>
          </p:cNvPr>
          <p:cNvPicPr>
            <a:picLocks noChangeAspect="1"/>
          </p:cNvPicPr>
          <p:nvPr/>
        </p:nvPicPr>
        <p:blipFill>
          <a:blip r:embed="rId4"/>
          <a:stretch>
            <a:fillRect/>
          </a:stretch>
        </p:blipFill>
        <p:spPr>
          <a:xfrm>
            <a:off x="1968486" y="4302934"/>
            <a:ext cx="4726782" cy="2555066"/>
          </a:xfrm>
          <a:prstGeom prst="rect">
            <a:avLst/>
          </a:prstGeom>
        </p:spPr>
      </p:pic>
    </p:spTree>
    <p:extLst>
      <p:ext uri="{BB962C8B-B14F-4D97-AF65-F5344CB8AC3E}">
        <p14:creationId xmlns:p14="http://schemas.microsoft.com/office/powerpoint/2010/main" val="418582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70AB-4FE8-9B4B-8C81-402D3CF9F068}"/>
              </a:ext>
            </a:extLst>
          </p:cNvPr>
          <p:cNvSpPr>
            <a:spLocks noGrp="1"/>
          </p:cNvSpPr>
          <p:nvPr>
            <p:ph type="title"/>
          </p:nvPr>
        </p:nvSpPr>
        <p:spPr/>
        <p:txBody>
          <a:bodyPr>
            <a:normAutofit/>
          </a:bodyPr>
          <a:lstStyle/>
          <a:p>
            <a:r>
              <a:rPr lang="en-US" dirty="0"/>
              <a:t>Initial EDA Results</a:t>
            </a:r>
          </a:p>
        </p:txBody>
      </p:sp>
      <p:pic>
        <p:nvPicPr>
          <p:cNvPr id="5" name="Picture 4" descr="Chart, line chart&#10;&#10;Description automatically generated">
            <a:extLst>
              <a:ext uri="{FF2B5EF4-FFF2-40B4-BE49-F238E27FC236}">
                <a16:creationId xmlns:a16="http://schemas.microsoft.com/office/drawing/2014/main" id="{4F0BCCBD-60EE-5F44-A677-ED08FF48B9CD}"/>
              </a:ext>
            </a:extLst>
          </p:cNvPr>
          <p:cNvPicPr>
            <a:picLocks noChangeAspect="1"/>
          </p:cNvPicPr>
          <p:nvPr/>
        </p:nvPicPr>
        <p:blipFill>
          <a:blip r:embed="rId2"/>
          <a:stretch>
            <a:fillRect/>
          </a:stretch>
        </p:blipFill>
        <p:spPr>
          <a:xfrm>
            <a:off x="1116793" y="1589352"/>
            <a:ext cx="6910414" cy="5144661"/>
          </a:xfrm>
          <a:prstGeom prst="rect">
            <a:avLst/>
          </a:prstGeom>
        </p:spPr>
      </p:pic>
    </p:spTree>
    <p:extLst>
      <p:ext uri="{BB962C8B-B14F-4D97-AF65-F5344CB8AC3E}">
        <p14:creationId xmlns:p14="http://schemas.microsoft.com/office/powerpoint/2010/main" val="257508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p:txBody>
          <a:bodyPr/>
          <a:lstStyle/>
          <a:p>
            <a:r>
              <a:rPr lang="en-US" dirty="0"/>
              <a:t>Initial EDA Results</a:t>
            </a:r>
          </a:p>
        </p:txBody>
      </p:sp>
      <p:pic>
        <p:nvPicPr>
          <p:cNvPr id="5" name="Picture 4" descr="Chart, line chart&#10;&#10;Description automatically generated">
            <a:extLst>
              <a:ext uri="{FF2B5EF4-FFF2-40B4-BE49-F238E27FC236}">
                <a16:creationId xmlns:a16="http://schemas.microsoft.com/office/drawing/2014/main" id="{925590FE-951A-A543-934E-FCEFDB907E65}"/>
              </a:ext>
            </a:extLst>
          </p:cNvPr>
          <p:cNvPicPr>
            <a:picLocks noChangeAspect="1"/>
          </p:cNvPicPr>
          <p:nvPr/>
        </p:nvPicPr>
        <p:blipFill>
          <a:blip r:embed="rId2"/>
          <a:stretch>
            <a:fillRect/>
          </a:stretch>
        </p:blipFill>
        <p:spPr>
          <a:xfrm>
            <a:off x="1183252" y="1545116"/>
            <a:ext cx="6777495" cy="4878070"/>
          </a:xfrm>
          <a:prstGeom prst="rect">
            <a:avLst/>
          </a:prstGeom>
        </p:spPr>
      </p:pic>
    </p:spTree>
    <p:extLst>
      <p:ext uri="{BB962C8B-B14F-4D97-AF65-F5344CB8AC3E}">
        <p14:creationId xmlns:p14="http://schemas.microsoft.com/office/powerpoint/2010/main" val="3734113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774</Words>
  <Application>Microsoft Macintosh PowerPoint</Application>
  <PresentationFormat>On-screen Show (4:3)</PresentationFormat>
  <Paragraphs>56</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DATA 606 Capstone Project: Predicting Maryland Home Prices and Finding their Value</vt:lpstr>
      <vt:lpstr>The Problem / Why it is Important</vt:lpstr>
      <vt:lpstr>What is the Project</vt:lpstr>
      <vt:lpstr>The Data</vt:lpstr>
      <vt:lpstr>Research Questions / Hypothesis</vt:lpstr>
      <vt:lpstr>Research Process / Steps</vt:lpstr>
      <vt:lpstr>Initial EDA Results: Sold Price</vt:lpstr>
      <vt:lpstr>Initial EDA Results</vt:lpstr>
      <vt:lpstr>Initial EDA Results</vt:lpstr>
      <vt:lpstr>Machine Learning Models</vt:lpstr>
      <vt:lpstr>Expected Outcomes</vt:lpstr>
      <vt:lpstr>Potential Future References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Amy Vance</cp:lastModifiedBy>
  <cp:revision>24</cp:revision>
  <dcterms:created xsi:type="dcterms:W3CDTF">2019-12-12T13:31:42Z</dcterms:created>
  <dcterms:modified xsi:type="dcterms:W3CDTF">2022-02-28T02:10:08Z</dcterms:modified>
</cp:coreProperties>
</file>