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9" r:id="rId4"/>
    <p:sldId id="261" r:id="rId5"/>
    <p:sldId id="262" r:id="rId6"/>
    <p:sldId id="266" r:id="rId7"/>
    <p:sldId id="269" r:id="rId8"/>
    <p:sldId id="270" r:id="rId9"/>
    <p:sldId id="272" r:id="rId10"/>
    <p:sldId id="273" r:id="rId11"/>
    <p:sldId id="263" r:id="rId12"/>
    <p:sldId id="274" r:id="rId13"/>
    <p:sldId id="275" r:id="rId14"/>
    <p:sldId id="276" r:id="rId15"/>
    <p:sldId id="277" r:id="rId16"/>
    <p:sldId id="278" r:id="rId17"/>
    <p:sldId id="279" r:id="rId18"/>
    <p:sldId id="280" r:id="rId19"/>
    <p:sldId id="265"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402"/>
  </p:normalViewPr>
  <p:slideViewPr>
    <p:cSldViewPr snapToGrid="0" snapToObjects="1">
      <p:cViewPr varScale="1">
        <p:scale>
          <a:sx n="73" d="100"/>
          <a:sy n="73" d="100"/>
        </p:scale>
        <p:origin x="2224"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4EC653-DD28-B447-A570-779D65306EE0}" type="datetimeFigureOut">
              <a:rPr lang="en-US" smtClean="0"/>
              <a:t>5/17/22</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590713-AAD3-284E-82F0-905980A277B7}" type="slidenum">
              <a:rPr lang="en-US" smtClean="0"/>
              <a:t>‹#›</a:t>
            </a:fld>
            <a:endParaRPr lang="en-US" dirty="0"/>
          </a:p>
        </p:txBody>
      </p:sp>
    </p:spTree>
    <p:extLst>
      <p:ext uri="{BB962C8B-B14F-4D97-AF65-F5344CB8AC3E}">
        <p14:creationId xmlns:p14="http://schemas.microsoft.com/office/powerpoint/2010/main" val="44153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Hi, I’m Zach Vance and this is my project on predicting home prices in Maryland and Finding their Value.</a:t>
            </a:r>
          </a:p>
          <a:p>
            <a:endParaRPr lang="en-US" dirty="0"/>
          </a:p>
        </p:txBody>
      </p:sp>
      <p:sp>
        <p:nvSpPr>
          <p:cNvPr id="4" name="Slide Number Placeholder 3"/>
          <p:cNvSpPr>
            <a:spLocks noGrp="1"/>
          </p:cNvSpPr>
          <p:nvPr>
            <p:ph type="sldNum" sz="quarter" idx="5"/>
          </p:nvPr>
        </p:nvSpPr>
        <p:spPr/>
        <p:txBody>
          <a:bodyPr/>
          <a:lstStyle/>
          <a:p>
            <a:fld id="{D2590713-AAD3-284E-82F0-905980A277B7}" type="slidenum">
              <a:rPr lang="en-US" smtClean="0"/>
              <a:t>1</a:t>
            </a:fld>
            <a:endParaRPr lang="en-US" dirty="0"/>
          </a:p>
        </p:txBody>
      </p:sp>
    </p:spTree>
    <p:extLst>
      <p:ext uri="{BB962C8B-B14F-4D97-AF65-F5344CB8AC3E}">
        <p14:creationId xmlns:p14="http://schemas.microsoft.com/office/powerpoint/2010/main" val="30948859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the above correlation matrix, there are a few things to note.  First, obviously there is a strong correlation between the prices - original, list, and sold prices.  They are all similar and tend to change with each other which makes sense, the higher the list price, the higher the sold price.  The sold price is what we are trying to predict, and clearly the original and list prices help get us closer to the sold price.  However, the goal here was to be able to predict the sold price based on solely the home's features rather than using its original or list price as an indicator.  Another couple things that are highly correlated are the interior square feet to the above grade square feet, and below grade square feet to interior square feet.  The interior square feet is the sum of the below and above grade square feet and thus it makes sense that these are highly coordinated.  With that, in my machine learning analysis I use only the interior square feet so that I'm not using highly correlated information that is repetitive to the algorithms.  Looking for what is highly coordinated to the sold price and perhaps a good predictor, we see that the number of full baths, number of bedrooms and the number of half bathrooms are highest coordinated to the sold price and so we’d expect that those are some of the most important predictors for the machine learning algorithms to use.  And it turns out that they are.</a:t>
            </a:r>
          </a:p>
        </p:txBody>
      </p:sp>
      <p:sp>
        <p:nvSpPr>
          <p:cNvPr id="4" name="Slide Number Placeholder 3"/>
          <p:cNvSpPr>
            <a:spLocks noGrp="1"/>
          </p:cNvSpPr>
          <p:nvPr>
            <p:ph type="sldNum" sz="quarter" idx="5"/>
          </p:nvPr>
        </p:nvSpPr>
        <p:spPr/>
        <p:txBody>
          <a:bodyPr/>
          <a:lstStyle/>
          <a:p>
            <a:fld id="{D2590713-AAD3-284E-82F0-905980A277B7}" type="slidenum">
              <a:rPr lang="en-US" smtClean="0"/>
              <a:t>10</a:t>
            </a:fld>
            <a:endParaRPr lang="en-US" dirty="0"/>
          </a:p>
        </p:txBody>
      </p:sp>
    </p:spTree>
    <p:extLst>
      <p:ext uri="{BB962C8B-B14F-4D97-AF65-F5344CB8AC3E}">
        <p14:creationId xmlns:p14="http://schemas.microsoft.com/office/powerpoint/2010/main" val="3962280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 experimented with several models in predicting home price, including linear regression, decision trees, Support Vector Regression, and XGBoost.  Linear Regression places weights on the features for which I analyze to see what the model placed the highest weights on thus corresponding to being more important for predicting price.  Decision trees are typically more widely used in classification problems, but good for analysis in our context here as the top level first decision will be the one it chooses to eliminate the most error and thus the factor it sees as most important for determining price.  So, by looking at the top couple of splits it is telling in terms of what its modeling sees as being the most telling about the sold price.  Support Vector Regression and XGBoost are less interpretable but their workings are better for the accuracy of the model.</a:t>
            </a:r>
          </a:p>
        </p:txBody>
      </p:sp>
      <p:sp>
        <p:nvSpPr>
          <p:cNvPr id="4" name="Slide Number Placeholder 3"/>
          <p:cNvSpPr>
            <a:spLocks noGrp="1"/>
          </p:cNvSpPr>
          <p:nvPr>
            <p:ph type="sldNum" sz="quarter" idx="5"/>
          </p:nvPr>
        </p:nvSpPr>
        <p:spPr/>
        <p:txBody>
          <a:bodyPr/>
          <a:lstStyle/>
          <a:p>
            <a:fld id="{D2590713-AAD3-284E-82F0-905980A277B7}" type="slidenum">
              <a:rPr lang="en-US" smtClean="0"/>
              <a:t>11</a:t>
            </a:fld>
            <a:endParaRPr lang="en-US" dirty="0"/>
          </a:p>
        </p:txBody>
      </p:sp>
    </p:spTree>
    <p:extLst>
      <p:ext uri="{BB962C8B-B14F-4D97-AF65-F5344CB8AC3E}">
        <p14:creationId xmlns:p14="http://schemas.microsoft.com/office/powerpoint/2010/main" val="1981863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linear regression I achieved a r-squared value of 0.608, telling us that approximately 61% of the variation in the sold price could be explained by the variables in the model.  Here, I normalized the variables using sklearn’s preprocessing MinMaxScaler in order to normalize the variable’s values between 0 and 1 for each, and therefore compare the coefficients to whereas the larger ones are the ones that have the higher effect on the sold price.  With that, interestingly, the variable with the highest coefficient was the number of acres the home sits on.  It is then followed by the number of garage spaces, amount of interior square feet, number of full bathrooms, number of half bathrooms, then by number of bedrooms.  The variables found to have negative coefficients also make sense intuitively – looking at the county factor, Baltimore and Harford counties are cheaper areas and thus have negative coefficients.  The value of the home is also reduced when it has no fireplace, isn’t waterfront, or isn’t new construction.  I ran the linear regression models of ols, ridge and lasso to determine which performed the best over 30 iterations of different random splits of the data.  On the graph we see only 1 line because all three methods performed to the exact same r squared value when rounded to two decimal points.  When looking at the p values of the results here, all the variables included are statistically significant and proven to have an impact on the sold price.  I also tried this with different variables involved, as well as one-hot-encoding the style of home which is whether it is a rancher, colonial, capecod or so on and many of those were statistically insignificant which is why I decided to not include them in my model here.</a:t>
            </a:r>
          </a:p>
        </p:txBody>
      </p:sp>
      <p:sp>
        <p:nvSpPr>
          <p:cNvPr id="4" name="Slide Number Placeholder 3"/>
          <p:cNvSpPr>
            <a:spLocks noGrp="1"/>
          </p:cNvSpPr>
          <p:nvPr>
            <p:ph type="sldNum" sz="quarter" idx="5"/>
          </p:nvPr>
        </p:nvSpPr>
        <p:spPr/>
        <p:txBody>
          <a:bodyPr/>
          <a:lstStyle/>
          <a:p>
            <a:fld id="{D2590713-AAD3-284E-82F0-905980A277B7}" type="slidenum">
              <a:rPr lang="en-US" smtClean="0"/>
              <a:t>12</a:t>
            </a:fld>
            <a:endParaRPr lang="en-US" dirty="0"/>
          </a:p>
        </p:txBody>
      </p:sp>
    </p:spTree>
    <p:extLst>
      <p:ext uri="{BB962C8B-B14F-4D97-AF65-F5344CB8AC3E}">
        <p14:creationId xmlns:p14="http://schemas.microsoft.com/office/powerpoint/2010/main" val="1888917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decision trees after tuning the parameters I ended up achieving a R-Squared score of about 0.65 when using a max tree depth of 15 which is slightly better than achieved with linear regression.  Decision trees tend to be more widely used in classification instances as things are sorted into buckets rather than being continuous.  For our purposes here the main thing I wanted to get out of the decision tree was the application of which features it split on early to minimize loss early on.  Interestingly, it split on interior square feet, number of full bathrooms, and waterfront when limited to 10 leaf nodes.  The amount of interior square feet and number of full bathrooms were also highly valued in linear regression, but the waterfront feature was not as much.  Perhaps telling us that linear regression did not value waterfront as much as it should have.</a:t>
            </a:r>
          </a:p>
        </p:txBody>
      </p:sp>
      <p:sp>
        <p:nvSpPr>
          <p:cNvPr id="4" name="Slide Number Placeholder 3"/>
          <p:cNvSpPr>
            <a:spLocks noGrp="1"/>
          </p:cNvSpPr>
          <p:nvPr>
            <p:ph type="sldNum" sz="quarter" idx="5"/>
          </p:nvPr>
        </p:nvSpPr>
        <p:spPr/>
        <p:txBody>
          <a:bodyPr/>
          <a:lstStyle/>
          <a:p>
            <a:fld id="{D2590713-AAD3-284E-82F0-905980A277B7}" type="slidenum">
              <a:rPr lang="en-US" smtClean="0"/>
              <a:t>13</a:t>
            </a:fld>
            <a:endParaRPr lang="en-US" dirty="0"/>
          </a:p>
        </p:txBody>
      </p:sp>
    </p:spTree>
    <p:extLst>
      <p:ext uri="{BB962C8B-B14F-4D97-AF65-F5344CB8AC3E}">
        <p14:creationId xmlns:p14="http://schemas.microsoft.com/office/powerpoint/2010/main" val="1080502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it comes to comparing the models, I mainly used a combination of the R Squared values and the residual plots.  With it being a lot of data, the residual plot can be a little difficult to read since the points closer to having a residual of 0 are not so differentiable.  First, looking at the residuals for linear regression, clearly there is a pattern with it being somewhat cone-shaped where for homes that sell for less, the predictions are more accurate.  As the predicted price goes up, it gets less and less accurate.  For the support vector regression residuals, we see a little bit less of that pattern.  For both linear regression and support vector regression mostly, all predictions are within 500k of the actual price, which is not that great given most homes in the dataset are selling for less than a million dollars.  Most are more accurate than that but by the look of it, a fair number of predictions are off by a couple hundred thousand dollars.  Looking at the residuals for XGBoost, they are much better, and I achieved a R squared of .976.  There is no apparent pattern in the residuals, and most are within 50k, nearly all are within 100k, only with a few outliers.  The R squared values went from 0.609 to 0.736 to 0.923 – the XGBoost model was by far the most accurate and certainly the one to use when it comes to predicting the sold price of new homes on the market.</a:t>
            </a:r>
          </a:p>
        </p:txBody>
      </p:sp>
      <p:sp>
        <p:nvSpPr>
          <p:cNvPr id="4" name="Slide Number Placeholder 3"/>
          <p:cNvSpPr>
            <a:spLocks noGrp="1"/>
          </p:cNvSpPr>
          <p:nvPr>
            <p:ph type="sldNum" sz="quarter" idx="5"/>
          </p:nvPr>
        </p:nvSpPr>
        <p:spPr/>
        <p:txBody>
          <a:bodyPr/>
          <a:lstStyle/>
          <a:p>
            <a:fld id="{D2590713-AAD3-284E-82F0-905980A277B7}" type="slidenum">
              <a:rPr lang="en-US" smtClean="0"/>
              <a:t>14</a:t>
            </a:fld>
            <a:endParaRPr lang="en-US" dirty="0"/>
          </a:p>
        </p:txBody>
      </p:sp>
    </p:spTree>
    <p:extLst>
      <p:ext uri="{BB962C8B-B14F-4D97-AF65-F5344CB8AC3E}">
        <p14:creationId xmlns:p14="http://schemas.microsoft.com/office/powerpoint/2010/main" val="189809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of interpreting the models, it appears that the most telling features for home price begin with the number of acres the home sits on and how much interior square feet it has.  This makes sense as these are the most telling features as for how much house you are getting for the price.  Secondly, the number of full bathrooms is the next most valued feature of a home.  Homes typically tend to have less bathrooms than bedrooms and it seems that a lot of value is put on a home with a good number of bathrooms.  The more bathrooms the home has, the more value it has.  A bathroom per bedroom is something that people may not find too often and is something that there seems to be a lot of demand for.  There are a relatively small number of waterfront homes compared to the total number of homes out there, and waterfront is a feature that adds a lot of value to a home.</a:t>
            </a:r>
          </a:p>
        </p:txBody>
      </p:sp>
      <p:sp>
        <p:nvSpPr>
          <p:cNvPr id="4" name="Slide Number Placeholder 3"/>
          <p:cNvSpPr>
            <a:spLocks noGrp="1"/>
          </p:cNvSpPr>
          <p:nvPr>
            <p:ph type="sldNum" sz="quarter" idx="5"/>
          </p:nvPr>
        </p:nvSpPr>
        <p:spPr/>
        <p:txBody>
          <a:bodyPr/>
          <a:lstStyle/>
          <a:p>
            <a:fld id="{D2590713-AAD3-284E-82F0-905980A277B7}" type="slidenum">
              <a:rPr lang="en-US" smtClean="0"/>
              <a:t>15</a:t>
            </a:fld>
            <a:endParaRPr lang="en-US" dirty="0"/>
          </a:p>
        </p:txBody>
      </p:sp>
    </p:spTree>
    <p:extLst>
      <p:ext uri="{BB962C8B-B14F-4D97-AF65-F5344CB8AC3E}">
        <p14:creationId xmlns:p14="http://schemas.microsoft.com/office/powerpoint/2010/main" val="41666627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590713-AAD3-284E-82F0-905980A277B7}" type="slidenum">
              <a:rPr lang="en-US" smtClean="0"/>
              <a:t>16</a:t>
            </a:fld>
            <a:endParaRPr lang="en-US" dirty="0"/>
          </a:p>
        </p:txBody>
      </p:sp>
    </p:spTree>
    <p:extLst>
      <p:ext uri="{BB962C8B-B14F-4D97-AF65-F5344CB8AC3E}">
        <p14:creationId xmlns:p14="http://schemas.microsoft.com/office/powerpoint/2010/main" val="402414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for the future work, the first thing I’d like to do is turn the interface into a recommender.  With this, I would have the user differentiate between features that are must haves, nice to have and things that they really don’t want.  For the nice to haves, I would have them rate on a scale of 1-10 of how bad they want it, then develop an algorithm to provide them with their optimal home based on their inputs and budget.  If they can get all their must haves under their budget, great!  If not, tell them they can’t and try to get them the best balance of their nice to haves.  Another thing to do with the recommender would be to have a real estate agent use it for a time and collect data on how it does in terms of people liking the home it recommends for them.  Lastly, for use of this model over time a data pipeline should be setup so that as new historical data comes in, it is added into the pipeline and thus incorporated into the model to keep the model as accurate as possible based on the latest market trends.  I could also pull in more data like crime rates and school districts to add those features into home price and see if I can make the model even more accurate.  I think with a model like this, and recommending an optimal home based on a buyer's desires, it gives a buyer more confidence that they are getting as much for their money as they can and can be happy with what is one of the biggest purchases of their life.</a:t>
            </a:r>
          </a:p>
        </p:txBody>
      </p:sp>
      <p:sp>
        <p:nvSpPr>
          <p:cNvPr id="4" name="Slide Number Placeholder 3"/>
          <p:cNvSpPr>
            <a:spLocks noGrp="1"/>
          </p:cNvSpPr>
          <p:nvPr>
            <p:ph type="sldNum" sz="quarter" idx="5"/>
          </p:nvPr>
        </p:nvSpPr>
        <p:spPr/>
        <p:txBody>
          <a:bodyPr/>
          <a:lstStyle/>
          <a:p>
            <a:fld id="{D2590713-AAD3-284E-82F0-905980A277B7}" type="slidenum">
              <a:rPr lang="en-US" smtClean="0"/>
              <a:t>17</a:t>
            </a:fld>
            <a:endParaRPr lang="en-US" dirty="0"/>
          </a:p>
        </p:txBody>
      </p:sp>
    </p:spTree>
    <p:extLst>
      <p:ext uri="{BB962C8B-B14F-4D97-AF65-F5344CB8AC3E}">
        <p14:creationId xmlns:p14="http://schemas.microsoft.com/office/powerpoint/2010/main" val="39405369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Thank you.</a:t>
            </a:r>
          </a:p>
          <a:p>
            <a:endParaRPr lang="en-US" dirty="0"/>
          </a:p>
        </p:txBody>
      </p:sp>
      <p:sp>
        <p:nvSpPr>
          <p:cNvPr id="4" name="Slide Number Placeholder 3"/>
          <p:cNvSpPr>
            <a:spLocks noGrp="1"/>
          </p:cNvSpPr>
          <p:nvPr>
            <p:ph type="sldNum" sz="quarter" idx="5"/>
          </p:nvPr>
        </p:nvSpPr>
        <p:spPr/>
        <p:txBody>
          <a:bodyPr/>
          <a:lstStyle/>
          <a:p>
            <a:fld id="{D2590713-AAD3-284E-82F0-905980A277B7}" type="slidenum">
              <a:rPr lang="en-US" smtClean="0"/>
              <a:t>19</a:t>
            </a:fld>
            <a:endParaRPr lang="en-US" dirty="0"/>
          </a:p>
        </p:txBody>
      </p:sp>
    </p:spTree>
    <p:extLst>
      <p:ext uri="{BB962C8B-B14F-4D97-AF65-F5344CB8AC3E}">
        <p14:creationId xmlns:p14="http://schemas.microsoft.com/office/powerpoint/2010/main" val="2458505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housing shortage has created a very competitive housing market and there are so many things to consider when buying a home. They’re important things to think about no matter whether you are buying for a permanent home or from an investing standpoint.  Buying a home is one of the biggest purchases a person makes in their life, and it is important to understand the different aspects of the property in order to get the most value out of it.  Weighing all the different aspects can be difficult to do.  That is the problem I solve in this project - at least to help home buyers with weighing the features of a home before making the purchase so they can uncover what effect the different features have on the price they pay.</a:t>
            </a:r>
          </a:p>
        </p:txBody>
      </p:sp>
      <p:sp>
        <p:nvSpPr>
          <p:cNvPr id="4" name="Slide Number Placeholder 3"/>
          <p:cNvSpPr>
            <a:spLocks noGrp="1"/>
          </p:cNvSpPr>
          <p:nvPr>
            <p:ph type="sldNum" sz="quarter" idx="5"/>
          </p:nvPr>
        </p:nvSpPr>
        <p:spPr/>
        <p:txBody>
          <a:bodyPr/>
          <a:lstStyle/>
          <a:p>
            <a:fld id="{D2590713-AAD3-284E-82F0-905980A277B7}" type="slidenum">
              <a:rPr lang="en-US" smtClean="0"/>
              <a:t>2</a:t>
            </a:fld>
            <a:endParaRPr lang="en-US" dirty="0"/>
          </a:p>
        </p:txBody>
      </p:sp>
    </p:spTree>
    <p:extLst>
      <p:ext uri="{BB962C8B-B14F-4D97-AF65-F5344CB8AC3E}">
        <p14:creationId xmlns:p14="http://schemas.microsoft.com/office/powerpoint/2010/main" val="2606645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data I use comes directly from the dump provided to me by a real estate agent from the MLS (Multiple Listing Service) software.  Coming straight from the records themselves, it is credible, and relatively clean.  I was able to get the data for sold residential homes in Maryland for Anne Arundel, Baltimore, Harford, and Howard counties over the last 5 years, for a total of 90,758 homes.  There are a lot of good features in the data I intend to use such as the list date, list price and sold price, location, acres, age, features like number of bedrooms and bathrooms, as well as whether it is new construction and or waterfront, among others.</a:t>
            </a:r>
          </a:p>
          <a:p>
            <a:endParaRPr lang="en-US" dirty="0"/>
          </a:p>
        </p:txBody>
      </p:sp>
      <p:sp>
        <p:nvSpPr>
          <p:cNvPr id="4" name="Slide Number Placeholder 3"/>
          <p:cNvSpPr>
            <a:spLocks noGrp="1"/>
          </p:cNvSpPr>
          <p:nvPr>
            <p:ph type="sldNum" sz="quarter" idx="5"/>
          </p:nvPr>
        </p:nvSpPr>
        <p:spPr/>
        <p:txBody>
          <a:bodyPr/>
          <a:lstStyle/>
          <a:p>
            <a:fld id="{D2590713-AAD3-284E-82F0-905980A277B7}" type="slidenum">
              <a:rPr lang="en-US" smtClean="0"/>
              <a:t>3</a:t>
            </a:fld>
            <a:endParaRPr lang="en-US" dirty="0"/>
          </a:p>
        </p:txBody>
      </p:sp>
    </p:spTree>
    <p:extLst>
      <p:ext uri="{BB962C8B-B14F-4D97-AF65-F5344CB8AC3E}">
        <p14:creationId xmlns:p14="http://schemas.microsoft.com/office/powerpoint/2010/main" val="164450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steps in this process consist of gathering the data from the real estate agent, cleaning it with some initial profiling, followed by doing the EDA to answer exploratory questions. I then created and tuned ML models to predict home prices as well as possible as well as analyzing the results in context.  In doing so, I used the results from EDA to inform some of my decisions I made in the machine learning process.  Then I created an interactive user interface to allow for a user to input desired features and be provided with an estimated cost.  And finally, putting together some ideas on how this can be expanded and improved upon with future work.</a:t>
            </a:r>
            <a:endParaRPr lang="en-US" dirty="0"/>
          </a:p>
        </p:txBody>
      </p:sp>
      <p:sp>
        <p:nvSpPr>
          <p:cNvPr id="4" name="Slide Number Placeholder 3"/>
          <p:cNvSpPr>
            <a:spLocks noGrp="1"/>
          </p:cNvSpPr>
          <p:nvPr>
            <p:ph type="sldNum" sz="quarter" idx="5"/>
          </p:nvPr>
        </p:nvSpPr>
        <p:spPr/>
        <p:txBody>
          <a:bodyPr/>
          <a:lstStyle/>
          <a:p>
            <a:fld id="{D2590713-AAD3-284E-82F0-905980A277B7}" type="slidenum">
              <a:rPr lang="en-US" smtClean="0"/>
              <a:t>4</a:t>
            </a:fld>
            <a:endParaRPr lang="en-US" dirty="0"/>
          </a:p>
        </p:txBody>
      </p:sp>
    </p:spTree>
    <p:extLst>
      <p:ext uri="{BB962C8B-B14F-4D97-AF65-F5344CB8AC3E}">
        <p14:creationId xmlns:p14="http://schemas.microsoft.com/office/powerpoint/2010/main" val="2216963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first question I sought to answer is what month is the best one to buy a home in?  Here we see that February to March seem like the best months based on the lower average prices.  Another thing to note here is the clear discrepancy in prices based on county that we will also see going forward, Howard being the most expensive, followed by Anne Arundel with Harford and Baltimore being the cheapest.  All counties followed the same general pattern with the cheapest months to buy being February and March.</a:t>
            </a:r>
          </a:p>
          <a:p>
            <a:endParaRPr lang="en-US" dirty="0"/>
          </a:p>
        </p:txBody>
      </p:sp>
      <p:sp>
        <p:nvSpPr>
          <p:cNvPr id="4" name="Slide Number Placeholder 3"/>
          <p:cNvSpPr>
            <a:spLocks noGrp="1"/>
          </p:cNvSpPr>
          <p:nvPr>
            <p:ph type="sldNum" sz="quarter" idx="5"/>
          </p:nvPr>
        </p:nvSpPr>
        <p:spPr/>
        <p:txBody>
          <a:bodyPr/>
          <a:lstStyle/>
          <a:p>
            <a:fld id="{D2590713-AAD3-284E-82F0-905980A277B7}" type="slidenum">
              <a:rPr lang="en-US" smtClean="0"/>
              <a:t>5</a:t>
            </a:fld>
            <a:endParaRPr lang="en-US" dirty="0"/>
          </a:p>
        </p:txBody>
      </p:sp>
    </p:spTree>
    <p:extLst>
      <p:ext uri="{BB962C8B-B14F-4D97-AF65-F5344CB8AC3E}">
        <p14:creationId xmlns:p14="http://schemas.microsoft.com/office/powerpoint/2010/main" val="2046813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Next, we look at the average home prices over the years.  From the chart we can easily see the upward trend in the cost of homes over the years, with a faster rate of increase from 2019 to 2021.  We see again the same ordering of price levels of the 4 counties and increases at similar rates.  Home prices look to have peaked in 2021 and have so far about leveled off or decreased slightly thus far into 2022.</a:t>
            </a:r>
          </a:p>
        </p:txBody>
      </p:sp>
      <p:sp>
        <p:nvSpPr>
          <p:cNvPr id="4" name="Slide Number Placeholder 3"/>
          <p:cNvSpPr>
            <a:spLocks noGrp="1"/>
          </p:cNvSpPr>
          <p:nvPr>
            <p:ph type="sldNum" sz="quarter" idx="5"/>
          </p:nvPr>
        </p:nvSpPr>
        <p:spPr/>
        <p:txBody>
          <a:bodyPr/>
          <a:lstStyle/>
          <a:p>
            <a:fld id="{D2590713-AAD3-284E-82F0-905980A277B7}" type="slidenum">
              <a:rPr lang="en-US" smtClean="0"/>
              <a:t>6</a:t>
            </a:fld>
            <a:endParaRPr lang="en-US" dirty="0"/>
          </a:p>
        </p:txBody>
      </p:sp>
    </p:spTree>
    <p:extLst>
      <p:ext uri="{BB962C8B-B14F-4D97-AF65-F5344CB8AC3E}">
        <p14:creationId xmlns:p14="http://schemas.microsoft.com/office/powerpoint/2010/main" val="2601050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Next, looking at the lot acres for new construction, we see that there has been a slight downward trend in the size of new construction lots, more steadily for Anne Arundel and Baltimore counties.  The median in those counties has stayed in the 0.2-acre range, and that is already small, so it makes sense that the downward trend has only been slight - it is tough to get too much smaller than that.  Interestingly, Howard, which we saw as the most expensive, and Harford, which we saw as the least expensive alongside Baltimore County look to have their new construction lot sizes being slightly larger, and the downward trend is not as clear or evident for those counties.  Howard and Harford counties have more land, and thus their new homes also come with more land, which we will see does make them more expensive.  This data is only up though early February of 2022 when I received it, and so for Howard in 2022, there were only 5 new construction home sales, 3 of which were 1 acre lots, the other 2 being 0.14 and 0.24 acres, so I'd expect that as data would be added further into 2022 that number would come down.  Harford and Howard also have a lesser volume of homes than Anne Arundel and Baltimore counties, making their numbers less consistent.  For all of these graphics, the small sample size of 2022 is a good thing to keep in mind as some outliers may exist.</a:t>
            </a:r>
          </a:p>
        </p:txBody>
      </p:sp>
      <p:sp>
        <p:nvSpPr>
          <p:cNvPr id="4" name="Slide Number Placeholder 3"/>
          <p:cNvSpPr>
            <a:spLocks noGrp="1"/>
          </p:cNvSpPr>
          <p:nvPr>
            <p:ph type="sldNum" sz="quarter" idx="5"/>
          </p:nvPr>
        </p:nvSpPr>
        <p:spPr/>
        <p:txBody>
          <a:bodyPr/>
          <a:lstStyle/>
          <a:p>
            <a:fld id="{D2590713-AAD3-284E-82F0-905980A277B7}" type="slidenum">
              <a:rPr lang="en-US" smtClean="0"/>
              <a:t>7</a:t>
            </a:fld>
            <a:endParaRPr lang="en-US" dirty="0"/>
          </a:p>
        </p:txBody>
      </p:sp>
    </p:spTree>
    <p:extLst>
      <p:ext uri="{BB962C8B-B14F-4D97-AF65-F5344CB8AC3E}">
        <p14:creationId xmlns:p14="http://schemas.microsoft.com/office/powerpoint/2010/main" val="88272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it comes to new construction cost, here we see that new construction is consistently more expensive than non new construction in each county, to different degrees in each.  Again Baltimore, non new construction shows as the cheapest option, and we see Howard new construction as the most expensive option.  This is consistent with the overall average prices we saw per county earlier in the analysis and we again see the same general increase in prices across the board over the years.  But, clearly new construction is related to the sale price.</a:t>
            </a:r>
          </a:p>
        </p:txBody>
      </p:sp>
      <p:sp>
        <p:nvSpPr>
          <p:cNvPr id="4" name="Slide Number Placeholder 3"/>
          <p:cNvSpPr>
            <a:spLocks noGrp="1"/>
          </p:cNvSpPr>
          <p:nvPr>
            <p:ph type="sldNum" sz="quarter" idx="5"/>
          </p:nvPr>
        </p:nvSpPr>
        <p:spPr/>
        <p:txBody>
          <a:bodyPr/>
          <a:lstStyle/>
          <a:p>
            <a:fld id="{D2590713-AAD3-284E-82F0-905980A277B7}" type="slidenum">
              <a:rPr lang="en-US" smtClean="0"/>
              <a:t>8</a:t>
            </a:fld>
            <a:endParaRPr lang="en-US" dirty="0"/>
          </a:p>
        </p:txBody>
      </p:sp>
    </p:spTree>
    <p:extLst>
      <p:ext uri="{BB962C8B-B14F-4D97-AF65-F5344CB8AC3E}">
        <p14:creationId xmlns:p14="http://schemas.microsoft.com/office/powerpoint/2010/main" val="2657106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Looking at the average of the sold price minus the list price over time, we see that the housing market has become much more of a seller's market as of recently.  Up until 2020 homes were selling for under their list price, then with markets becoming more competitive in 2020 with the development of the COVID-19 pandemic, residential homes have been selling at or above their list price.  This can imply that home price is dependent on more than just the features of the house - it depends on world events as for demand and market fluctuation.  So far into 2022 the average difference has come down in 3 of the 4 counties, only going up in Harford.</a:t>
            </a:r>
          </a:p>
        </p:txBody>
      </p:sp>
      <p:sp>
        <p:nvSpPr>
          <p:cNvPr id="4" name="Slide Number Placeholder 3"/>
          <p:cNvSpPr>
            <a:spLocks noGrp="1"/>
          </p:cNvSpPr>
          <p:nvPr>
            <p:ph type="sldNum" sz="quarter" idx="5"/>
          </p:nvPr>
        </p:nvSpPr>
        <p:spPr/>
        <p:txBody>
          <a:bodyPr/>
          <a:lstStyle/>
          <a:p>
            <a:fld id="{D2590713-AAD3-284E-82F0-905980A277B7}" type="slidenum">
              <a:rPr lang="en-US" smtClean="0"/>
              <a:t>9</a:t>
            </a:fld>
            <a:endParaRPr lang="en-US" dirty="0"/>
          </a:p>
        </p:txBody>
      </p:sp>
    </p:spTree>
    <p:extLst>
      <p:ext uri="{BB962C8B-B14F-4D97-AF65-F5344CB8AC3E}">
        <p14:creationId xmlns:p14="http://schemas.microsoft.com/office/powerpoint/2010/main" val="3081810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9BD96B-75CA-1841-90D5-B18FC898F678}" type="datetimeFigureOut">
              <a:rPr lang="en-US" smtClean="0"/>
              <a:t>5/17/22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dirty="0"/>
          </a:p>
        </p:txBody>
      </p:sp>
    </p:spTree>
    <p:extLst>
      <p:ext uri="{BB962C8B-B14F-4D97-AF65-F5344CB8AC3E}">
        <p14:creationId xmlns:p14="http://schemas.microsoft.com/office/powerpoint/2010/main" val="298978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9BD96B-75CA-1841-90D5-B18FC898F678}" type="datetimeFigureOut">
              <a:rPr lang="en-US" smtClean="0"/>
              <a:t>5/17/22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dirty="0"/>
          </a:p>
        </p:txBody>
      </p:sp>
    </p:spTree>
    <p:extLst>
      <p:ext uri="{BB962C8B-B14F-4D97-AF65-F5344CB8AC3E}">
        <p14:creationId xmlns:p14="http://schemas.microsoft.com/office/powerpoint/2010/main" val="777040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9BD96B-75CA-1841-90D5-B18FC898F678}" type="datetimeFigureOut">
              <a:rPr lang="en-US" smtClean="0"/>
              <a:t>5/17/22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dirty="0"/>
          </a:p>
        </p:txBody>
      </p:sp>
    </p:spTree>
    <p:extLst>
      <p:ext uri="{BB962C8B-B14F-4D97-AF65-F5344CB8AC3E}">
        <p14:creationId xmlns:p14="http://schemas.microsoft.com/office/powerpoint/2010/main" val="4232435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9BD96B-75CA-1841-90D5-B18FC898F678}" type="datetimeFigureOut">
              <a:rPr lang="en-US" smtClean="0"/>
              <a:t>5/17/22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dirty="0"/>
          </a:p>
        </p:txBody>
      </p:sp>
    </p:spTree>
    <p:extLst>
      <p:ext uri="{BB962C8B-B14F-4D97-AF65-F5344CB8AC3E}">
        <p14:creationId xmlns:p14="http://schemas.microsoft.com/office/powerpoint/2010/main" val="2982396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9BD96B-75CA-1841-90D5-B18FC898F678}" type="datetimeFigureOut">
              <a:rPr lang="en-US" smtClean="0"/>
              <a:t>5/17/22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dirty="0"/>
          </a:p>
        </p:txBody>
      </p:sp>
    </p:spTree>
    <p:extLst>
      <p:ext uri="{BB962C8B-B14F-4D97-AF65-F5344CB8AC3E}">
        <p14:creationId xmlns:p14="http://schemas.microsoft.com/office/powerpoint/2010/main" val="3401530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9BD96B-75CA-1841-90D5-B18FC898F678}" type="datetimeFigureOut">
              <a:rPr lang="en-US" smtClean="0"/>
              <a:t>5/17/22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3AB5E-33BA-8749-A20F-9CA8194C6B65}" type="slidenum">
              <a:rPr lang="en-US" smtClean="0"/>
              <a:t>‹#›</a:t>
            </a:fld>
            <a:endParaRPr lang="en-US" dirty="0"/>
          </a:p>
        </p:txBody>
      </p:sp>
    </p:spTree>
    <p:extLst>
      <p:ext uri="{BB962C8B-B14F-4D97-AF65-F5344CB8AC3E}">
        <p14:creationId xmlns:p14="http://schemas.microsoft.com/office/powerpoint/2010/main" val="3581216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9BD96B-75CA-1841-90D5-B18FC898F678}" type="datetimeFigureOut">
              <a:rPr lang="en-US" smtClean="0"/>
              <a:t>5/17/22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3AB5E-33BA-8749-A20F-9CA8194C6B65}" type="slidenum">
              <a:rPr lang="en-US" smtClean="0"/>
              <a:t>‹#›</a:t>
            </a:fld>
            <a:endParaRPr lang="en-US" dirty="0"/>
          </a:p>
        </p:txBody>
      </p:sp>
    </p:spTree>
    <p:extLst>
      <p:ext uri="{BB962C8B-B14F-4D97-AF65-F5344CB8AC3E}">
        <p14:creationId xmlns:p14="http://schemas.microsoft.com/office/powerpoint/2010/main" val="976352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9BD96B-75CA-1841-90D5-B18FC898F678}" type="datetimeFigureOut">
              <a:rPr lang="en-US" smtClean="0"/>
              <a:t>5/17/22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3AB5E-33BA-8749-A20F-9CA8194C6B65}" type="slidenum">
              <a:rPr lang="en-US" smtClean="0"/>
              <a:t>‹#›</a:t>
            </a:fld>
            <a:endParaRPr lang="en-US" dirty="0"/>
          </a:p>
        </p:txBody>
      </p:sp>
    </p:spTree>
    <p:extLst>
      <p:ext uri="{BB962C8B-B14F-4D97-AF65-F5344CB8AC3E}">
        <p14:creationId xmlns:p14="http://schemas.microsoft.com/office/powerpoint/2010/main" val="388923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9BD96B-75CA-1841-90D5-B18FC898F678}" type="datetimeFigureOut">
              <a:rPr lang="en-US" smtClean="0"/>
              <a:t>5/17/22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3AB5E-33BA-8749-A20F-9CA8194C6B65}" type="slidenum">
              <a:rPr lang="en-US" smtClean="0"/>
              <a:t>‹#›</a:t>
            </a:fld>
            <a:endParaRPr lang="en-US" dirty="0"/>
          </a:p>
        </p:txBody>
      </p:sp>
    </p:spTree>
    <p:extLst>
      <p:ext uri="{BB962C8B-B14F-4D97-AF65-F5344CB8AC3E}">
        <p14:creationId xmlns:p14="http://schemas.microsoft.com/office/powerpoint/2010/main" val="1376030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86117"/>
            <a:ext cx="3008313" cy="1081612"/>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686118"/>
            <a:ext cx="5111750" cy="544795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848168"/>
            <a:ext cx="3008313" cy="436634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9BD96B-75CA-1841-90D5-B18FC898F678}" type="datetimeFigureOut">
              <a:rPr lang="en-US" smtClean="0"/>
              <a:t>5/17/22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3AB5E-33BA-8749-A20F-9CA8194C6B65}" type="slidenum">
              <a:rPr lang="en-US" smtClean="0"/>
              <a:t>‹#›</a:t>
            </a:fld>
            <a:endParaRPr lang="en-US" dirty="0"/>
          </a:p>
        </p:txBody>
      </p:sp>
    </p:spTree>
    <p:extLst>
      <p:ext uri="{BB962C8B-B14F-4D97-AF65-F5344CB8AC3E}">
        <p14:creationId xmlns:p14="http://schemas.microsoft.com/office/powerpoint/2010/main" val="251020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9BD96B-75CA-1841-90D5-B18FC898F678}" type="datetimeFigureOut">
              <a:rPr lang="en-US" smtClean="0"/>
              <a:t>5/17/22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3AB5E-33BA-8749-A20F-9CA8194C6B65}" type="slidenum">
              <a:rPr lang="en-US" smtClean="0"/>
              <a:t>‹#›</a:t>
            </a:fld>
            <a:endParaRPr lang="en-US" dirty="0"/>
          </a:p>
        </p:txBody>
      </p:sp>
    </p:spTree>
    <p:extLst>
      <p:ext uri="{BB962C8B-B14F-4D97-AF65-F5344CB8AC3E}">
        <p14:creationId xmlns:p14="http://schemas.microsoft.com/office/powerpoint/2010/main" val="983598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1971"/>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929704"/>
            <a:ext cx="8229600" cy="419645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9BD96B-75CA-1841-90D5-B18FC898F678}" type="datetimeFigureOut">
              <a:rPr lang="en-US" smtClean="0"/>
              <a:t>5/17/22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072563" y="6356350"/>
            <a:ext cx="109487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3AB5E-33BA-8749-A20F-9CA8194C6B65}" type="slidenum">
              <a:rPr lang="en-US" smtClean="0"/>
              <a:t>‹#›</a:t>
            </a:fld>
            <a:endParaRPr lang="en-US" dirty="0"/>
          </a:p>
        </p:txBody>
      </p:sp>
      <p:pic>
        <p:nvPicPr>
          <p:cNvPr id="7" name="Picture 6" descr="MD-flag-background-ppt.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8" name="Picture 7" descr="UMBC-primary-logo-CMYK-on-black.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pic>
        <p:nvPicPr>
          <p:cNvPr id="9" name="Picture 8" descr="corner-element.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919918" y="5615558"/>
            <a:ext cx="1224081" cy="1242442"/>
          </a:xfrm>
          <a:prstGeom prst="rect">
            <a:avLst/>
          </a:prstGeom>
          <a:noFill/>
          <a:ln>
            <a:noFill/>
          </a:ln>
        </p:spPr>
      </p:pic>
    </p:spTree>
    <p:extLst>
      <p:ext uri="{BB962C8B-B14F-4D97-AF65-F5344CB8AC3E}">
        <p14:creationId xmlns:p14="http://schemas.microsoft.com/office/powerpoint/2010/main" val="3189350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freesvg.org/female-pc-user"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reader.elsevier.com/reader/sd/pii/S1877050920316318?token=A74EEE09688E8DDA48B0F7465DD096008D0D41D721C5C4535C9D219BB6254F15E394F6F4E42A26A966B189B623C1C674&amp;originRegion=us-east-1&amp;originCreation=20220228000902"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groundup.org.za/article/can-state-subsidised-rentals-help-solve-housing-crisi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731" y="1501775"/>
            <a:ext cx="7772400" cy="1752600"/>
          </a:xfrm>
        </p:spPr>
        <p:txBody>
          <a:bodyPr>
            <a:normAutofit fontScale="90000"/>
          </a:bodyPr>
          <a:lstStyle/>
          <a:p>
            <a:r>
              <a:rPr lang="en-US" dirty="0"/>
              <a:t>DATA 606 Capstone Project:</a:t>
            </a:r>
            <a:br>
              <a:rPr lang="en-US" dirty="0"/>
            </a:br>
            <a:r>
              <a:rPr lang="en-US" dirty="0"/>
              <a:t>Predicting Maryland Home Prices and Finding their Value</a:t>
            </a:r>
          </a:p>
        </p:txBody>
      </p:sp>
      <p:sp>
        <p:nvSpPr>
          <p:cNvPr id="3" name="Subtitle 2"/>
          <p:cNvSpPr>
            <a:spLocks noGrp="1"/>
          </p:cNvSpPr>
          <p:nvPr>
            <p:ph type="subTitle" idx="1"/>
          </p:nvPr>
        </p:nvSpPr>
        <p:spPr/>
        <p:txBody>
          <a:bodyPr/>
          <a:lstStyle/>
          <a:p>
            <a:r>
              <a:rPr lang="en-US" dirty="0"/>
              <a:t>Zach Vance</a:t>
            </a:r>
          </a:p>
        </p:txBody>
      </p:sp>
    </p:spTree>
    <p:extLst>
      <p:ext uri="{BB962C8B-B14F-4D97-AF65-F5344CB8AC3E}">
        <p14:creationId xmlns:p14="http://schemas.microsoft.com/office/powerpoint/2010/main" val="3026918673"/>
      </p:ext>
    </p:extLst>
  </p:cSld>
  <p:clrMapOvr>
    <a:masterClrMapping/>
  </p:clrMapOvr>
  <mc:AlternateContent xmlns:mc="http://schemas.openxmlformats.org/markup-compatibility/2006" xmlns:p14="http://schemas.microsoft.com/office/powerpoint/2010/main">
    <mc:Choice Requires="p14">
      <p:transition spd="slow" p14:dur="2000" advTm="5615"/>
    </mc:Choice>
    <mc:Fallback xmlns="">
      <p:transition spd="slow" advTm="561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BEBA3-45D8-2148-8E89-6244DFD3BD9E}"/>
              </a:ext>
            </a:extLst>
          </p:cNvPr>
          <p:cNvSpPr>
            <a:spLocks noGrp="1"/>
          </p:cNvSpPr>
          <p:nvPr>
            <p:ph type="title"/>
          </p:nvPr>
        </p:nvSpPr>
        <p:spPr/>
        <p:txBody>
          <a:bodyPr>
            <a:normAutofit fontScale="90000"/>
          </a:bodyPr>
          <a:lstStyle/>
          <a:p>
            <a:r>
              <a:rPr lang="en-US" dirty="0"/>
              <a:t>Initial EDA Results: Correlation Matrix</a:t>
            </a:r>
          </a:p>
        </p:txBody>
      </p:sp>
      <p:pic>
        <p:nvPicPr>
          <p:cNvPr id="5" name="Picture 4" descr="Chart&#10;&#10;Description automatically generated">
            <a:extLst>
              <a:ext uri="{FF2B5EF4-FFF2-40B4-BE49-F238E27FC236}">
                <a16:creationId xmlns:a16="http://schemas.microsoft.com/office/drawing/2014/main" id="{1C5E3CCE-4315-D24E-849F-2B64906E80BB}"/>
              </a:ext>
            </a:extLst>
          </p:cNvPr>
          <p:cNvPicPr>
            <a:picLocks noChangeAspect="1"/>
          </p:cNvPicPr>
          <p:nvPr/>
        </p:nvPicPr>
        <p:blipFill>
          <a:blip r:embed="rId3"/>
          <a:stretch>
            <a:fillRect/>
          </a:stretch>
        </p:blipFill>
        <p:spPr>
          <a:xfrm>
            <a:off x="457200" y="1609462"/>
            <a:ext cx="4773706" cy="4850978"/>
          </a:xfrm>
          <a:prstGeom prst="rect">
            <a:avLst/>
          </a:prstGeom>
        </p:spPr>
      </p:pic>
      <p:sp>
        <p:nvSpPr>
          <p:cNvPr id="6" name="TextBox 5">
            <a:extLst>
              <a:ext uri="{FF2B5EF4-FFF2-40B4-BE49-F238E27FC236}">
                <a16:creationId xmlns:a16="http://schemas.microsoft.com/office/drawing/2014/main" id="{E8067262-5F2B-C247-AC28-E4481D61F28B}"/>
              </a:ext>
            </a:extLst>
          </p:cNvPr>
          <p:cNvSpPr txBox="1"/>
          <p:nvPr/>
        </p:nvSpPr>
        <p:spPr>
          <a:xfrm>
            <a:off x="5455858" y="1744971"/>
            <a:ext cx="3567118" cy="3416320"/>
          </a:xfrm>
          <a:prstGeom prst="rect">
            <a:avLst/>
          </a:prstGeom>
          <a:noFill/>
        </p:spPr>
        <p:txBody>
          <a:bodyPr wrap="square" rtlCol="0">
            <a:spAutoFit/>
          </a:bodyPr>
          <a:lstStyle/>
          <a:p>
            <a:pPr marL="285750" indent="-285750">
              <a:buFont typeface="Arial" panose="020B0604020202020204" pitchFamily="34" charset="0"/>
              <a:buChar char="•"/>
            </a:pPr>
            <a:r>
              <a:rPr lang="en-US" dirty="0"/>
              <a:t>Obvious strong correlation between original, list, and sold prices.</a:t>
            </a:r>
          </a:p>
          <a:p>
            <a:pPr marL="285750" indent="-285750">
              <a:buFont typeface="Arial" panose="020B0604020202020204" pitchFamily="34" charset="0"/>
              <a:buChar char="•"/>
            </a:pPr>
            <a:r>
              <a:rPr lang="en-US" dirty="0"/>
              <a:t>Interior square feet highly correlated to above and below grade square feet.  It is the sum of those two.</a:t>
            </a:r>
          </a:p>
          <a:p>
            <a:pPr marL="285750" indent="-285750">
              <a:buFont typeface="Arial" panose="020B0604020202020204" pitchFamily="34" charset="0"/>
              <a:buChar char="•"/>
            </a:pPr>
            <a:r>
              <a:rPr lang="en-US" dirty="0"/>
              <a:t>Number of full bathrooms, bedrooms, and half bathrooms appear to be the highest correlated to the price of the home.</a:t>
            </a:r>
          </a:p>
        </p:txBody>
      </p:sp>
    </p:spTree>
    <p:extLst>
      <p:ext uri="{BB962C8B-B14F-4D97-AF65-F5344CB8AC3E}">
        <p14:creationId xmlns:p14="http://schemas.microsoft.com/office/powerpoint/2010/main" val="1926795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F3ADF-7A2D-2844-9992-1A9A4FFB63BB}"/>
              </a:ext>
            </a:extLst>
          </p:cNvPr>
          <p:cNvSpPr>
            <a:spLocks noGrp="1"/>
          </p:cNvSpPr>
          <p:nvPr>
            <p:ph type="title"/>
          </p:nvPr>
        </p:nvSpPr>
        <p:spPr/>
        <p:txBody>
          <a:bodyPr/>
          <a:lstStyle/>
          <a:p>
            <a:r>
              <a:rPr lang="en-US" dirty="0"/>
              <a:t>Machine Learning Models</a:t>
            </a:r>
          </a:p>
        </p:txBody>
      </p:sp>
      <p:sp>
        <p:nvSpPr>
          <p:cNvPr id="3" name="Content Placeholder 2">
            <a:extLst>
              <a:ext uri="{FF2B5EF4-FFF2-40B4-BE49-F238E27FC236}">
                <a16:creationId xmlns:a16="http://schemas.microsoft.com/office/drawing/2014/main" id="{8F2826A4-0B14-624C-806F-C1D383736914}"/>
              </a:ext>
            </a:extLst>
          </p:cNvPr>
          <p:cNvSpPr>
            <a:spLocks noGrp="1"/>
          </p:cNvSpPr>
          <p:nvPr>
            <p:ph idx="1"/>
          </p:nvPr>
        </p:nvSpPr>
        <p:spPr/>
        <p:txBody>
          <a:bodyPr>
            <a:normAutofit fontScale="85000" lnSpcReduction="20000"/>
          </a:bodyPr>
          <a:lstStyle/>
          <a:p>
            <a:r>
              <a:rPr lang="en-US" dirty="0"/>
              <a:t>I experimented with numerous models:</a:t>
            </a:r>
          </a:p>
          <a:p>
            <a:pPr lvl="1"/>
            <a:r>
              <a:rPr lang="en-US" dirty="0"/>
              <a:t>Linear regression</a:t>
            </a:r>
          </a:p>
          <a:p>
            <a:pPr lvl="1"/>
            <a:r>
              <a:rPr lang="en-US" dirty="0"/>
              <a:t>Decision tree</a:t>
            </a:r>
          </a:p>
          <a:p>
            <a:pPr lvl="1"/>
            <a:r>
              <a:rPr lang="en-US" dirty="0"/>
              <a:t>Support Vector Regression</a:t>
            </a:r>
          </a:p>
          <a:p>
            <a:pPr lvl="1"/>
            <a:r>
              <a:rPr lang="en-US" dirty="0"/>
              <a:t>XGBoost Regression</a:t>
            </a:r>
          </a:p>
          <a:p>
            <a:r>
              <a:rPr lang="en-US" dirty="0"/>
              <a:t>The coefficients found in linear regression as well as the splits found in decision trees help us gain knowledge on what is most important when determining the value of a home.</a:t>
            </a:r>
          </a:p>
          <a:p>
            <a:r>
              <a:rPr lang="en-US" dirty="0"/>
              <a:t>Support Vector Regression and XGBoost better for the accuracy of the model.</a:t>
            </a:r>
          </a:p>
        </p:txBody>
      </p:sp>
    </p:spTree>
    <p:extLst>
      <p:ext uri="{BB962C8B-B14F-4D97-AF65-F5344CB8AC3E}">
        <p14:creationId xmlns:p14="http://schemas.microsoft.com/office/powerpoint/2010/main" val="1847799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B6A57-7B05-999D-E459-AC48359C6409}"/>
              </a:ext>
            </a:extLst>
          </p:cNvPr>
          <p:cNvSpPr>
            <a:spLocks noGrp="1"/>
          </p:cNvSpPr>
          <p:nvPr>
            <p:ph type="title"/>
          </p:nvPr>
        </p:nvSpPr>
        <p:spPr/>
        <p:txBody>
          <a:bodyPr/>
          <a:lstStyle/>
          <a:p>
            <a:r>
              <a:rPr lang="en-US" dirty="0"/>
              <a:t>Linear Regression</a:t>
            </a:r>
          </a:p>
        </p:txBody>
      </p:sp>
      <p:pic>
        <p:nvPicPr>
          <p:cNvPr id="5" name="Content Placeholder 4" descr="Table&#10;&#10;Description automatically generated">
            <a:extLst>
              <a:ext uri="{FF2B5EF4-FFF2-40B4-BE49-F238E27FC236}">
                <a16:creationId xmlns:a16="http://schemas.microsoft.com/office/drawing/2014/main" id="{C8B02593-D4D7-75F7-174E-0B71DC613F38}"/>
              </a:ext>
            </a:extLst>
          </p:cNvPr>
          <p:cNvPicPr>
            <a:picLocks noGrp="1" noChangeAspect="1"/>
          </p:cNvPicPr>
          <p:nvPr>
            <p:ph idx="1"/>
          </p:nvPr>
        </p:nvPicPr>
        <p:blipFill>
          <a:blip r:embed="rId3"/>
          <a:stretch>
            <a:fillRect/>
          </a:stretch>
        </p:blipFill>
        <p:spPr>
          <a:xfrm>
            <a:off x="302217" y="3186235"/>
            <a:ext cx="4582230" cy="3385518"/>
          </a:xfrm>
        </p:spPr>
      </p:pic>
      <p:pic>
        <p:nvPicPr>
          <p:cNvPr id="7" name="Picture 6" descr="Text&#10;&#10;Description automatically generated with medium confidence">
            <a:extLst>
              <a:ext uri="{FF2B5EF4-FFF2-40B4-BE49-F238E27FC236}">
                <a16:creationId xmlns:a16="http://schemas.microsoft.com/office/drawing/2014/main" id="{0C5BAF0A-C029-AF79-2950-76314A65ADB9}"/>
              </a:ext>
            </a:extLst>
          </p:cNvPr>
          <p:cNvPicPr>
            <a:picLocks noChangeAspect="1"/>
          </p:cNvPicPr>
          <p:nvPr/>
        </p:nvPicPr>
        <p:blipFill>
          <a:blip r:embed="rId4"/>
          <a:stretch>
            <a:fillRect/>
          </a:stretch>
        </p:blipFill>
        <p:spPr>
          <a:xfrm>
            <a:off x="302217" y="1526441"/>
            <a:ext cx="5678880" cy="1587896"/>
          </a:xfrm>
          <a:prstGeom prst="rect">
            <a:avLst/>
          </a:prstGeom>
        </p:spPr>
      </p:pic>
      <p:pic>
        <p:nvPicPr>
          <p:cNvPr id="9" name="Picture 8" descr="A picture containing line chart&#10;&#10;Description automatically generated">
            <a:extLst>
              <a:ext uri="{FF2B5EF4-FFF2-40B4-BE49-F238E27FC236}">
                <a16:creationId xmlns:a16="http://schemas.microsoft.com/office/drawing/2014/main" id="{0B201D94-6F42-C6DE-9B3A-1A7F6E89B51C}"/>
              </a:ext>
            </a:extLst>
          </p:cNvPr>
          <p:cNvPicPr>
            <a:picLocks noChangeAspect="1"/>
          </p:cNvPicPr>
          <p:nvPr/>
        </p:nvPicPr>
        <p:blipFill>
          <a:blip r:embed="rId5"/>
          <a:stretch>
            <a:fillRect/>
          </a:stretch>
        </p:blipFill>
        <p:spPr>
          <a:xfrm>
            <a:off x="5854898" y="1741993"/>
            <a:ext cx="2831902" cy="1854896"/>
          </a:xfrm>
          <a:prstGeom prst="rect">
            <a:avLst/>
          </a:prstGeom>
        </p:spPr>
      </p:pic>
      <p:sp>
        <p:nvSpPr>
          <p:cNvPr id="11" name="TextBox 10">
            <a:extLst>
              <a:ext uri="{FF2B5EF4-FFF2-40B4-BE49-F238E27FC236}">
                <a16:creationId xmlns:a16="http://schemas.microsoft.com/office/drawing/2014/main" id="{863D0F90-5056-9EA5-E5CA-1ED1D275AE31}"/>
              </a:ext>
            </a:extLst>
          </p:cNvPr>
          <p:cNvSpPr txBox="1"/>
          <p:nvPr/>
        </p:nvSpPr>
        <p:spPr>
          <a:xfrm>
            <a:off x="5080034" y="3683627"/>
            <a:ext cx="3761749" cy="2862322"/>
          </a:xfrm>
          <a:prstGeom prst="rect">
            <a:avLst/>
          </a:prstGeom>
          <a:noFill/>
        </p:spPr>
        <p:txBody>
          <a:bodyPr wrap="square" rtlCol="0">
            <a:spAutoFit/>
          </a:bodyPr>
          <a:lstStyle/>
          <a:p>
            <a:pPr marL="285750" indent="-285750">
              <a:buFont typeface="Arial" panose="020B0604020202020204" pitchFamily="34" charset="0"/>
              <a:buChar char="•"/>
            </a:pPr>
            <a:r>
              <a:rPr lang="en-US" dirty="0"/>
              <a:t>~61% of the variation in sold price explained by the variation in our variables here.</a:t>
            </a:r>
          </a:p>
          <a:p>
            <a:pPr marL="285750" indent="-285750">
              <a:buFont typeface="Arial" panose="020B0604020202020204" pitchFamily="34" charset="0"/>
              <a:buChar char="•"/>
            </a:pPr>
            <a:r>
              <a:rPr lang="en-US" dirty="0"/>
              <a:t>Number of acres the home sits on has the highest coefficient and effect on sold price.</a:t>
            </a:r>
          </a:p>
          <a:p>
            <a:pPr marL="285750" indent="-285750">
              <a:buFont typeface="Arial" panose="020B0604020202020204" pitchFamily="34" charset="0"/>
              <a:buChar char="•"/>
            </a:pPr>
            <a:r>
              <a:rPr lang="en-US" dirty="0"/>
              <a:t>Ols, ridge, and lasso regression all performed the exact same when rounded to two decimals.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576850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D2669-6FC2-F2B0-760B-0F5E2076A9A4}"/>
              </a:ext>
            </a:extLst>
          </p:cNvPr>
          <p:cNvSpPr>
            <a:spLocks noGrp="1"/>
          </p:cNvSpPr>
          <p:nvPr>
            <p:ph type="title"/>
          </p:nvPr>
        </p:nvSpPr>
        <p:spPr/>
        <p:txBody>
          <a:bodyPr/>
          <a:lstStyle/>
          <a:p>
            <a:r>
              <a:rPr lang="en-US" dirty="0"/>
              <a:t>Decision Tree Regression</a:t>
            </a:r>
          </a:p>
        </p:txBody>
      </p:sp>
      <p:pic>
        <p:nvPicPr>
          <p:cNvPr id="5" name="Picture 4" descr="Diagram&#10;&#10;Description automatically generated">
            <a:extLst>
              <a:ext uri="{FF2B5EF4-FFF2-40B4-BE49-F238E27FC236}">
                <a16:creationId xmlns:a16="http://schemas.microsoft.com/office/drawing/2014/main" id="{AB1D90E0-2CCB-DC59-6550-98F40D1DF75C}"/>
              </a:ext>
            </a:extLst>
          </p:cNvPr>
          <p:cNvPicPr>
            <a:picLocks noChangeAspect="1"/>
          </p:cNvPicPr>
          <p:nvPr/>
        </p:nvPicPr>
        <p:blipFill>
          <a:blip r:embed="rId3"/>
          <a:stretch>
            <a:fillRect/>
          </a:stretch>
        </p:blipFill>
        <p:spPr>
          <a:xfrm>
            <a:off x="0" y="1744970"/>
            <a:ext cx="9144000" cy="3188979"/>
          </a:xfrm>
          <a:prstGeom prst="rect">
            <a:avLst/>
          </a:prstGeom>
        </p:spPr>
      </p:pic>
      <p:sp>
        <p:nvSpPr>
          <p:cNvPr id="6" name="TextBox 5">
            <a:extLst>
              <a:ext uri="{FF2B5EF4-FFF2-40B4-BE49-F238E27FC236}">
                <a16:creationId xmlns:a16="http://schemas.microsoft.com/office/drawing/2014/main" id="{FE2CE46C-794F-3349-AC4F-1326CA5C1F3E}"/>
              </a:ext>
            </a:extLst>
          </p:cNvPr>
          <p:cNvSpPr txBox="1"/>
          <p:nvPr/>
        </p:nvSpPr>
        <p:spPr>
          <a:xfrm>
            <a:off x="457200" y="5177629"/>
            <a:ext cx="82296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With max depth of 15, R-Squared value is ~0.65 on average when run with cross validation</a:t>
            </a:r>
          </a:p>
          <a:p>
            <a:pPr marL="285750" indent="-285750">
              <a:buFont typeface="Arial" panose="020B0604020202020204" pitchFamily="34" charset="0"/>
              <a:buChar char="•"/>
            </a:pPr>
            <a:r>
              <a:rPr lang="en-US" dirty="0"/>
              <a:t>Found interior square feet, number of full bathrooms, and whether the home is waterfront as the top features to split on in terms of minimizing loss.</a:t>
            </a:r>
          </a:p>
        </p:txBody>
      </p:sp>
    </p:spTree>
    <p:extLst>
      <p:ext uri="{BB962C8B-B14F-4D97-AF65-F5344CB8AC3E}">
        <p14:creationId xmlns:p14="http://schemas.microsoft.com/office/powerpoint/2010/main" val="3527380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DAF5-510C-5510-5850-1FB8563B2B25}"/>
              </a:ext>
            </a:extLst>
          </p:cNvPr>
          <p:cNvSpPr>
            <a:spLocks noGrp="1"/>
          </p:cNvSpPr>
          <p:nvPr>
            <p:ph type="title"/>
          </p:nvPr>
        </p:nvSpPr>
        <p:spPr/>
        <p:txBody>
          <a:bodyPr/>
          <a:lstStyle/>
          <a:p>
            <a:r>
              <a:rPr lang="en-US" dirty="0"/>
              <a:t>Comparing Models</a:t>
            </a:r>
          </a:p>
        </p:txBody>
      </p:sp>
      <p:pic>
        <p:nvPicPr>
          <p:cNvPr id="5" name="Picture 4" descr="Chart, scatter chart&#10;&#10;Description automatically generated">
            <a:extLst>
              <a:ext uri="{FF2B5EF4-FFF2-40B4-BE49-F238E27FC236}">
                <a16:creationId xmlns:a16="http://schemas.microsoft.com/office/drawing/2014/main" id="{BA80384B-760B-73C6-2C2B-A4B8DC3F6621}"/>
              </a:ext>
            </a:extLst>
          </p:cNvPr>
          <p:cNvPicPr>
            <a:picLocks noChangeAspect="1"/>
          </p:cNvPicPr>
          <p:nvPr/>
        </p:nvPicPr>
        <p:blipFill>
          <a:blip r:embed="rId3"/>
          <a:stretch>
            <a:fillRect/>
          </a:stretch>
        </p:blipFill>
        <p:spPr>
          <a:xfrm>
            <a:off x="457199" y="1501000"/>
            <a:ext cx="3381097" cy="2232800"/>
          </a:xfrm>
          <a:prstGeom prst="rect">
            <a:avLst/>
          </a:prstGeom>
        </p:spPr>
      </p:pic>
      <p:pic>
        <p:nvPicPr>
          <p:cNvPr id="7" name="Picture 6" descr="Chart, scatter chart&#10;&#10;Description automatically generated">
            <a:extLst>
              <a:ext uri="{FF2B5EF4-FFF2-40B4-BE49-F238E27FC236}">
                <a16:creationId xmlns:a16="http://schemas.microsoft.com/office/drawing/2014/main" id="{240BFE20-E7AB-73A6-522C-4FC402697023}"/>
              </a:ext>
            </a:extLst>
          </p:cNvPr>
          <p:cNvPicPr>
            <a:picLocks noChangeAspect="1"/>
          </p:cNvPicPr>
          <p:nvPr/>
        </p:nvPicPr>
        <p:blipFill>
          <a:blip r:embed="rId4"/>
          <a:stretch>
            <a:fillRect/>
          </a:stretch>
        </p:blipFill>
        <p:spPr>
          <a:xfrm>
            <a:off x="4572000" y="1501000"/>
            <a:ext cx="3381097" cy="2232800"/>
          </a:xfrm>
          <a:prstGeom prst="rect">
            <a:avLst/>
          </a:prstGeom>
        </p:spPr>
      </p:pic>
      <p:pic>
        <p:nvPicPr>
          <p:cNvPr id="9" name="Picture 8" descr="Chart, scatter chart&#10;&#10;Description automatically generated">
            <a:extLst>
              <a:ext uri="{FF2B5EF4-FFF2-40B4-BE49-F238E27FC236}">
                <a16:creationId xmlns:a16="http://schemas.microsoft.com/office/drawing/2014/main" id="{4EAC06B3-A6B6-604F-9F3E-EE50F6755FF6}"/>
              </a:ext>
            </a:extLst>
          </p:cNvPr>
          <p:cNvPicPr>
            <a:picLocks noChangeAspect="1"/>
          </p:cNvPicPr>
          <p:nvPr/>
        </p:nvPicPr>
        <p:blipFill>
          <a:blip r:embed="rId5"/>
          <a:stretch>
            <a:fillRect/>
          </a:stretch>
        </p:blipFill>
        <p:spPr>
          <a:xfrm>
            <a:off x="224605" y="4147751"/>
            <a:ext cx="3613691" cy="2386399"/>
          </a:xfrm>
          <a:prstGeom prst="rect">
            <a:avLst/>
          </a:prstGeom>
        </p:spPr>
      </p:pic>
      <p:sp>
        <p:nvSpPr>
          <p:cNvPr id="10" name="TextBox 9">
            <a:extLst>
              <a:ext uri="{FF2B5EF4-FFF2-40B4-BE49-F238E27FC236}">
                <a16:creationId xmlns:a16="http://schemas.microsoft.com/office/drawing/2014/main" id="{8F5D37F8-A318-9720-BAB9-FC566259B4E7}"/>
              </a:ext>
            </a:extLst>
          </p:cNvPr>
          <p:cNvSpPr txBox="1"/>
          <p:nvPr/>
        </p:nvSpPr>
        <p:spPr>
          <a:xfrm>
            <a:off x="4387269" y="4056180"/>
            <a:ext cx="4299531" cy="2585323"/>
          </a:xfrm>
          <a:prstGeom prst="rect">
            <a:avLst/>
          </a:prstGeom>
          <a:noFill/>
        </p:spPr>
        <p:txBody>
          <a:bodyPr wrap="square" rtlCol="0">
            <a:spAutoFit/>
          </a:bodyPr>
          <a:lstStyle/>
          <a:p>
            <a:pPr marL="285750" indent="-285750">
              <a:buFont typeface="Arial" panose="020B0604020202020204" pitchFamily="34" charset="0"/>
              <a:buChar char="•"/>
            </a:pPr>
            <a:r>
              <a:rPr lang="en-US" dirty="0"/>
              <a:t>Linear Regression R2: ~0.609</a:t>
            </a:r>
          </a:p>
          <a:p>
            <a:pPr marL="742950" lvl="1" indent="-285750">
              <a:buFont typeface="Arial" panose="020B0604020202020204" pitchFamily="34" charset="0"/>
              <a:buChar char="•"/>
            </a:pPr>
            <a:r>
              <a:rPr lang="en-US" dirty="0"/>
              <a:t>Cone shaped residuals</a:t>
            </a:r>
          </a:p>
          <a:p>
            <a:pPr marL="285750" indent="-285750">
              <a:buFont typeface="Arial" panose="020B0604020202020204" pitchFamily="34" charset="0"/>
              <a:buChar char="•"/>
            </a:pPr>
            <a:r>
              <a:rPr lang="en-US" dirty="0"/>
              <a:t>SVR R2: ~0.736</a:t>
            </a:r>
          </a:p>
          <a:p>
            <a:pPr marL="742950" lvl="1" indent="-285750">
              <a:buFont typeface="Arial" panose="020B0604020202020204" pitchFamily="34" charset="0"/>
              <a:buChar char="•"/>
            </a:pPr>
            <a:r>
              <a:rPr lang="en-US" dirty="0"/>
              <a:t>Less of a pattern in residuals but wider error.</a:t>
            </a:r>
          </a:p>
          <a:p>
            <a:pPr marL="285750" indent="-285750">
              <a:buFont typeface="Arial" panose="020B0604020202020204" pitchFamily="34" charset="0"/>
              <a:buChar char="•"/>
            </a:pPr>
            <a:r>
              <a:rPr lang="en-US" dirty="0"/>
              <a:t>XGBoost R2: ~.923</a:t>
            </a:r>
          </a:p>
          <a:p>
            <a:pPr marL="742950" lvl="1" indent="-285750">
              <a:buFont typeface="Arial" panose="020B0604020202020204" pitchFamily="34" charset="0"/>
              <a:buChar char="•"/>
            </a:pPr>
            <a:r>
              <a:rPr lang="en-US" dirty="0"/>
              <a:t>Less pattern in residuals and smaller error, most predicted within 50k, pretty much all within 100k.</a:t>
            </a:r>
          </a:p>
        </p:txBody>
      </p:sp>
    </p:spTree>
    <p:extLst>
      <p:ext uri="{BB962C8B-B14F-4D97-AF65-F5344CB8AC3E}">
        <p14:creationId xmlns:p14="http://schemas.microsoft.com/office/powerpoint/2010/main" val="2567015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031F7-EBA7-210C-27FF-3C549CFFBA4F}"/>
              </a:ext>
            </a:extLst>
          </p:cNvPr>
          <p:cNvSpPr>
            <a:spLocks noGrp="1"/>
          </p:cNvSpPr>
          <p:nvPr>
            <p:ph type="title"/>
          </p:nvPr>
        </p:nvSpPr>
        <p:spPr/>
        <p:txBody>
          <a:bodyPr/>
          <a:lstStyle/>
          <a:p>
            <a:r>
              <a:rPr lang="en-US" dirty="0"/>
              <a:t>Interpretations / Key Takeaways</a:t>
            </a:r>
          </a:p>
        </p:txBody>
      </p:sp>
      <p:sp>
        <p:nvSpPr>
          <p:cNvPr id="3" name="Content Placeholder 2">
            <a:extLst>
              <a:ext uri="{FF2B5EF4-FFF2-40B4-BE49-F238E27FC236}">
                <a16:creationId xmlns:a16="http://schemas.microsoft.com/office/drawing/2014/main" id="{9B347E1F-2B95-3B72-9429-7CB5C5D46972}"/>
              </a:ext>
            </a:extLst>
          </p:cNvPr>
          <p:cNvSpPr>
            <a:spLocks noGrp="1"/>
          </p:cNvSpPr>
          <p:nvPr>
            <p:ph idx="1"/>
          </p:nvPr>
        </p:nvSpPr>
        <p:spPr/>
        <p:txBody>
          <a:bodyPr/>
          <a:lstStyle/>
          <a:p>
            <a:r>
              <a:rPr lang="en-US" dirty="0"/>
              <a:t>Most determining of home price is the amount of land / house you get.</a:t>
            </a:r>
          </a:p>
          <a:p>
            <a:r>
              <a:rPr lang="en-US" dirty="0"/>
              <a:t>The number of bathrooms in the home is more valued than the number of bedrooms.</a:t>
            </a:r>
          </a:p>
          <a:p>
            <a:r>
              <a:rPr lang="en-US" dirty="0"/>
              <a:t>Whether a home is waterfront or not is more impactful than the other location features.</a:t>
            </a:r>
          </a:p>
          <a:p>
            <a:endParaRPr lang="en-US" dirty="0"/>
          </a:p>
        </p:txBody>
      </p:sp>
    </p:spTree>
    <p:extLst>
      <p:ext uri="{BB962C8B-B14F-4D97-AF65-F5344CB8AC3E}">
        <p14:creationId xmlns:p14="http://schemas.microsoft.com/office/powerpoint/2010/main" val="397476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C0076-5922-5754-E7DD-4C733DAEC494}"/>
              </a:ext>
            </a:extLst>
          </p:cNvPr>
          <p:cNvSpPr>
            <a:spLocks noGrp="1"/>
          </p:cNvSpPr>
          <p:nvPr>
            <p:ph type="title"/>
          </p:nvPr>
        </p:nvSpPr>
        <p:spPr/>
        <p:txBody>
          <a:bodyPr/>
          <a:lstStyle/>
          <a:p>
            <a:r>
              <a:rPr lang="en-US" dirty="0"/>
              <a:t>Model Interface</a:t>
            </a:r>
          </a:p>
        </p:txBody>
      </p:sp>
      <p:sp>
        <p:nvSpPr>
          <p:cNvPr id="3" name="Content Placeholder 2">
            <a:extLst>
              <a:ext uri="{FF2B5EF4-FFF2-40B4-BE49-F238E27FC236}">
                <a16:creationId xmlns:a16="http://schemas.microsoft.com/office/drawing/2014/main" id="{87B49FCC-74E9-D0BB-FB25-1C1F692EEE68}"/>
              </a:ext>
            </a:extLst>
          </p:cNvPr>
          <p:cNvSpPr>
            <a:spLocks noGrp="1"/>
          </p:cNvSpPr>
          <p:nvPr>
            <p:ph idx="1"/>
          </p:nvPr>
        </p:nvSpPr>
        <p:spPr/>
        <p:txBody>
          <a:bodyPr/>
          <a:lstStyle/>
          <a:p>
            <a:r>
              <a:rPr lang="en-US" dirty="0"/>
              <a:t>Demo of model interface.</a:t>
            </a:r>
          </a:p>
        </p:txBody>
      </p:sp>
      <p:pic>
        <p:nvPicPr>
          <p:cNvPr id="5" name="Picture 4" descr="A person using a computer&#10;&#10;Description automatically generated with medium confidence">
            <a:extLst>
              <a:ext uri="{FF2B5EF4-FFF2-40B4-BE49-F238E27FC236}">
                <a16:creationId xmlns:a16="http://schemas.microsoft.com/office/drawing/2014/main" id="{9B8C37F9-E027-0D3A-2C6F-35C3521DBD1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2473770" y="2509140"/>
            <a:ext cx="4196459" cy="4196459"/>
          </a:xfrm>
          <a:prstGeom prst="rect">
            <a:avLst/>
          </a:prstGeom>
        </p:spPr>
      </p:pic>
    </p:spTree>
    <p:extLst>
      <p:ext uri="{BB962C8B-B14F-4D97-AF65-F5344CB8AC3E}">
        <p14:creationId xmlns:p14="http://schemas.microsoft.com/office/powerpoint/2010/main" val="2934978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33420-59C3-7265-F314-4D72E3E9BB54}"/>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7626A894-165A-E01A-9D85-96DD07D828D0}"/>
              </a:ext>
            </a:extLst>
          </p:cNvPr>
          <p:cNvSpPr>
            <a:spLocks noGrp="1"/>
          </p:cNvSpPr>
          <p:nvPr>
            <p:ph idx="1"/>
          </p:nvPr>
        </p:nvSpPr>
        <p:spPr>
          <a:xfrm>
            <a:off x="457200" y="1929704"/>
            <a:ext cx="8229600" cy="4594188"/>
          </a:xfrm>
        </p:spPr>
        <p:txBody>
          <a:bodyPr>
            <a:normAutofit fontScale="70000" lnSpcReduction="20000"/>
          </a:bodyPr>
          <a:lstStyle/>
          <a:p>
            <a:r>
              <a:rPr lang="en-US" dirty="0"/>
              <a:t>Create the user interface as a web application.</a:t>
            </a:r>
          </a:p>
          <a:p>
            <a:r>
              <a:rPr lang="en-US" dirty="0"/>
              <a:t>Turn the interface into a recommender</a:t>
            </a:r>
          </a:p>
          <a:p>
            <a:pPr lvl="1"/>
            <a:r>
              <a:rPr lang="en-US" dirty="0"/>
              <a:t>Have the user differentiate between features that are must haves, nice to haves, and things they really don’t want.</a:t>
            </a:r>
          </a:p>
          <a:p>
            <a:pPr lvl="1"/>
            <a:r>
              <a:rPr lang="en-US" dirty="0"/>
              <a:t>For nice to haves, have the user rank how much they want it on a scale of 1-10.</a:t>
            </a:r>
          </a:p>
          <a:p>
            <a:pPr lvl="1"/>
            <a:r>
              <a:rPr lang="en-US" dirty="0"/>
              <a:t>Develop algorithm to supply the user with their optimal home.</a:t>
            </a:r>
          </a:p>
          <a:p>
            <a:r>
              <a:rPr lang="en-US" dirty="0"/>
              <a:t>Could use recommender for optimal home (made-up house) or for the best fit for them currently on the market.</a:t>
            </a:r>
          </a:p>
          <a:p>
            <a:r>
              <a:rPr lang="en-US" dirty="0"/>
              <a:t>Could have a real estate agent use the model, collect data on how well it does for home buyers, make improvements based on feedback.</a:t>
            </a:r>
          </a:p>
          <a:p>
            <a:r>
              <a:rPr lang="en-US" dirty="0"/>
              <a:t>Setup data pipeline.</a:t>
            </a:r>
          </a:p>
          <a:p>
            <a:r>
              <a:rPr lang="en-US" dirty="0"/>
              <a:t>Pull more data on crime rates and school districts to see if I can make it even more accurate.</a:t>
            </a:r>
          </a:p>
        </p:txBody>
      </p:sp>
    </p:spTree>
    <p:extLst>
      <p:ext uri="{BB962C8B-B14F-4D97-AF65-F5344CB8AC3E}">
        <p14:creationId xmlns:p14="http://schemas.microsoft.com/office/powerpoint/2010/main" val="418422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F6D88-3779-0FBB-FE26-178015DD15C4}"/>
              </a:ext>
            </a:extLst>
          </p:cNvPr>
          <p:cNvSpPr>
            <a:spLocks noGrp="1"/>
          </p:cNvSpPr>
          <p:nvPr>
            <p:ph type="title"/>
          </p:nvPr>
        </p:nvSpPr>
        <p:spPr>
          <a:xfrm>
            <a:off x="457200" y="1154421"/>
            <a:ext cx="8229600" cy="1143000"/>
          </a:xfrm>
        </p:spPr>
        <p:txBody>
          <a:bodyPr/>
          <a:lstStyle/>
          <a:p>
            <a:r>
              <a:rPr lang="en-US" dirty="0"/>
              <a:t>Thank You</a:t>
            </a:r>
          </a:p>
        </p:txBody>
      </p:sp>
    </p:spTree>
    <p:extLst>
      <p:ext uri="{BB962C8B-B14F-4D97-AF65-F5344CB8AC3E}">
        <p14:creationId xmlns:p14="http://schemas.microsoft.com/office/powerpoint/2010/main" val="1318457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94D34-03E3-BD42-8A27-1AE7051EA2D2}"/>
              </a:ext>
            </a:extLst>
          </p:cNvPr>
          <p:cNvSpPr>
            <a:spLocks noGrp="1"/>
          </p:cNvSpPr>
          <p:nvPr>
            <p:ph type="title"/>
          </p:nvPr>
        </p:nvSpPr>
        <p:spPr/>
        <p:txBody>
          <a:bodyPr/>
          <a:lstStyle/>
          <a:p>
            <a:r>
              <a:rPr lang="en-US" dirty="0"/>
              <a:t>Potential Future References</a:t>
            </a:r>
          </a:p>
        </p:txBody>
      </p:sp>
      <p:sp>
        <p:nvSpPr>
          <p:cNvPr id="3" name="Content Placeholder 2">
            <a:extLst>
              <a:ext uri="{FF2B5EF4-FFF2-40B4-BE49-F238E27FC236}">
                <a16:creationId xmlns:a16="http://schemas.microsoft.com/office/drawing/2014/main" id="{5B828475-AB77-F240-95E0-FF39AF90EC02}"/>
              </a:ext>
            </a:extLst>
          </p:cNvPr>
          <p:cNvSpPr>
            <a:spLocks noGrp="1"/>
          </p:cNvSpPr>
          <p:nvPr>
            <p:ph idx="1"/>
          </p:nvPr>
        </p:nvSpPr>
        <p:spPr/>
        <p:txBody>
          <a:bodyPr/>
          <a:lstStyle/>
          <a:p>
            <a:r>
              <a:rPr lang="en-US" dirty="0">
                <a:hlinkClick r:id="rId3"/>
              </a:rPr>
              <a:t>https://reader.elsevier.com/reader/sd/pii/S1877050920316318?token=A74EEE09688E8DDA48B0F7465DD096008D0D41D721C5C4535C9D219BB6254F15E394F6F4E42A26A966B189B623C1C674&amp;originRegion=us-east-1&amp;originCreation=20220228000902</a:t>
            </a:r>
            <a:endParaRPr lang="en-US" dirty="0"/>
          </a:p>
          <a:p>
            <a:endParaRPr lang="en-US" dirty="0"/>
          </a:p>
        </p:txBody>
      </p:sp>
    </p:spTree>
    <p:extLst>
      <p:ext uri="{BB962C8B-B14F-4D97-AF65-F5344CB8AC3E}">
        <p14:creationId xmlns:p14="http://schemas.microsoft.com/office/powerpoint/2010/main" val="2267790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D98BE-AE49-4D4F-85F0-96B96060E33C}"/>
              </a:ext>
            </a:extLst>
          </p:cNvPr>
          <p:cNvSpPr>
            <a:spLocks noGrp="1"/>
          </p:cNvSpPr>
          <p:nvPr>
            <p:ph type="title"/>
          </p:nvPr>
        </p:nvSpPr>
        <p:spPr/>
        <p:txBody>
          <a:bodyPr/>
          <a:lstStyle/>
          <a:p>
            <a:r>
              <a:rPr lang="en-US" dirty="0"/>
              <a:t>The Problem / Why it is Important</a:t>
            </a:r>
          </a:p>
        </p:txBody>
      </p:sp>
      <p:sp>
        <p:nvSpPr>
          <p:cNvPr id="3" name="Content Placeholder 2">
            <a:extLst>
              <a:ext uri="{FF2B5EF4-FFF2-40B4-BE49-F238E27FC236}">
                <a16:creationId xmlns:a16="http://schemas.microsoft.com/office/drawing/2014/main" id="{0F2E52D5-6054-144B-B2C0-FE948739BD21}"/>
              </a:ext>
            </a:extLst>
          </p:cNvPr>
          <p:cNvSpPr>
            <a:spLocks noGrp="1"/>
          </p:cNvSpPr>
          <p:nvPr>
            <p:ph idx="1"/>
          </p:nvPr>
        </p:nvSpPr>
        <p:spPr/>
        <p:txBody>
          <a:bodyPr>
            <a:normAutofit fontScale="92500"/>
          </a:bodyPr>
          <a:lstStyle/>
          <a:p>
            <a:r>
              <a:rPr lang="en-US" dirty="0"/>
              <a:t>The housing shortage has created a very competitive housing market.</a:t>
            </a:r>
          </a:p>
          <a:p>
            <a:r>
              <a:rPr lang="en-US" dirty="0"/>
              <a:t>As either / both a home buyer and an investor there is a lot to weigh when purchasing property.</a:t>
            </a:r>
          </a:p>
          <a:p>
            <a:r>
              <a:rPr lang="en-US" dirty="0"/>
              <a:t>Buyers want to make decisions to buy properties for the best value in what they want – the problem is: How do they best go about doing that?</a:t>
            </a:r>
          </a:p>
        </p:txBody>
      </p:sp>
      <p:pic>
        <p:nvPicPr>
          <p:cNvPr id="5" name="Picture 4" descr="A group of people holding signs&#10;&#10;Description automatically generated with medium confidence">
            <a:extLst>
              <a:ext uri="{FF2B5EF4-FFF2-40B4-BE49-F238E27FC236}">
                <a16:creationId xmlns:a16="http://schemas.microsoft.com/office/drawing/2014/main" id="{9836FB46-59C4-0142-8351-0563CF8641C4}"/>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500204" y="5523547"/>
            <a:ext cx="2143592" cy="1205232"/>
          </a:xfrm>
          <a:prstGeom prst="rect">
            <a:avLst/>
          </a:prstGeom>
        </p:spPr>
      </p:pic>
    </p:spTree>
    <p:extLst>
      <p:ext uri="{BB962C8B-B14F-4D97-AF65-F5344CB8AC3E}">
        <p14:creationId xmlns:p14="http://schemas.microsoft.com/office/powerpoint/2010/main" val="2402064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9AC6F-1AA7-CB4A-A644-BF7F1B6C1BD2}"/>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EE77570D-FEBF-5F4B-B207-7DA4E673CC23}"/>
              </a:ext>
            </a:extLst>
          </p:cNvPr>
          <p:cNvSpPr>
            <a:spLocks noGrp="1"/>
          </p:cNvSpPr>
          <p:nvPr>
            <p:ph idx="1"/>
          </p:nvPr>
        </p:nvSpPr>
        <p:spPr/>
        <p:txBody>
          <a:bodyPr>
            <a:normAutofit fontScale="85000" lnSpcReduction="20000"/>
          </a:bodyPr>
          <a:lstStyle/>
          <a:p>
            <a:r>
              <a:rPr lang="en-US" dirty="0"/>
              <a:t>Dumped from a Real Estate Agent.</a:t>
            </a:r>
          </a:p>
          <a:p>
            <a:r>
              <a:rPr lang="en-US" dirty="0"/>
              <a:t>Contains the sold residential homes in Anne Arundel, Baltimore, Harford and Howard counties over the last 5 years for a total of 90,758 homes.</a:t>
            </a:r>
          </a:p>
          <a:p>
            <a:r>
              <a:rPr lang="en-US" dirty="0"/>
              <a:t>Fields I intend to use:</a:t>
            </a:r>
          </a:p>
          <a:p>
            <a:pPr lvl="1"/>
            <a:r>
              <a:rPr lang="en-US" dirty="0"/>
              <a:t>List date, off market date, settlement date</a:t>
            </a:r>
          </a:p>
          <a:p>
            <a:pPr lvl="1"/>
            <a:r>
              <a:rPr lang="en-US" dirty="0"/>
              <a:t>Original price, list price, sold price</a:t>
            </a:r>
          </a:p>
          <a:p>
            <a:pPr lvl="1"/>
            <a:r>
              <a:rPr lang="en-US" dirty="0"/>
              <a:t>Address</a:t>
            </a:r>
          </a:p>
          <a:p>
            <a:pPr lvl="1"/>
            <a:r>
              <a:rPr lang="en-US" dirty="0"/>
              <a:t>Acres total, age, square footage, style, # of floors,</a:t>
            </a:r>
          </a:p>
          <a:p>
            <a:pPr lvl="1"/>
            <a:r>
              <a:rPr lang="en-US" dirty="0"/>
              <a:t># of bedrooms, # of full / half bathrooms</a:t>
            </a:r>
          </a:p>
          <a:p>
            <a:pPr lvl="1"/>
            <a:r>
              <a:rPr lang="en-US" dirty="0"/>
              <a:t>Waterfront, new construction</a:t>
            </a:r>
          </a:p>
        </p:txBody>
      </p:sp>
    </p:spTree>
    <p:extLst>
      <p:ext uri="{BB962C8B-B14F-4D97-AF65-F5344CB8AC3E}">
        <p14:creationId xmlns:p14="http://schemas.microsoft.com/office/powerpoint/2010/main" val="534565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4A620-5010-0A46-AC2E-5CBCB97FAEFE}"/>
              </a:ext>
            </a:extLst>
          </p:cNvPr>
          <p:cNvSpPr>
            <a:spLocks noGrp="1"/>
          </p:cNvSpPr>
          <p:nvPr>
            <p:ph type="title"/>
          </p:nvPr>
        </p:nvSpPr>
        <p:spPr/>
        <p:txBody>
          <a:bodyPr/>
          <a:lstStyle/>
          <a:p>
            <a:r>
              <a:rPr lang="en-US" dirty="0"/>
              <a:t>Research Process / Steps</a:t>
            </a:r>
          </a:p>
        </p:txBody>
      </p:sp>
      <p:sp>
        <p:nvSpPr>
          <p:cNvPr id="3" name="Content Placeholder 2">
            <a:extLst>
              <a:ext uri="{FF2B5EF4-FFF2-40B4-BE49-F238E27FC236}">
                <a16:creationId xmlns:a16="http://schemas.microsoft.com/office/drawing/2014/main" id="{7232569E-D65F-8C46-9CD0-39D2746ED3D4}"/>
              </a:ext>
            </a:extLst>
          </p:cNvPr>
          <p:cNvSpPr>
            <a:spLocks noGrp="1"/>
          </p:cNvSpPr>
          <p:nvPr>
            <p:ph idx="1"/>
          </p:nvPr>
        </p:nvSpPr>
        <p:spPr>
          <a:xfrm>
            <a:off x="457200" y="1929704"/>
            <a:ext cx="8229600" cy="4604446"/>
          </a:xfrm>
        </p:spPr>
        <p:txBody>
          <a:bodyPr>
            <a:normAutofit fontScale="85000" lnSpcReduction="20000"/>
          </a:bodyPr>
          <a:lstStyle/>
          <a:p>
            <a:pPr marL="514350" indent="-514350">
              <a:buFont typeface="+mj-lt"/>
              <a:buAutoNum type="arabicPeriod"/>
            </a:pPr>
            <a:r>
              <a:rPr lang="en-US" dirty="0"/>
              <a:t>Gathered the data from the Real Estate Agent.</a:t>
            </a:r>
          </a:p>
          <a:p>
            <a:pPr marL="514350" indent="-514350">
              <a:buFont typeface="+mj-lt"/>
              <a:buAutoNum type="arabicPeriod"/>
            </a:pPr>
            <a:r>
              <a:rPr lang="en-US" dirty="0"/>
              <a:t>Read in and clean the data after doing some initial profiling on it.</a:t>
            </a:r>
          </a:p>
          <a:p>
            <a:pPr marL="514350" indent="-514350">
              <a:buFont typeface="+mj-lt"/>
              <a:buAutoNum type="arabicPeriod"/>
            </a:pPr>
            <a:r>
              <a:rPr lang="en-US" dirty="0"/>
              <a:t>Perform EDA to answer exploratory questions, analyzing trends and patterns in the data.</a:t>
            </a:r>
          </a:p>
          <a:p>
            <a:pPr marL="514350" indent="-514350">
              <a:buFont typeface="+mj-lt"/>
              <a:buAutoNum type="arabicPeriod"/>
            </a:pPr>
            <a:r>
              <a:rPr lang="en-US" dirty="0"/>
              <a:t>Create and tune ML models to predict a home’s price based on its features.</a:t>
            </a:r>
          </a:p>
          <a:p>
            <a:pPr marL="514350" indent="-514350">
              <a:buFont typeface="+mj-lt"/>
              <a:buAutoNum type="arabicPeriod"/>
            </a:pPr>
            <a:r>
              <a:rPr lang="en-US" dirty="0"/>
              <a:t>Analyze results and summarize findings.</a:t>
            </a:r>
          </a:p>
          <a:p>
            <a:pPr marL="514350" indent="-514350">
              <a:buFont typeface="+mj-lt"/>
              <a:buAutoNum type="arabicPeriod"/>
            </a:pPr>
            <a:r>
              <a:rPr lang="en-US" dirty="0"/>
              <a:t>Create an interactive user interface for predicting a home’s price.</a:t>
            </a:r>
          </a:p>
          <a:p>
            <a:pPr marL="514350" indent="-514350">
              <a:buFont typeface="+mj-lt"/>
              <a:buAutoNum type="arabicPeriod"/>
            </a:pPr>
            <a:r>
              <a:rPr lang="en-US" dirty="0"/>
              <a:t>Think about future work and the potential for further improvements.</a:t>
            </a:r>
          </a:p>
        </p:txBody>
      </p:sp>
    </p:spTree>
    <p:extLst>
      <p:ext uri="{BB962C8B-B14F-4D97-AF65-F5344CB8AC3E}">
        <p14:creationId xmlns:p14="http://schemas.microsoft.com/office/powerpoint/2010/main" val="3027459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7EAD6-F07E-7D4E-8EDC-5D82370BB38E}"/>
              </a:ext>
            </a:extLst>
          </p:cNvPr>
          <p:cNvSpPr>
            <a:spLocks noGrp="1"/>
          </p:cNvSpPr>
          <p:nvPr>
            <p:ph type="title"/>
          </p:nvPr>
        </p:nvSpPr>
        <p:spPr/>
        <p:txBody>
          <a:bodyPr>
            <a:normAutofit/>
          </a:bodyPr>
          <a:lstStyle/>
          <a:p>
            <a:r>
              <a:rPr lang="en-US" dirty="0"/>
              <a:t>EDA Results: Prices By Month</a:t>
            </a:r>
          </a:p>
        </p:txBody>
      </p:sp>
      <p:sp>
        <p:nvSpPr>
          <p:cNvPr id="5" name="TextBox 4">
            <a:extLst>
              <a:ext uri="{FF2B5EF4-FFF2-40B4-BE49-F238E27FC236}">
                <a16:creationId xmlns:a16="http://schemas.microsoft.com/office/drawing/2014/main" id="{6E73AFDA-EB6F-E345-8E86-5855CC87D709}"/>
              </a:ext>
            </a:extLst>
          </p:cNvPr>
          <p:cNvSpPr txBox="1"/>
          <p:nvPr/>
        </p:nvSpPr>
        <p:spPr>
          <a:xfrm>
            <a:off x="457200" y="5701331"/>
            <a:ext cx="7756902" cy="923330"/>
          </a:xfrm>
          <a:prstGeom prst="rect">
            <a:avLst/>
          </a:prstGeom>
          <a:noFill/>
        </p:spPr>
        <p:txBody>
          <a:bodyPr wrap="square" rtlCol="0">
            <a:spAutoFit/>
          </a:bodyPr>
          <a:lstStyle/>
          <a:p>
            <a:pPr marL="285750" indent="-285750">
              <a:buFont typeface="Arial" panose="020B0604020202020204" pitchFamily="34" charset="0"/>
              <a:buChar char="•"/>
            </a:pPr>
            <a:r>
              <a:rPr lang="en-US" dirty="0"/>
              <a:t>February – March seem like the best months to buy a house based on the lowest average prices.</a:t>
            </a:r>
          </a:p>
          <a:p>
            <a:pPr marL="285750" indent="-285750">
              <a:buFont typeface="Arial" panose="020B0604020202020204" pitchFamily="34" charset="0"/>
              <a:buChar char="•"/>
            </a:pPr>
            <a:r>
              <a:rPr lang="en-US" dirty="0"/>
              <a:t>All counties follow the same trend.</a:t>
            </a:r>
          </a:p>
        </p:txBody>
      </p:sp>
      <p:pic>
        <p:nvPicPr>
          <p:cNvPr id="6" name="Picture 5" descr="Chart, line chart&#10;&#10;Description automatically generated">
            <a:extLst>
              <a:ext uri="{FF2B5EF4-FFF2-40B4-BE49-F238E27FC236}">
                <a16:creationId xmlns:a16="http://schemas.microsoft.com/office/drawing/2014/main" id="{066E69F4-241D-E043-9391-7EA6DBDD92F8}"/>
              </a:ext>
            </a:extLst>
          </p:cNvPr>
          <p:cNvPicPr>
            <a:picLocks noChangeAspect="1"/>
          </p:cNvPicPr>
          <p:nvPr/>
        </p:nvPicPr>
        <p:blipFill>
          <a:blip r:embed="rId3"/>
          <a:stretch>
            <a:fillRect/>
          </a:stretch>
        </p:blipFill>
        <p:spPr>
          <a:xfrm>
            <a:off x="1639142" y="1549961"/>
            <a:ext cx="5393018" cy="4151370"/>
          </a:xfrm>
          <a:prstGeom prst="rect">
            <a:avLst/>
          </a:prstGeom>
        </p:spPr>
      </p:pic>
    </p:spTree>
    <p:extLst>
      <p:ext uri="{BB962C8B-B14F-4D97-AF65-F5344CB8AC3E}">
        <p14:creationId xmlns:p14="http://schemas.microsoft.com/office/powerpoint/2010/main" val="4185828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270AB-4FE8-9B4B-8C81-402D3CF9F068}"/>
              </a:ext>
            </a:extLst>
          </p:cNvPr>
          <p:cNvSpPr>
            <a:spLocks noGrp="1"/>
          </p:cNvSpPr>
          <p:nvPr>
            <p:ph type="title"/>
          </p:nvPr>
        </p:nvSpPr>
        <p:spPr>
          <a:xfrm>
            <a:off x="457200" y="601971"/>
            <a:ext cx="8392332" cy="1143000"/>
          </a:xfrm>
        </p:spPr>
        <p:txBody>
          <a:bodyPr>
            <a:normAutofit/>
          </a:bodyPr>
          <a:lstStyle/>
          <a:p>
            <a:r>
              <a:rPr lang="en-US" dirty="0"/>
              <a:t>EDA Results: Prices over the Years</a:t>
            </a:r>
          </a:p>
        </p:txBody>
      </p:sp>
      <p:sp>
        <p:nvSpPr>
          <p:cNvPr id="8" name="TextBox 7">
            <a:extLst>
              <a:ext uri="{FF2B5EF4-FFF2-40B4-BE49-F238E27FC236}">
                <a16:creationId xmlns:a16="http://schemas.microsoft.com/office/drawing/2014/main" id="{ED073184-71D6-894E-8B21-6F522ED9728B}"/>
              </a:ext>
            </a:extLst>
          </p:cNvPr>
          <p:cNvSpPr txBox="1"/>
          <p:nvPr/>
        </p:nvSpPr>
        <p:spPr>
          <a:xfrm>
            <a:off x="1038386" y="5654836"/>
            <a:ext cx="6207084" cy="369332"/>
          </a:xfrm>
          <a:prstGeom prst="rect">
            <a:avLst/>
          </a:prstGeom>
          <a:noFill/>
        </p:spPr>
        <p:txBody>
          <a:bodyPr wrap="none" rtlCol="0">
            <a:spAutoFit/>
          </a:bodyPr>
          <a:lstStyle/>
          <a:p>
            <a:pPr marL="285750" indent="-285750">
              <a:buFont typeface="Arial" panose="020B0604020202020204" pitchFamily="34" charset="0"/>
              <a:buChar char="•"/>
            </a:pPr>
            <a:r>
              <a:rPr lang="en-US" dirty="0"/>
              <a:t>Prices increased, in general at similar rates across all counties.</a:t>
            </a:r>
          </a:p>
        </p:txBody>
      </p:sp>
      <p:pic>
        <p:nvPicPr>
          <p:cNvPr id="4" name="Picture 3" descr="Chart, line chart&#10;&#10;Description automatically generated">
            <a:extLst>
              <a:ext uri="{FF2B5EF4-FFF2-40B4-BE49-F238E27FC236}">
                <a16:creationId xmlns:a16="http://schemas.microsoft.com/office/drawing/2014/main" id="{76DD8629-8FC2-404D-841E-126672016462}"/>
              </a:ext>
            </a:extLst>
          </p:cNvPr>
          <p:cNvPicPr>
            <a:picLocks noChangeAspect="1"/>
          </p:cNvPicPr>
          <p:nvPr/>
        </p:nvPicPr>
        <p:blipFill>
          <a:blip r:embed="rId3"/>
          <a:stretch>
            <a:fillRect/>
          </a:stretch>
        </p:blipFill>
        <p:spPr>
          <a:xfrm>
            <a:off x="1784470" y="1451136"/>
            <a:ext cx="5461000" cy="4203700"/>
          </a:xfrm>
          <a:prstGeom prst="rect">
            <a:avLst/>
          </a:prstGeom>
        </p:spPr>
      </p:pic>
    </p:spTree>
    <p:extLst>
      <p:ext uri="{BB962C8B-B14F-4D97-AF65-F5344CB8AC3E}">
        <p14:creationId xmlns:p14="http://schemas.microsoft.com/office/powerpoint/2010/main" val="2575082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0FE14-F9A7-3D43-9BB2-63632B39F7D3}"/>
              </a:ext>
            </a:extLst>
          </p:cNvPr>
          <p:cNvSpPr>
            <a:spLocks noGrp="1"/>
          </p:cNvSpPr>
          <p:nvPr>
            <p:ph type="title"/>
          </p:nvPr>
        </p:nvSpPr>
        <p:spPr>
          <a:xfrm>
            <a:off x="0" y="601971"/>
            <a:ext cx="9144000" cy="1143000"/>
          </a:xfrm>
        </p:spPr>
        <p:txBody>
          <a:bodyPr>
            <a:normAutofit/>
          </a:bodyPr>
          <a:lstStyle/>
          <a:p>
            <a:r>
              <a:rPr lang="en-US" dirty="0"/>
              <a:t>EDA Results: New Construction Acres</a:t>
            </a:r>
          </a:p>
        </p:txBody>
      </p:sp>
      <p:sp>
        <p:nvSpPr>
          <p:cNvPr id="6" name="TextBox 5">
            <a:extLst>
              <a:ext uri="{FF2B5EF4-FFF2-40B4-BE49-F238E27FC236}">
                <a16:creationId xmlns:a16="http://schemas.microsoft.com/office/drawing/2014/main" id="{7FDFDD92-E37F-4D4A-9DE6-7BA991026281}"/>
              </a:ext>
            </a:extLst>
          </p:cNvPr>
          <p:cNvSpPr txBox="1"/>
          <p:nvPr/>
        </p:nvSpPr>
        <p:spPr>
          <a:xfrm>
            <a:off x="974380" y="5747826"/>
            <a:ext cx="7735667" cy="646331"/>
          </a:xfrm>
          <a:prstGeom prst="rect">
            <a:avLst/>
          </a:prstGeom>
          <a:noFill/>
        </p:spPr>
        <p:txBody>
          <a:bodyPr wrap="square" rtlCol="0">
            <a:spAutoFit/>
          </a:bodyPr>
          <a:lstStyle/>
          <a:p>
            <a:pPr marL="285750" indent="-285750">
              <a:buFont typeface="Arial" panose="020B0604020202020204" pitchFamily="34" charset="0"/>
              <a:buChar char="•"/>
            </a:pPr>
            <a:r>
              <a:rPr lang="en-US" dirty="0"/>
              <a:t>Slight downward trend in acres for new construction lots.</a:t>
            </a:r>
          </a:p>
          <a:p>
            <a:pPr marL="285750" indent="-285750">
              <a:buFont typeface="Arial" panose="020B0604020202020204" pitchFamily="34" charset="0"/>
              <a:buChar char="•"/>
            </a:pPr>
            <a:r>
              <a:rPr lang="en-US" dirty="0"/>
              <a:t>Some outliers in Harford and Howard counties.</a:t>
            </a:r>
          </a:p>
        </p:txBody>
      </p:sp>
      <p:pic>
        <p:nvPicPr>
          <p:cNvPr id="4" name="Picture 3" descr="Chart, line chart&#10;&#10;Description automatically generated">
            <a:extLst>
              <a:ext uri="{FF2B5EF4-FFF2-40B4-BE49-F238E27FC236}">
                <a16:creationId xmlns:a16="http://schemas.microsoft.com/office/drawing/2014/main" id="{F64C41ED-2C55-9048-9FB7-71744BE7C7B3}"/>
              </a:ext>
            </a:extLst>
          </p:cNvPr>
          <p:cNvPicPr>
            <a:picLocks noChangeAspect="1"/>
          </p:cNvPicPr>
          <p:nvPr/>
        </p:nvPicPr>
        <p:blipFill>
          <a:blip r:embed="rId3"/>
          <a:stretch>
            <a:fillRect/>
          </a:stretch>
        </p:blipFill>
        <p:spPr>
          <a:xfrm>
            <a:off x="1981200" y="1530679"/>
            <a:ext cx="5181600" cy="4203700"/>
          </a:xfrm>
          <a:prstGeom prst="rect">
            <a:avLst/>
          </a:prstGeom>
        </p:spPr>
      </p:pic>
    </p:spTree>
    <p:extLst>
      <p:ext uri="{BB962C8B-B14F-4D97-AF65-F5344CB8AC3E}">
        <p14:creationId xmlns:p14="http://schemas.microsoft.com/office/powerpoint/2010/main" val="179548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0FE14-F9A7-3D43-9BB2-63632B39F7D3}"/>
              </a:ext>
            </a:extLst>
          </p:cNvPr>
          <p:cNvSpPr>
            <a:spLocks noGrp="1"/>
          </p:cNvSpPr>
          <p:nvPr>
            <p:ph type="title"/>
          </p:nvPr>
        </p:nvSpPr>
        <p:spPr>
          <a:xfrm>
            <a:off x="0" y="601971"/>
            <a:ext cx="9144000" cy="1143000"/>
          </a:xfrm>
        </p:spPr>
        <p:txBody>
          <a:bodyPr>
            <a:normAutofit/>
          </a:bodyPr>
          <a:lstStyle/>
          <a:p>
            <a:r>
              <a:rPr lang="en-US" dirty="0"/>
              <a:t>EDA Results: New Construction Cost</a:t>
            </a:r>
          </a:p>
        </p:txBody>
      </p:sp>
      <p:sp>
        <p:nvSpPr>
          <p:cNvPr id="6" name="TextBox 5">
            <a:extLst>
              <a:ext uri="{FF2B5EF4-FFF2-40B4-BE49-F238E27FC236}">
                <a16:creationId xmlns:a16="http://schemas.microsoft.com/office/drawing/2014/main" id="{7FDFDD92-E37F-4D4A-9DE6-7BA991026281}"/>
              </a:ext>
            </a:extLst>
          </p:cNvPr>
          <p:cNvSpPr txBox="1"/>
          <p:nvPr/>
        </p:nvSpPr>
        <p:spPr>
          <a:xfrm>
            <a:off x="974380" y="5747826"/>
            <a:ext cx="7735667" cy="923330"/>
          </a:xfrm>
          <a:prstGeom prst="rect">
            <a:avLst/>
          </a:prstGeom>
          <a:noFill/>
        </p:spPr>
        <p:txBody>
          <a:bodyPr wrap="square" rtlCol="0">
            <a:spAutoFit/>
          </a:bodyPr>
          <a:lstStyle/>
          <a:p>
            <a:pPr marL="285750" indent="-285750">
              <a:buFont typeface="Arial" panose="020B0604020202020204" pitchFamily="34" charset="0"/>
              <a:buChar char="•"/>
            </a:pPr>
            <a:r>
              <a:rPr lang="en-US" dirty="0"/>
              <a:t>New construction homes are more costly than non new construction in every county.</a:t>
            </a:r>
          </a:p>
          <a:p>
            <a:pPr marL="285750" indent="-285750">
              <a:buFont typeface="Arial" panose="020B0604020202020204" pitchFamily="34" charset="0"/>
              <a:buChar char="•"/>
            </a:pPr>
            <a:r>
              <a:rPr lang="en-US" dirty="0"/>
              <a:t>Baltimore the cheapest, Howard the most expensive.</a:t>
            </a:r>
          </a:p>
        </p:txBody>
      </p:sp>
      <p:pic>
        <p:nvPicPr>
          <p:cNvPr id="4" name="Picture 3" descr="Chart, line chart&#10;&#10;Description automatically generated">
            <a:extLst>
              <a:ext uri="{FF2B5EF4-FFF2-40B4-BE49-F238E27FC236}">
                <a16:creationId xmlns:a16="http://schemas.microsoft.com/office/drawing/2014/main" id="{817FAE56-D92F-70C0-4266-7A00AD4E171C}"/>
              </a:ext>
            </a:extLst>
          </p:cNvPr>
          <p:cNvPicPr>
            <a:picLocks noChangeAspect="1"/>
          </p:cNvPicPr>
          <p:nvPr/>
        </p:nvPicPr>
        <p:blipFill>
          <a:blip r:embed="rId3"/>
          <a:stretch>
            <a:fillRect/>
          </a:stretch>
        </p:blipFill>
        <p:spPr>
          <a:xfrm>
            <a:off x="1361839" y="3688597"/>
            <a:ext cx="2675132" cy="2059230"/>
          </a:xfrm>
          <a:prstGeom prst="rect">
            <a:avLst/>
          </a:prstGeom>
        </p:spPr>
      </p:pic>
      <p:pic>
        <p:nvPicPr>
          <p:cNvPr id="7" name="Picture 6" descr="Chart, line chart&#10;&#10;Description automatically generated">
            <a:extLst>
              <a:ext uri="{FF2B5EF4-FFF2-40B4-BE49-F238E27FC236}">
                <a16:creationId xmlns:a16="http://schemas.microsoft.com/office/drawing/2014/main" id="{782AE035-37D6-CB59-B85E-09F0940084BC}"/>
              </a:ext>
            </a:extLst>
          </p:cNvPr>
          <p:cNvPicPr>
            <a:picLocks noChangeAspect="1"/>
          </p:cNvPicPr>
          <p:nvPr/>
        </p:nvPicPr>
        <p:blipFill>
          <a:blip r:embed="rId4"/>
          <a:stretch>
            <a:fillRect/>
          </a:stretch>
        </p:blipFill>
        <p:spPr>
          <a:xfrm>
            <a:off x="1156262" y="1558896"/>
            <a:ext cx="2880709" cy="2059230"/>
          </a:xfrm>
          <a:prstGeom prst="rect">
            <a:avLst/>
          </a:prstGeom>
        </p:spPr>
      </p:pic>
      <p:pic>
        <p:nvPicPr>
          <p:cNvPr id="9" name="Picture 8" descr="Chart, line chart&#10;&#10;Description automatically generated">
            <a:extLst>
              <a:ext uri="{FF2B5EF4-FFF2-40B4-BE49-F238E27FC236}">
                <a16:creationId xmlns:a16="http://schemas.microsoft.com/office/drawing/2014/main" id="{29153C1A-F23C-E069-993A-A397E69F03CA}"/>
              </a:ext>
            </a:extLst>
          </p:cNvPr>
          <p:cNvPicPr>
            <a:picLocks noChangeAspect="1"/>
          </p:cNvPicPr>
          <p:nvPr/>
        </p:nvPicPr>
        <p:blipFill>
          <a:blip r:embed="rId5"/>
          <a:stretch>
            <a:fillRect/>
          </a:stretch>
        </p:blipFill>
        <p:spPr>
          <a:xfrm>
            <a:off x="4842213" y="3688597"/>
            <a:ext cx="3054845" cy="2059229"/>
          </a:xfrm>
          <a:prstGeom prst="rect">
            <a:avLst/>
          </a:prstGeom>
        </p:spPr>
      </p:pic>
      <p:pic>
        <p:nvPicPr>
          <p:cNvPr id="11" name="Picture 10" descr="Chart, line chart&#10;&#10;Description automatically generated">
            <a:extLst>
              <a:ext uri="{FF2B5EF4-FFF2-40B4-BE49-F238E27FC236}">
                <a16:creationId xmlns:a16="http://schemas.microsoft.com/office/drawing/2014/main" id="{C48D9822-7E80-6CA0-056D-6B2898B56E56}"/>
              </a:ext>
            </a:extLst>
          </p:cNvPr>
          <p:cNvPicPr>
            <a:picLocks noChangeAspect="1"/>
          </p:cNvPicPr>
          <p:nvPr/>
        </p:nvPicPr>
        <p:blipFill>
          <a:blip r:embed="rId6"/>
          <a:stretch>
            <a:fillRect/>
          </a:stretch>
        </p:blipFill>
        <p:spPr>
          <a:xfrm>
            <a:off x="4842213" y="1488425"/>
            <a:ext cx="3054845" cy="2200172"/>
          </a:xfrm>
          <a:prstGeom prst="rect">
            <a:avLst/>
          </a:prstGeom>
        </p:spPr>
      </p:pic>
    </p:spTree>
    <p:extLst>
      <p:ext uri="{BB962C8B-B14F-4D97-AF65-F5344CB8AC3E}">
        <p14:creationId xmlns:p14="http://schemas.microsoft.com/office/powerpoint/2010/main" val="2052676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0FE14-F9A7-3D43-9BB2-63632B39F7D3}"/>
              </a:ext>
            </a:extLst>
          </p:cNvPr>
          <p:cNvSpPr>
            <a:spLocks noGrp="1"/>
          </p:cNvSpPr>
          <p:nvPr>
            <p:ph type="title"/>
          </p:nvPr>
        </p:nvSpPr>
        <p:spPr>
          <a:xfrm>
            <a:off x="0" y="601971"/>
            <a:ext cx="9144000" cy="1143000"/>
          </a:xfrm>
        </p:spPr>
        <p:txBody>
          <a:bodyPr>
            <a:normAutofit/>
          </a:bodyPr>
          <a:lstStyle/>
          <a:p>
            <a:r>
              <a:rPr lang="en-US" sz="3600" dirty="0"/>
              <a:t>Initial EDA Results: Sold – List Price</a:t>
            </a:r>
          </a:p>
        </p:txBody>
      </p:sp>
      <p:sp>
        <p:nvSpPr>
          <p:cNvPr id="6" name="TextBox 5">
            <a:extLst>
              <a:ext uri="{FF2B5EF4-FFF2-40B4-BE49-F238E27FC236}">
                <a16:creationId xmlns:a16="http://schemas.microsoft.com/office/drawing/2014/main" id="{7FDFDD92-E37F-4D4A-9DE6-7BA991026281}"/>
              </a:ext>
            </a:extLst>
          </p:cNvPr>
          <p:cNvSpPr txBox="1"/>
          <p:nvPr/>
        </p:nvSpPr>
        <p:spPr>
          <a:xfrm>
            <a:off x="974380" y="5747826"/>
            <a:ext cx="7735667" cy="646331"/>
          </a:xfrm>
          <a:prstGeom prst="rect">
            <a:avLst/>
          </a:prstGeom>
          <a:noFill/>
        </p:spPr>
        <p:txBody>
          <a:bodyPr wrap="square" rtlCol="0">
            <a:spAutoFit/>
          </a:bodyPr>
          <a:lstStyle/>
          <a:p>
            <a:pPr marL="285750" indent="-285750">
              <a:buFont typeface="Arial" panose="020B0604020202020204" pitchFamily="34" charset="0"/>
              <a:buChar char="•"/>
            </a:pPr>
            <a:r>
              <a:rPr lang="en-US" dirty="0"/>
              <a:t>Housing market has become much more of a seller’s market recently.</a:t>
            </a:r>
          </a:p>
          <a:p>
            <a:pPr marL="285750" indent="-285750">
              <a:buFont typeface="Arial" panose="020B0604020202020204" pitchFamily="34" charset="0"/>
              <a:buChar char="•"/>
            </a:pPr>
            <a:r>
              <a:rPr lang="en-US" dirty="0"/>
              <a:t>World events such as COVID-19 affect the market.</a:t>
            </a:r>
          </a:p>
        </p:txBody>
      </p:sp>
      <p:pic>
        <p:nvPicPr>
          <p:cNvPr id="5" name="Picture 4" descr="Chart, line chart&#10;&#10;Description automatically generated">
            <a:extLst>
              <a:ext uri="{FF2B5EF4-FFF2-40B4-BE49-F238E27FC236}">
                <a16:creationId xmlns:a16="http://schemas.microsoft.com/office/drawing/2014/main" id="{A2896F8D-C897-6C44-B3A0-FEEC883ABE8B}"/>
              </a:ext>
            </a:extLst>
          </p:cNvPr>
          <p:cNvPicPr>
            <a:picLocks noChangeAspect="1"/>
          </p:cNvPicPr>
          <p:nvPr/>
        </p:nvPicPr>
        <p:blipFill>
          <a:blip r:embed="rId3"/>
          <a:stretch>
            <a:fillRect/>
          </a:stretch>
        </p:blipFill>
        <p:spPr>
          <a:xfrm>
            <a:off x="1828800" y="1544126"/>
            <a:ext cx="5486400" cy="4203700"/>
          </a:xfrm>
          <a:prstGeom prst="rect">
            <a:avLst/>
          </a:prstGeom>
        </p:spPr>
      </p:pic>
    </p:spTree>
    <p:extLst>
      <p:ext uri="{BB962C8B-B14F-4D97-AF65-F5344CB8AC3E}">
        <p14:creationId xmlns:p14="http://schemas.microsoft.com/office/powerpoint/2010/main" val="7688064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33880</TotalTime>
  <Words>3693</Words>
  <Application>Microsoft Macintosh PowerPoint</Application>
  <PresentationFormat>On-screen Show (4:3)</PresentationFormat>
  <Paragraphs>118</Paragraphs>
  <Slides>19</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DATA 606 Capstone Project: Predicting Maryland Home Prices and Finding their Value</vt:lpstr>
      <vt:lpstr>The Problem / Why it is Important</vt:lpstr>
      <vt:lpstr>The Data</vt:lpstr>
      <vt:lpstr>Research Process / Steps</vt:lpstr>
      <vt:lpstr>EDA Results: Prices By Month</vt:lpstr>
      <vt:lpstr>EDA Results: Prices over the Years</vt:lpstr>
      <vt:lpstr>EDA Results: New Construction Acres</vt:lpstr>
      <vt:lpstr>EDA Results: New Construction Cost</vt:lpstr>
      <vt:lpstr>Initial EDA Results: Sold – List Price</vt:lpstr>
      <vt:lpstr>Initial EDA Results: Correlation Matrix</vt:lpstr>
      <vt:lpstr>Machine Learning Models</vt:lpstr>
      <vt:lpstr>Linear Regression</vt:lpstr>
      <vt:lpstr>Decision Tree Regression</vt:lpstr>
      <vt:lpstr>Comparing Models</vt:lpstr>
      <vt:lpstr>Interpretations / Key Takeaways</vt:lpstr>
      <vt:lpstr>Model Interface</vt:lpstr>
      <vt:lpstr>Future Work</vt:lpstr>
      <vt:lpstr>Thank You</vt:lpstr>
      <vt:lpstr>Potential Future References</vt:lpstr>
    </vt:vector>
  </TitlesOfParts>
  <Company>UMBC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Lord</dc:creator>
  <cp:lastModifiedBy>Amy Vance</cp:lastModifiedBy>
  <cp:revision>77</cp:revision>
  <dcterms:created xsi:type="dcterms:W3CDTF">2019-12-12T13:31:42Z</dcterms:created>
  <dcterms:modified xsi:type="dcterms:W3CDTF">2022-05-23T02:57:37Z</dcterms:modified>
</cp:coreProperties>
</file>