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1"/>
  </p:notesMasterIdLst>
  <p:sldIdLst>
    <p:sldId id="256" r:id="rId2"/>
    <p:sldId id="258" r:id="rId3"/>
    <p:sldId id="259" r:id="rId4"/>
    <p:sldId id="261" r:id="rId5"/>
    <p:sldId id="296" r:id="rId6"/>
    <p:sldId id="263" r:id="rId7"/>
    <p:sldId id="297" r:id="rId8"/>
    <p:sldId id="298" r:id="rId9"/>
    <p:sldId id="299" r:id="rId10"/>
    <p:sldId id="304" r:id="rId11"/>
    <p:sldId id="300" r:id="rId12"/>
    <p:sldId id="305" r:id="rId13"/>
    <p:sldId id="306" r:id="rId14"/>
    <p:sldId id="262" r:id="rId15"/>
    <p:sldId id="301" r:id="rId16"/>
    <p:sldId id="264" r:id="rId17"/>
    <p:sldId id="302" r:id="rId18"/>
    <p:sldId id="303" r:id="rId19"/>
    <p:sldId id="280" r:id="rId20"/>
  </p:sldIdLst>
  <p:sldSz cx="9144000" cy="5143500" type="screen16x9"/>
  <p:notesSz cx="6858000" cy="9144000"/>
  <p:embeddedFontLst>
    <p:embeddedFont>
      <p:font typeface="Roboto Slab" pitchFamily="2" charset="0"/>
      <p:regular r:id="rId22"/>
      <p:bold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snapToObjects="1">
      <p:cViewPr varScale="1">
        <p:scale>
          <a:sx n="162" d="100"/>
          <a:sy n="162"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4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tista.com/statistics/276623/number-of-apps-available-in-leading-app-stores/" TargetMode="External"/><Relationship Id="rId2" Type="http://schemas.openxmlformats.org/officeDocument/2006/relationships/hyperlink" Target="https://www.kaggle.com/datasets/yassershrief/goggle-play-data" TargetMode="External"/><Relationship Id="rId1" Type="http://schemas.openxmlformats.org/officeDocument/2006/relationships/slideLayout" Target="../slideLayouts/slideLayout5.xml"/><Relationship Id="rId4" Type="http://schemas.openxmlformats.org/officeDocument/2006/relationships/hyperlink" Target="https://www.statista.com/statistics/1090254/global-app-uninstall-rat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2000476"/>
            <a:ext cx="6305128"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Capstone Project</a:t>
            </a:r>
            <a:br>
              <a:rPr lang="en" sz="3200" dirty="0"/>
            </a:br>
            <a:r>
              <a:rPr lang="en" sz="3200" dirty="0"/>
              <a:t>DATA-606</a:t>
            </a:r>
            <a:br>
              <a:rPr lang="en" sz="3200" dirty="0"/>
            </a:br>
            <a:br>
              <a:rPr lang="en" sz="3200" dirty="0"/>
            </a:br>
            <a:r>
              <a:rPr lang="en" sz="3200" dirty="0"/>
              <a:t>Android App Analyzer</a:t>
            </a:r>
            <a:endParaRPr sz="3200" dirty="0"/>
          </a:p>
        </p:txBody>
      </p:sp>
      <p:sp>
        <p:nvSpPr>
          <p:cNvPr id="2" name="TextBox 1">
            <a:extLst>
              <a:ext uri="{FF2B5EF4-FFF2-40B4-BE49-F238E27FC236}">
                <a16:creationId xmlns:a16="http://schemas.microsoft.com/office/drawing/2014/main" id="{FC34AB0D-8B5A-DB42-B2A2-DFA006979EC6}"/>
              </a:ext>
            </a:extLst>
          </p:cNvPr>
          <p:cNvSpPr txBox="1"/>
          <p:nvPr/>
        </p:nvSpPr>
        <p:spPr>
          <a:xfrm>
            <a:off x="1700185" y="3942272"/>
            <a:ext cx="2635658" cy="646331"/>
          </a:xfrm>
          <a:prstGeom prst="rect">
            <a:avLst/>
          </a:prstGeom>
          <a:noFill/>
        </p:spPr>
        <p:txBody>
          <a:bodyPr wrap="none" rtlCol="0">
            <a:spAutoFit/>
          </a:bodyPr>
          <a:lstStyle/>
          <a:p>
            <a:r>
              <a:rPr lang="en-US" sz="1200" dirty="0">
                <a:solidFill>
                  <a:schemeClr val="accent1">
                    <a:lumMod val="50000"/>
                  </a:schemeClr>
                </a:solidFill>
              </a:rPr>
              <a:t>Name	: </a:t>
            </a:r>
            <a:r>
              <a:rPr lang="en-US" sz="1200" i="1" dirty="0">
                <a:solidFill>
                  <a:schemeClr val="accent1">
                    <a:lumMod val="50000"/>
                  </a:schemeClr>
                </a:solidFill>
              </a:rPr>
              <a:t>Abdul Salam </a:t>
            </a:r>
            <a:r>
              <a:rPr lang="en-US" sz="1200" i="1" dirty="0" err="1">
                <a:solidFill>
                  <a:schemeClr val="accent1">
                    <a:lumMod val="50000"/>
                  </a:schemeClr>
                </a:solidFill>
              </a:rPr>
              <a:t>Kagaji</a:t>
            </a:r>
            <a:endParaRPr lang="en-US" sz="1200" i="1" dirty="0">
              <a:solidFill>
                <a:schemeClr val="accent1">
                  <a:lumMod val="50000"/>
                </a:schemeClr>
              </a:solidFill>
            </a:endParaRPr>
          </a:p>
          <a:p>
            <a:r>
              <a:rPr lang="en-US" sz="1200" dirty="0">
                <a:solidFill>
                  <a:schemeClr val="accent1">
                    <a:lumMod val="50000"/>
                  </a:schemeClr>
                </a:solidFill>
              </a:rPr>
              <a:t>Campus Id 	: </a:t>
            </a:r>
            <a:r>
              <a:rPr lang="en-US" sz="1200" i="1" dirty="0">
                <a:solidFill>
                  <a:schemeClr val="accent1">
                    <a:lumMod val="50000"/>
                  </a:schemeClr>
                </a:solidFill>
              </a:rPr>
              <a:t>XH61938</a:t>
            </a:r>
          </a:p>
          <a:p>
            <a:r>
              <a:rPr lang="en-US" sz="1200" dirty="0">
                <a:solidFill>
                  <a:schemeClr val="accent1">
                    <a:lumMod val="50000"/>
                  </a:schemeClr>
                </a:solidFill>
              </a:rPr>
              <a:t>Mail 	: </a:t>
            </a:r>
            <a:r>
              <a:rPr lang="en-US" sz="1200" i="1" dirty="0">
                <a:solidFill>
                  <a:schemeClr val="accent1">
                    <a:lumMod val="50000"/>
                  </a:schemeClr>
                </a:solidFill>
              </a:rPr>
              <a:t>abdulsk1@umbc.edu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F8D2-2B8D-2240-8F2D-E7C834DAB026}"/>
              </a:ext>
            </a:extLst>
          </p:cNvPr>
          <p:cNvSpPr>
            <a:spLocks noGrp="1"/>
          </p:cNvSpPr>
          <p:nvPr>
            <p:ph type="title"/>
          </p:nvPr>
        </p:nvSpPr>
        <p:spPr/>
        <p:txBody>
          <a:bodyPr/>
          <a:lstStyle/>
          <a:p>
            <a:r>
              <a:rPr lang="en-US" dirty="0"/>
              <a:t>Ratings of Free Apps per category</a:t>
            </a:r>
          </a:p>
        </p:txBody>
      </p:sp>
      <p:sp>
        <p:nvSpPr>
          <p:cNvPr id="5" name="Slide Number Placeholder 4">
            <a:extLst>
              <a:ext uri="{FF2B5EF4-FFF2-40B4-BE49-F238E27FC236}">
                <a16:creationId xmlns:a16="http://schemas.microsoft.com/office/drawing/2014/main" id="{C1C3EE51-6B6A-EE48-9E4D-BB21D2E07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52ABFD48-4279-7143-A083-3F362E3AF539}"/>
              </a:ext>
            </a:extLst>
          </p:cNvPr>
          <p:cNvPicPr>
            <a:picLocks noChangeAspect="1"/>
          </p:cNvPicPr>
          <p:nvPr/>
        </p:nvPicPr>
        <p:blipFill>
          <a:blip r:embed="rId2"/>
          <a:stretch>
            <a:fillRect/>
          </a:stretch>
        </p:blipFill>
        <p:spPr>
          <a:xfrm>
            <a:off x="387350" y="908050"/>
            <a:ext cx="8369300" cy="3327400"/>
          </a:xfrm>
          <a:prstGeom prst="rect">
            <a:avLst/>
          </a:prstGeom>
        </p:spPr>
      </p:pic>
    </p:spTree>
    <p:extLst>
      <p:ext uri="{BB962C8B-B14F-4D97-AF65-F5344CB8AC3E}">
        <p14:creationId xmlns:p14="http://schemas.microsoft.com/office/powerpoint/2010/main" val="175382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dirty="0"/>
              <a:t>Attribute correlations</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F9C8F8F-48AF-F34A-9266-1710F2064C25}"/>
              </a:ext>
            </a:extLst>
          </p:cNvPr>
          <p:cNvPicPr>
            <a:picLocks noChangeAspect="1"/>
          </p:cNvPicPr>
          <p:nvPr/>
        </p:nvPicPr>
        <p:blipFill>
          <a:blip r:embed="rId2"/>
          <a:stretch>
            <a:fillRect/>
          </a:stretch>
        </p:blipFill>
        <p:spPr>
          <a:xfrm>
            <a:off x="387350" y="1097831"/>
            <a:ext cx="8369300" cy="3327400"/>
          </a:xfrm>
          <a:prstGeom prst="rect">
            <a:avLst/>
          </a:prstGeom>
        </p:spPr>
      </p:pic>
    </p:spTree>
    <p:extLst>
      <p:ext uri="{BB962C8B-B14F-4D97-AF65-F5344CB8AC3E}">
        <p14:creationId xmlns:p14="http://schemas.microsoft.com/office/powerpoint/2010/main" val="117448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sz="2400" dirty="0"/>
              <a:t>Machine Learning Algorithm Used</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2">
            <a:extLst>
              <a:ext uri="{FF2B5EF4-FFF2-40B4-BE49-F238E27FC236}">
                <a16:creationId xmlns:a16="http://schemas.microsoft.com/office/drawing/2014/main" id="{6A2A5E6F-0689-854F-8C8E-61D157017FC7}"/>
              </a:ext>
            </a:extLst>
          </p:cNvPr>
          <p:cNvSpPr>
            <a:spLocks noGrp="1"/>
          </p:cNvSpPr>
          <p:nvPr>
            <p:ph type="body" idx="1"/>
          </p:nvPr>
        </p:nvSpPr>
        <p:spPr>
          <a:xfrm>
            <a:off x="786150" y="1010720"/>
            <a:ext cx="6744724" cy="2914650"/>
          </a:xfrm>
        </p:spPr>
        <p:txBody>
          <a:bodyPr/>
          <a:lstStyle/>
          <a:p>
            <a:pPr marL="101600" indent="0">
              <a:buNone/>
            </a:pPr>
            <a:r>
              <a:rPr lang="en-US" b="1" dirty="0">
                <a:solidFill>
                  <a:schemeClr val="accent1">
                    <a:lumMod val="50000"/>
                  </a:schemeClr>
                </a:solidFill>
              </a:rPr>
              <a:t>SGD Classifier</a:t>
            </a:r>
          </a:p>
          <a:p>
            <a:pPr marL="101600" indent="0">
              <a:buNone/>
            </a:pPr>
            <a:r>
              <a:rPr lang="en-US" sz="1400" dirty="0"/>
              <a:t>The SGD classifier is a commonly used algorithm for text-based classification tasks. It is known for its efficiency, scalability, and ability to handle large datasets. Many natural language processing applications, such as sentiment analysis and spam filtering, have achieved good results using the SGD classifier.</a:t>
            </a:r>
          </a:p>
          <a:p>
            <a:pPr marL="101600" indent="0">
              <a:buNone/>
            </a:pPr>
            <a:endParaRPr lang="en-US" sz="1600" dirty="0"/>
          </a:p>
          <a:p>
            <a:pPr marL="101600" indent="0">
              <a:buNone/>
            </a:pPr>
            <a:r>
              <a:rPr lang="en-US" sz="1600" b="1" dirty="0"/>
              <a:t>Advantages</a:t>
            </a:r>
            <a:r>
              <a:rPr lang="en-US" sz="1600" dirty="0"/>
              <a:t>:</a:t>
            </a:r>
          </a:p>
          <a:p>
            <a:r>
              <a:rPr lang="en-US" sz="1200" dirty="0"/>
              <a:t>The SGD classifier is efficient for text-based classification tasks.</a:t>
            </a:r>
          </a:p>
          <a:p>
            <a:r>
              <a:rPr lang="en-US" sz="1200" dirty="0"/>
              <a:t>It can handle large datasets and has a low memory footprint.</a:t>
            </a:r>
          </a:p>
          <a:p>
            <a:r>
              <a:rPr lang="en-US" sz="1200" dirty="0"/>
              <a:t>The algorithm is easily scalable for high-dimensional feature spaces.</a:t>
            </a:r>
          </a:p>
          <a:p>
            <a:r>
              <a:rPr lang="en-US" sz="1200" dirty="0"/>
              <a:t>The SGD classifier achieves good performance in natural language processing applications.</a:t>
            </a:r>
          </a:p>
          <a:p>
            <a:r>
              <a:rPr lang="en-US" sz="1200" dirty="0"/>
              <a:t>Some of these applications include sentiment analysis, spam filtering, and document classification.</a:t>
            </a:r>
          </a:p>
          <a:p>
            <a:pPr marL="101600" indent="0">
              <a:buNone/>
            </a:pPr>
            <a:endParaRPr lang="en-US" dirty="0"/>
          </a:p>
          <a:p>
            <a:pPr marL="101600" indent="0">
              <a:buNone/>
            </a:pPr>
            <a:endParaRPr lang="en-US" b="1" dirty="0">
              <a:solidFill>
                <a:schemeClr val="accent1">
                  <a:lumMod val="50000"/>
                </a:schemeClr>
              </a:solidFill>
            </a:endParaRPr>
          </a:p>
          <a:p>
            <a:pPr marL="101600" indent="0">
              <a:buNone/>
            </a:pPr>
            <a:endParaRPr lang="en-US" b="1" dirty="0">
              <a:solidFill>
                <a:schemeClr val="accent1">
                  <a:lumMod val="50000"/>
                </a:schemeClr>
              </a:solidFill>
            </a:endParaRPr>
          </a:p>
        </p:txBody>
      </p:sp>
    </p:spTree>
    <p:extLst>
      <p:ext uri="{BB962C8B-B14F-4D97-AF65-F5344CB8AC3E}">
        <p14:creationId xmlns:p14="http://schemas.microsoft.com/office/powerpoint/2010/main" val="88344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sz="2400" dirty="0"/>
              <a:t>Machine Learning Pipeline</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961D43CE-5DAA-FD43-96FA-F65E516D5B14}"/>
              </a:ext>
            </a:extLst>
          </p:cNvPr>
          <p:cNvPicPr>
            <a:picLocks noChangeAspect="1"/>
          </p:cNvPicPr>
          <p:nvPr/>
        </p:nvPicPr>
        <p:blipFill>
          <a:blip r:embed="rId2"/>
          <a:stretch>
            <a:fillRect/>
          </a:stretch>
        </p:blipFill>
        <p:spPr>
          <a:xfrm>
            <a:off x="301565" y="1141802"/>
            <a:ext cx="3848100" cy="3187700"/>
          </a:xfrm>
          <a:prstGeom prst="rect">
            <a:avLst/>
          </a:prstGeom>
        </p:spPr>
      </p:pic>
      <p:pic>
        <p:nvPicPr>
          <p:cNvPr id="8" name="Picture 7">
            <a:extLst>
              <a:ext uri="{FF2B5EF4-FFF2-40B4-BE49-F238E27FC236}">
                <a16:creationId xmlns:a16="http://schemas.microsoft.com/office/drawing/2014/main" id="{4DF89C75-F7EE-9546-8133-1D6A868DAE71}"/>
              </a:ext>
            </a:extLst>
          </p:cNvPr>
          <p:cNvPicPr>
            <a:picLocks noChangeAspect="1"/>
          </p:cNvPicPr>
          <p:nvPr/>
        </p:nvPicPr>
        <p:blipFill>
          <a:blip r:embed="rId3"/>
          <a:stretch>
            <a:fillRect/>
          </a:stretch>
        </p:blipFill>
        <p:spPr>
          <a:xfrm>
            <a:off x="4477587" y="1141802"/>
            <a:ext cx="3505293" cy="3266296"/>
          </a:xfrm>
          <a:prstGeom prst="rect">
            <a:avLst/>
          </a:prstGeom>
        </p:spPr>
      </p:pic>
    </p:spTree>
    <p:extLst>
      <p:ext uri="{BB962C8B-B14F-4D97-AF65-F5344CB8AC3E}">
        <p14:creationId xmlns:p14="http://schemas.microsoft.com/office/powerpoint/2010/main" val="174205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User Interface</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dirty="0"/>
              <a:t>Allows users to input app details for analysis.</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50D04F-D981-9A48-B41A-15FE209287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D4B1609C-CF10-9D42-813C-8CBF7E645CAF}"/>
              </a:ext>
            </a:extLst>
          </p:cNvPr>
          <p:cNvPicPr>
            <a:picLocks noChangeAspect="1"/>
          </p:cNvPicPr>
          <p:nvPr/>
        </p:nvPicPr>
        <p:blipFill>
          <a:blip r:embed="rId2"/>
          <a:stretch>
            <a:fillRect/>
          </a:stretch>
        </p:blipFill>
        <p:spPr>
          <a:xfrm>
            <a:off x="888521" y="280290"/>
            <a:ext cx="7151298" cy="4469561"/>
          </a:xfrm>
          <a:prstGeom prst="rect">
            <a:avLst/>
          </a:prstGeom>
        </p:spPr>
      </p:pic>
    </p:spTree>
    <p:extLst>
      <p:ext uri="{BB962C8B-B14F-4D97-AF65-F5344CB8AC3E}">
        <p14:creationId xmlns:p14="http://schemas.microsoft.com/office/powerpoint/2010/main" val="406489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Outcomes</a:t>
            </a:r>
            <a:endParaRPr dirty="0"/>
          </a:p>
        </p:txBody>
      </p:sp>
      <p:sp>
        <p:nvSpPr>
          <p:cNvPr id="141" name="Google Shape;141;p20"/>
          <p:cNvSpPr txBox="1">
            <a:spLocks noGrp="1"/>
          </p:cNvSpPr>
          <p:nvPr>
            <p:ph type="body" idx="1"/>
          </p:nvPr>
        </p:nvSpPr>
        <p:spPr>
          <a:xfrm>
            <a:off x="786149" y="1200150"/>
            <a:ext cx="5959707" cy="3009541"/>
          </a:xfrm>
          <a:prstGeom prst="rect">
            <a:avLst/>
          </a:prstGeom>
        </p:spPr>
        <p:txBody>
          <a:bodyPr spcFirstLastPara="1" wrap="square" lIns="91425" tIns="91425" rIns="91425" bIns="91425" anchor="t" anchorCtr="0">
            <a:noAutofit/>
          </a:bodyPr>
          <a:lstStyle/>
          <a:p>
            <a:r>
              <a:rPr lang="en-US" dirty="0"/>
              <a:t>Predicted count of downloads/installs</a:t>
            </a:r>
          </a:p>
          <a:p>
            <a:r>
              <a:rPr lang="en-US" dirty="0"/>
              <a:t>Predicted app rating.</a:t>
            </a:r>
          </a:p>
          <a:p>
            <a:r>
              <a:rPr lang="en-US" dirty="0"/>
              <a:t>Predicted age group of the users</a:t>
            </a:r>
          </a:p>
          <a:p>
            <a:r>
              <a:rPr lang="en-US" dirty="0"/>
              <a:t>Predicting app type (free or paid)</a:t>
            </a:r>
          </a:p>
          <a:p>
            <a:r>
              <a:rPr lang="en-US" dirty="0"/>
              <a:t>Predicting price of the app if user wants to make the app a paid service</a:t>
            </a:r>
          </a:p>
          <a:p>
            <a:r>
              <a:rPr lang="en-US" dirty="0"/>
              <a:t>list of top 5 competing apps in the same category of the app</a:t>
            </a: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9DA8-6218-6D4D-8A24-F31C01EA0B99}"/>
              </a:ext>
            </a:extLst>
          </p:cNvPr>
          <p:cNvSpPr>
            <a:spLocks noGrp="1"/>
          </p:cNvSpPr>
          <p:nvPr>
            <p:ph type="title"/>
          </p:nvPr>
        </p:nvSpPr>
        <p:spPr/>
        <p:txBody>
          <a:bodyPr/>
          <a:lstStyle/>
          <a:p>
            <a:r>
              <a:rPr lang="en-US" sz="2400" dirty="0"/>
              <a:t>Conclusion</a:t>
            </a:r>
            <a:endParaRPr lang="en-US" dirty="0"/>
          </a:p>
        </p:txBody>
      </p:sp>
      <p:sp>
        <p:nvSpPr>
          <p:cNvPr id="5" name="Text Placeholder 4">
            <a:extLst>
              <a:ext uri="{FF2B5EF4-FFF2-40B4-BE49-F238E27FC236}">
                <a16:creationId xmlns:a16="http://schemas.microsoft.com/office/drawing/2014/main" id="{6D4D118F-9B32-684B-933A-69C0DB2863DA}"/>
              </a:ext>
            </a:extLst>
          </p:cNvPr>
          <p:cNvSpPr>
            <a:spLocks noGrp="1"/>
          </p:cNvSpPr>
          <p:nvPr>
            <p:ph type="body" idx="3"/>
          </p:nvPr>
        </p:nvSpPr>
        <p:spPr>
          <a:xfrm>
            <a:off x="786150" y="1199071"/>
            <a:ext cx="6943118" cy="2501662"/>
          </a:xfrm>
        </p:spPr>
        <p:txBody>
          <a:bodyPr/>
          <a:lstStyle/>
          <a:p>
            <a:pPr marL="114300" indent="0">
              <a:buNone/>
            </a:pPr>
            <a:r>
              <a:rPr lang="en-US" dirty="0"/>
              <a:t>Our solution provides insights and recommendations for developers to improve their app's user experience, functionality, and regular updates. With these insights, developers can create more accessible, engaging, and higher quality apps that meet users' needs and ultimately achieve greater success in the Android app market.</a:t>
            </a:r>
          </a:p>
        </p:txBody>
      </p:sp>
      <p:sp>
        <p:nvSpPr>
          <p:cNvPr id="6" name="Slide Number Placeholder 5">
            <a:extLst>
              <a:ext uri="{FF2B5EF4-FFF2-40B4-BE49-F238E27FC236}">
                <a16:creationId xmlns:a16="http://schemas.microsoft.com/office/drawing/2014/main" id="{F05505F7-44DE-1448-8126-CE53ED4F6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20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1E9-D6FE-6242-8D93-4C0761FB7CA3}"/>
              </a:ext>
            </a:extLst>
          </p:cNvPr>
          <p:cNvSpPr>
            <a:spLocks noGrp="1"/>
          </p:cNvSpPr>
          <p:nvPr>
            <p:ph type="title"/>
          </p:nvPr>
        </p:nvSpPr>
        <p:spPr/>
        <p:txBody>
          <a:bodyPr/>
          <a:lstStyle/>
          <a:p>
            <a:r>
              <a:rPr lang="en-US" sz="2400" dirty="0"/>
              <a:t>References</a:t>
            </a:r>
          </a:p>
        </p:txBody>
      </p:sp>
      <p:sp>
        <p:nvSpPr>
          <p:cNvPr id="5" name="Text Placeholder 4">
            <a:extLst>
              <a:ext uri="{FF2B5EF4-FFF2-40B4-BE49-F238E27FC236}">
                <a16:creationId xmlns:a16="http://schemas.microsoft.com/office/drawing/2014/main" id="{DCF26EDA-9C71-2F44-AC4C-BDD689407F73}"/>
              </a:ext>
            </a:extLst>
          </p:cNvPr>
          <p:cNvSpPr>
            <a:spLocks noGrp="1"/>
          </p:cNvSpPr>
          <p:nvPr>
            <p:ph type="body" idx="3"/>
          </p:nvPr>
        </p:nvSpPr>
        <p:spPr>
          <a:xfrm>
            <a:off x="353684" y="1224951"/>
            <a:ext cx="7479102" cy="2674190"/>
          </a:xfrm>
        </p:spPr>
        <p:txBody>
          <a:bodyPr/>
          <a:lstStyle/>
          <a:p>
            <a:r>
              <a:rPr lang="en-US" sz="1400" dirty="0"/>
              <a:t>Google Play Store Data – Kaggle</a:t>
            </a:r>
          </a:p>
          <a:p>
            <a:pPr marL="571500" lvl="1" indent="0">
              <a:buNone/>
            </a:pPr>
            <a:r>
              <a:rPr lang="en-US" sz="1400" dirty="0">
                <a:hlinkClick r:id="rId2"/>
              </a:rPr>
              <a:t>https://www.kaggle.com/datasets/yassershrief/goggle-play-data</a:t>
            </a:r>
            <a:endParaRPr lang="en-US" sz="1100" dirty="0"/>
          </a:p>
          <a:p>
            <a:r>
              <a:rPr lang="en-US" sz="1400" dirty="0"/>
              <a:t>Statista. (2021). Number of apps available in leading app stores as of 1st quarter 2021. </a:t>
            </a:r>
            <a:r>
              <a:rPr lang="en-US" sz="1400" u="sng" dirty="0">
                <a:hlinkClick r:id="rId3"/>
              </a:rPr>
              <a:t>https://www.statista.com/statistics/276623/number-of-apps-available-in-leading-app-stores/</a:t>
            </a:r>
            <a:endParaRPr lang="en-US" sz="1400" dirty="0"/>
          </a:p>
          <a:p>
            <a:r>
              <a:rPr lang="en-US" sz="1400" dirty="0"/>
              <a:t>Statista. (2020). Global app uninstall rate 2020, by region. </a:t>
            </a:r>
            <a:r>
              <a:rPr lang="en-US" sz="1400" u="sng" dirty="0">
                <a:hlinkClick r:id="rId4"/>
              </a:rPr>
              <a:t>https://www.statista.com/statistics/1090254/global-app-uninstall-rate/</a:t>
            </a:r>
            <a:endParaRPr lang="en-US" sz="1400" dirty="0"/>
          </a:p>
          <a:p>
            <a:endParaRPr lang="en-US" sz="1400" dirty="0"/>
          </a:p>
        </p:txBody>
      </p:sp>
      <p:sp>
        <p:nvSpPr>
          <p:cNvPr id="6" name="Slide Number Placeholder 5">
            <a:extLst>
              <a:ext uri="{FF2B5EF4-FFF2-40B4-BE49-F238E27FC236}">
                <a16:creationId xmlns:a16="http://schemas.microsoft.com/office/drawing/2014/main" id="{CE08713B-3EEA-A449-9E71-AF4086108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58692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Abdul Salam </a:t>
            </a:r>
            <a:r>
              <a:rPr lang="en" sz="3600" b="1" dirty="0" err="1"/>
              <a:t>Kagaji</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t>I am here to present you my Capstone project regarding an android app analyzer.</a:t>
            </a: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Introduction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Objective</a:t>
            </a:r>
            <a:endParaRPr dirty="0"/>
          </a:p>
        </p:txBody>
      </p:sp>
      <p:sp>
        <p:nvSpPr>
          <p:cNvPr id="111" name="Google Shape;111;p17"/>
          <p:cNvSpPr txBox="1">
            <a:spLocks noGrp="1"/>
          </p:cNvSpPr>
          <p:nvPr>
            <p:ph type="body" idx="1"/>
          </p:nvPr>
        </p:nvSpPr>
        <p:spPr>
          <a:xfrm>
            <a:off x="786150" y="1261700"/>
            <a:ext cx="7571700" cy="2870353"/>
          </a:xfrm>
          <a:prstGeom prst="rect">
            <a:avLst/>
          </a:prstGeom>
        </p:spPr>
        <p:txBody>
          <a:bodyPr spcFirstLastPara="1" wrap="square" lIns="91425" tIns="91425" rIns="91425" bIns="91425" anchor="t" anchorCtr="0">
            <a:noAutofit/>
          </a:bodyPr>
          <a:lstStyle/>
          <a:p>
            <a:pPr marL="76200" lvl="0" indent="0">
              <a:buNone/>
            </a:pPr>
            <a:r>
              <a:rPr lang="en-US" sz="2000" dirty="0"/>
              <a:t>This project analyzes 10,000+ Android apps across categories to provide insights on market demand, estimated reach, and competition. It will aid in developing growth plans and decision-making for app development.</a:t>
            </a:r>
            <a:endParaRP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Literature</a:t>
            </a:r>
            <a:r>
              <a:rPr lang="en" sz="2400" dirty="0"/>
              <a:t> </a:t>
            </a:r>
            <a:r>
              <a:rPr lang="en" sz="2800" dirty="0"/>
              <a:t>Survey</a:t>
            </a:r>
            <a:endParaRPr sz="24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sz="2000" dirty="0"/>
              <a:t>Android app market is growing, with 2.87 million apps in 2020 and projected to reach 3.4 million in 2023</a:t>
            </a:r>
          </a:p>
          <a:p>
            <a:r>
              <a:rPr lang="en-US" sz="2000" dirty="0"/>
              <a:t>High competition in the Android app market</a:t>
            </a:r>
          </a:p>
          <a:p>
            <a:r>
              <a:rPr lang="en-US" sz="2000" dirty="0"/>
              <a:t>Uninstall rate of Android apps worldwide was approximately 30% in 2020</a:t>
            </a:r>
          </a:p>
          <a:p>
            <a:r>
              <a:rPr lang="en-US" sz="2000" dirty="0"/>
              <a:t>Developers must deliver high-quality apps that meet users' needs and expectations to succeed</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99416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699886" y="786083"/>
            <a:ext cx="3675300" cy="1534424"/>
          </a:xfrm>
          <a:prstGeom prst="rect">
            <a:avLst/>
          </a:prstGeom>
        </p:spPr>
        <p:txBody>
          <a:bodyPr spcFirstLastPara="1" wrap="square" lIns="91425" tIns="91425" rIns="91425" bIns="91425" anchor="t" anchorCtr="0">
            <a:noAutofit/>
          </a:bodyPr>
          <a:lstStyle/>
          <a:p>
            <a:pPr marL="101600" indent="0">
              <a:buNone/>
            </a:pPr>
            <a:r>
              <a:rPr lang="en-US" sz="1800" b="1" dirty="0" err="1"/>
              <a:t>apps.csv</a:t>
            </a:r>
            <a:endParaRPr lang="en-US" sz="1800" b="1" dirty="0"/>
          </a:p>
          <a:p>
            <a:pPr marL="101600" indent="0">
              <a:buNone/>
            </a:pPr>
            <a:r>
              <a:rPr lang="en-US" sz="1400" dirty="0"/>
              <a:t>This Dataset provides preliminary data regarding the apps on the google play store </a:t>
            </a:r>
          </a:p>
        </p:txBody>
      </p:sp>
      <p:sp>
        <p:nvSpPr>
          <p:cNvPr id="133" name="Google Shape;133;p19"/>
          <p:cNvSpPr txBox="1">
            <a:spLocks noGrp="1"/>
          </p:cNvSpPr>
          <p:nvPr>
            <p:ph type="title"/>
          </p:nvPr>
        </p:nvSpPr>
        <p:spPr>
          <a:xfrm>
            <a:off x="786150" y="21634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Collection</a:t>
            </a:r>
            <a:endParaRPr dirty="0"/>
          </a:p>
        </p:txBody>
      </p:sp>
      <p:sp>
        <p:nvSpPr>
          <p:cNvPr id="134" name="Google Shape;134;p19"/>
          <p:cNvSpPr txBox="1">
            <a:spLocks noGrp="1"/>
          </p:cNvSpPr>
          <p:nvPr>
            <p:ph type="body" idx="2"/>
          </p:nvPr>
        </p:nvSpPr>
        <p:spPr>
          <a:xfrm>
            <a:off x="4682550" y="786083"/>
            <a:ext cx="3675300" cy="1443847"/>
          </a:xfrm>
          <a:prstGeom prst="rect">
            <a:avLst/>
          </a:prstGeom>
        </p:spPr>
        <p:txBody>
          <a:bodyPr spcFirstLastPara="1" wrap="square" lIns="91425" tIns="91425" rIns="91425" bIns="91425" anchor="t" anchorCtr="0">
            <a:noAutofit/>
          </a:bodyPr>
          <a:lstStyle/>
          <a:p>
            <a:pPr marL="101600" indent="0">
              <a:buNone/>
            </a:pPr>
            <a:r>
              <a:rPr lang="en-US" sz="1800" b="1" dirty="0" err="1"/>
              <a:t>AppDescriptions.csv</a:t>
            </a:r>
            <a:endParaRPr lang="en-US" sz="1800" b="1" dirty="0"/>
          </a:p>
          <a:p>
            <a:pPr marL="101600" indent="0">
              <a:buNone/>
            </a:pPr>
            <a:r>
              <a:rPr lang="en-US" sz="1400" dirty="0"/>
              <a:t>This Dataset is generated using </a:t>
            </a:r>
            <a:r>
              <a:rPr lang="en-US" sz="1400" dirty="0" err="1"/>
              <a:t>webscraping</a:t>
            </a:r>
            <a:r>
              <a:rPr lang="en-US" sz="1400" dirty="0"/>
              <a:t> a</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F7EABDC0-D17C-534E-A79C-25595AE38F1E}"/>
              </a:ext>
            </a:extLst>
          </p:cNvPr>
          <p:cNvSpPr txBox="1"/>
          <p:nvPr/>
        </p:nvSpPr>
        <p:spPr>
          <a:xfrm>
            <a:off x="786150" y="2229929"/>
            <a:ext cx="3974165" cy="2562240"/>
          </a:xfrm>
          <a:prstGeom prst="rect">
            <a:avLst/>
          </a:prstGeom>
          <a:noFill/>
        </p:spPr>
        <p:txBody>
          <a:bodyPr wrap="none" rtlCol="0">
            <a:spAutoFit/>
          </a:bodyPr>
          <a:lstStyle/>
          <a:p>
            <a:r>
              <a:rPr lang="en-US" sz="1000" b="1" dirty="0"/>
              <a:t>Dataset columns</a:t>
            </a:r>
          </a:p>
          <a:p>
            <a:endParaRPr lang="en-US" sz="1000" b="1" dirty="0"/>
          </a:p>
          <a:p>
            <a:r>
              <a:rPr lang="en-US" sz="1000" b="1" dirty="0"/>
              <a:t>App</a:t>
            </a:r>
            <a:r>
              <a:rPr lang="en-US" sz="1000" dirty="0"/>
              <a:t> 	: name of the app</a:t>
            </a:r>
          </a:p>
          <a:p>
            <a:r>
              <a:rPr lang="en-US" sz="1000" b="1" dirty="0"/>
              <a:t>Category</a:t>
            </a:r>
            <a:r>
              <a:rPr lang="en-US" sz="1000" dirty="0"/>
              <a:t> 	: category of the app</a:t>
            </a:r>
          </a:p>
          <a:p>
            <a:r>
              <a:rPr lang="en-US" sz="1000" b="1" dirty="0"/>
              <a:t>Rating</a:t>
            </a:r>
            <a:r>
              <a:rPr lang="en-US" sz="1000" dirty="0"/>
              <a:t> 	: Rating of the app</a:t>
            </a:r>
          </a:p>
          <a:p>
            <a:r>
              <a:rPr lang="en-US" sz="1000" b="1" dirty="0"/>
              <a:t>Reviews</a:t>
            </a:r>
            <a:r>
              <a:rPr lang="en-US" sz="1000" dirty="0"/>
              <a:t> 	: number of reviews for the app</a:t>
            </a:r>
          </a:p>
          <a:p>
            <a:r>
              <a:rPr lang="en-US" sz="1000" b="1" dirty="0"/>
              <a:t>Size</a:t>
            </a:r>
            <a:r>
              <a:rPr lang="en-US" sz="1000" dirty="0"/>
              <a:t> 	: size of the app</a:t>
            </a:r>
          </a:p>
          <a:p>
            <a:r>
              <a:rPr lang="en-US" sz="1000" b="1" dirty="0"/>
              <a:t>Installs</a:t>
            </a:r>
            <a:r>
              <a:rPr lang="en-US" sz="1000" dirty="0"/>
              <a:t> 	: number of installations done / count of downloads</a:t>
            </a:r>
          </a:p>
          <a:p>
            <a:r>
              <a:rPr lang="en-US" sz="1000" b="1" dirty="0"/>
              <a:t>Type</a:t>
            </a:r>
            <a:r>
              <a:rPr lang="en-US" sz="1000" dirty="0"/>
              <a:t> 	: Free or paid</a:t>
            </a:r>
          </a:p>
          <a:p>
            <a:r>
              <a:rPr lang="en-US" sz="1000" b="1" dirty="0"/>
              <a:t>Price</a:t>
            </a:r>
            <a:r>
              <a:rPr lang="en-US" sz="1000" dirty="0"/>
              <a:t> 	: price of the app</a:t>
            </a:r>
          </a:p>
          <a:p>
            <a:r>
              <a:rPr lang="en-US" sz="1000" b="1" dirty="0"/>
              <a:t>Content</a:t>
            </a:r>
            <a:r>
              <a:rPr lang="en-US" sz="1000" dirty="0"/>
              <a:t> </a:t>
            </a:r>
            <a:r>
              <a:rPr lang="en-US" sz="1000" b="1" dirty="0"/>
              <a:t>Rating</a:t>
            </a:r>
            <a:r>
              <a:rPr lang="en-US" sz="1000" dirty="0"/>
              <a:t> : age group of users who rated the app</a:t>
            </a:r>
          </a:p>
          <a:p>
            <a:r>
              <a:rPr lang="en-US" sz="1000" b="1" dirty="0"/>
              <a:t>Genres</a:t>
            </a:r>
            <a:r>
              <a:rPr lang="en-US" sz="1000" dirty="0"/>
              <a:t> 	: </a:t>
            </a:r>
            <a:r>
              <a:rPr lang="en-US" sz="1000" dirty="0" err="1"/>
              <a:t>gener</a:t>
            </a:r>
            <a:r>
              <a:rPr lang="en-US" sz="1000" dirty="0"/>
              <a:t> of the app / similar to category</a:t>
            </a:r>
          </a:p>
          <a:p>
            <a:r>
              <a:rPr lang="en-US" sz="1000" b="1" dirty="0"/>
              <a:t>Last</a:t>
            </a:r>
            <a:r>
              <a:rPr lang="en-US" sz="1000" dirty="0"/>
              <a:t> </a:t>
            </a:r>
            <a:r>
              <a:rPr lang="en-US" sz="1000" b="1" dirty="0"/>
              <a:t>Updated</a:t>
            </a:r>
            <a:r>
              <a:rPr lang="en-US" sz="1000" dirty="0"/>
              <a:t> 	: last updated date and time</a:t>
            </a:r>
          </a:p>
          <a:p>
            <a:r>
              <a:rPr lang="en-US" sz="1000" b="1" dirty="0"/>
              <a:t>Current</a:t>
            </a:r>
            <a:r>
              <a:rPr lang="en-US" sz="1000" dirty="0"/>
              <a:t> </a:t>
            </a:r>
            <a:r>
              <a:rPr lang="en-US" sz="1000" b="1" dirty="0"/>
              <a:t>Ver</a:t>
            </a:r>
            <a:r>
              <a:rPr lang="en-US" sz="1000" dirty="0"/>
              <a:t> 	: version of the app</a:t>
            </a:r>
          </a:p>
          <a:p>
            <a:r>
              <a:rPr lang="en-US" sz="1000" b="1" dirty="0"/>
              <a:t>Android</a:t>
            </a:r>
            <a:r>
              <a:rPr lang="en-US" sz="1000" dirty="0"/>
              <a:t> </a:t>
            </a:r>
            <a:r>
              <a:rPr lang="en-US" sz="1000" b="1" dirty="0"/>
              <a:t>Ver</a:t>
            </a:r>
            <a:r>
              <a:rPr lang="en-US" sz="1000" dirty="0"/>
              <a:t> 	: android supported version</a:t>
            </a:r>
          </a:p>
          <a:p>
            <a:endParaRPr lang="en-US" sz="1050" dirty="0"/>
          </a:p>
        </p:txBody>
      </p:sp>
      <p:sp>
        <p:nvSpPr>
          <p:cNvPr id="3" name="TextBox 2">
            <a:extLst>
              <a:ext uri="{FF2B5EF4-FFF2-40B4-BE49-F238E27FC236}">
                <a16:creationId xmlns:a16="http://schemas.microsoft.com/office/drawing/2014/main" id="{7DC640FD-986A-5540-BA9F-641FDAB09F39}"/>
              </a:ext>
            </a:extLst>
          </p:cNvPr>
          <p:cNvSpPr txBox="1"/>
          <p:nvPr/>
        </p:nvSpPr>
        <p:spPr>
          <a:xfrm>
            <a:off x="4760315" y="2234241"/>
            <a:ext cx="2472152" cy="900246"/>
          </a:xfrm>
          <a:prstGeom prst="rect">
            <a:avLst/>
          </a:prstGeom>
          <a:noFill/>
        </p:spPr>
        <p:txBody>
          <a:bodyPr wrap="none" rtlCol="0">
            <a:spAutoFit/>
          </a:bodyPr>
          <a:lstStyle/>
          <a:p>
            <a:r>
              <a:rPr lang="en-US" sz="1050" b="1" dirty="0"/>
              <a:t>Dataset Columns</a:t>
            </a:r>
          </a:p>
          <a:p>
            <a:endParaRPr lang="en-US" sz="1050" b="1" dirty="0"/>
          </a:p>
          <a:p>
            <a:r>
              <a:rPr lang="en-US" sz="1050" b="1" dirty="0"/>
              <a:t>App</a:t>
            </a:r>
            <a:r>
              <a:rPr lang="en-US" sz="1050" dirty="0"/>
              <a:t> 	: name of the app</a:t>
            </a:r>
          </a:p>
          <a:p>
            <a:r>
              <a:rPr lang="en-US" sz="1050" b="1" dirty="0"/>
              <a:t>Description</a:t>
            </a:r>
            <a:r>
              <a:rPr lang="en-US" sz="1050" dirty="0"/>
              <a:t> 	: description of the app</a:t>
            </a:r>
          </a:p>
          <a:p>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AC4-4AAD-6645-A5F4-EB0EB3E354E8}"/>
              </a:ext>
            </a:extLst>
          </p:cNvPr>
          <p:cNvSpPr>
            <a:spLocks noGrp="1"/>
          </p:cNvSpPr>
          <p:nvPr>
            <p:ph type="title"/>
          </p:nvPr>
        </p:nvSpPr>
        <p:spPr>
          <a:xfrm>
            <a:off x="393075" y="170097"/>
            <a:ext cx="7571700" cy="702600"/>
          </a:xfrm>
        </p:spPr>
        <p:txBody>
          <a:bodyPr/>
          <a:lstStyle/>
          <a:p>
            <a:r>
              <a:rPr lang="en-US" dirty="0"/>
              <a:t>Merged Dataset based on App Name</a:t>
            </a:r>
          </a:p>
        </p:txBody>
      </p:sp>
      <p:sp>
        <p:nvSpPr>
          <p:cNvPr id="5" name="Slide Number Placeholder 4">
            <a:extLst>
              <a:ext uri="{FF2B5EF4-FFF2-40B4-BE49-F238E27FC236}">
                <a16:creationId xmlns:a16="http://schemas.microsoft.com/office/drawing/2014/main" id="{6BAD2F7A-18DA-F346-97AC-6917F177C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a:extLst>
              <a:ext uri="{FF2B5EF4-FFF2-40B4-BE49-F238E27FC236}">
                <a16:creationId xmlns:a16="http://schemas.microsoft.com/office/drawing/2014/main" id="{A01F5285-6E2C-4C43-8739-9426BE088129}"/>
              </a:ext>
            </a:extLst>
          </p:cNvPr>
          <p:cNvPicPr>
            <a:picLocks noChangeAspect="1"/>
          </p:cNvPicPr>
          <p:nvPr/>
        </p:nvPicPr>
        <p:blipFill>
          <a:blip r:embed="rId2"/>
          <a:stretch>
            <a:fillRect/>
          </a:stretch>
        </p:blipFill>
        <p:spPr>
          <a:xfrm>
            <a:off x="393075" y="1010720"/>
            <a:ext cx="8357849" cy="3739131"/>
          </a:xfrm>
          <a:prstGeom prst="rect">
            <a:avLst/>
          </a:prstGeom>
        </p:spPr>
      </p:pic>
    </p:spTree>
    <p:extLst>
      <p:ext uri="{BB962C8B-B14F-4D97-AF65-F5344CB8AC3E}">
        <p14:creationId xmlns:p14="http://schemas.microsoft.com/office/powerpoint/2010/main" val="362683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35D3-05A7-144D-9F81-FE05CCD2656A}"/>
              </a:ext>
            </a:extLst>
          </p:cNvPr>
          <p:cNvSpPr>
            <a:spLocks noGrp="1"/>
          </p:cNvSpPr>
          <p:nvPr>
            <p:ph type="title"/>
          </p:nvPr>
        </p:nvSpPr>
        <p:spPr/>
        <p:txBody>
          <a:bodyPr/>
          <a:lstStyle/>
          <a:p>
            <a:r>
              <a:rPr lang="en-US" dirty="0"/>
              <a:t>App Category Segregation</a:t>
            </a:r>
          </a:p>
        </p:txBody>
      </p:sp>
      <p:sp>
        <p:nvSpPr>
          <p:cNvPr id="5" name="Slide Number Placeholder 4">
            <a:extLst>
              <a:ext uri="{FF2B5EF4-FFF2-40B4-BE49-F238E27FC236}">
                <a16:creationId xmlns:a16="http://schemas.microsoft.com/office/drawing/2014/main" id="{CB0E5719-19CE-934A-91CB-B555D7A864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29F4C874-35A9-1C4B-A114-E80A80B2BD2F}"/>
              </a:ext>
            </a:extLst>
          </p:cNvPr>
          <p:cNvPicPr>
            <a:picLocks noChangeAspect="1"/>
          </p:cNvPicPr>
          <p:nvPr/>
        </p:nvPicPr>
        <p:blipFill>
          <a:blip r:embed="rId2"/>
          <a:stretch>
            <a:fillRect/>
          </a:stretch>
        </p:blipFill>
        <p:spPr>
          <a:xfrm>
            <a:off x="464709" y="1029402"/>
            <a:ext cx="8369300" cy="3327400"/>
          </a:xfrm>
          <a:prstGeom prst="rect">
            <a:avLst/>
          </a:prstGeom>
        </p:spPr>
      </p:pic>
    </p:spTree>
    <p:extLst>
      <p:ext uri="{BB962C8B-B14F-4D97-AF65-F5344CB8AC3E}">
        <p14:creationId xmlns:p14="http://schemas.microsoft.com/office/powerpoint/2010/main" val="705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F8D2-2B8D-2240-8F2D-E7C834DAB026}"/>
              </a:ext>
            </a:extLst>
          </p:cNvPr>
          <p:cNvSpPr>
            <a:spLocks noGrp="1"/>
          </p:cNvSpPr>
          <p:nvPr>
            <p:ph type="title"/>
          </p:nvPr>
        </p:nvSpPr>
        <p:spPr/>
        <p:txBody>
          <a:bodyPr/>
          <a:lstStyle/>
          <a:p>
            <a:r>
              <a:rPr lang="en-US" dirty="0"/>
              <a:t>Ratings of Paid Apps per category</a:t>
            </a:r>
          </a:p>
        </p:txBody>
      </p:sp>
      <p:sp>
        <p:nvSpPr>
          <p:cNvPr id="5" name="Slide Number Placeholder 4">
            <a:extLst>
              <a:ext uri="{FF2B5EF4-FFF2-40B4-BE49-F238E27FC236}">
                <a16:creationId xmlns:a16="http://schemas.microsoft.com/office/drawing/2014/main" id="{C1C3EE51-6B6A-EE48-9E4D-BB21D2E07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9" name="Picture 8">
            <a:extLst>
              <a:ext uri="{FF2B5EF4-FFF2-40B4-BE49-F238E27FC236}">
                <a16:creationId xmlns:a16="http://schemas.microsoft.com/office/drawing/2014/main" id="{B3E82F2A-5217-DF45-AF9F-FD41387DF4A9}"/>
              </a:ext>
            </a:extLst>
          </p:cNvPr>
          <p:cNvPicPr>
            <a:picLocks noChangeAspect="1"/>
          </p:cNvPicPr>
          <p:nvPr/>
        </p:nvPicPr>
        <p:blipFill>
          <a:blip r:embed="rId2"/>
          <a:stretch>
            <a:fillRect/>
          </a:stretch>
        </p:blipFill>
        <p:spPr>
          <a:xfrm>
            <a:off x="387350" y="908050"/>
            <a:ext cx="8369300" cy="3327400"/>
          </a:xfrm>
          <a:prstGeom prst="rect">
            <a:avLst/>
          </a:prstGeom>
        </p:spPr>
      </p:pic>
    </p:spTree>
    <p:extLst>
      <p:ext uri="{BB962C8B-B14F-4D97-AF65-F5344CB8AC3E}">
        <p14:creationId xmlns:p14="http://schemas.microsoft.com/office/powerpoint/2010/main" val="142995564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21493</TotalTime>
  <Words>520</Words>
  <Application>Microsoft Macintosh PowerPoint</Application>
  <PresentationFormat>On-screen Show (16:9)</PresentationFormat>
  <Paragraphs>93</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Source Sans Pro</vt:lpstr>
      <vt:lpstr>Roboto Slab</vt:lpstr>
      <vt:lpstr>Arial</vt:lpstr>
      <vt:lpstr>Cordelia template</vt:lpstr>
      <vt:lpstr>Capstone Project DATA-606  Android App Analyzer</vt:lpstr>
      <vt:lpstr>Hello!</vt:lpstr>
      <vt:lpstr>1. Introduction</vt:lpstr>
      <vt:lpstr>Objective</vt:lpstr>
      <vt:lpstr>Literature Survey</vt:lpstr>
      <vt:lpstr>Data Collection</vt:lpstr>
      <vt:lpstr>Merged Dataset based on App Name</vt:lpstr>
      <vt:lpstr>App Category Segregation</vt:lpstr>
      <vt:lpstr>Ratings of Paid Apps per category</vt:lpstr>
      <vt:lpstr>Ratings of Free Apps per category</vt:lpstr>
      <vt:lpstr>Attribute correlations</vt:lpstr>
      <vt:lpstr>Machine Learning Algorithm Used</vt:lpstr>
      <vt:lpstr>Machine Learning Pipeline</vt:lpstr>
      <vt:lpstr>User Interface</vt:lpstr>
      <vt:lpstr>PowerPoint Presentation</vt:lpstr>
      <vt:lpstr>Outcomes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DATA-606  Android App Analyzer</dc:title>
  <cp:lastModifiedBy>Microsoft Office User</cp:lastModifiedBy>
  <cp:revision>15</cp:revision>
  <cp:lastPrinted>2023-05-04T20:31:42Z</cp:lastPrinted>
  <dcterms:modified xsi:type="dcterms:W3CDTF">2023-05-05T18:30:45Z</dcterms:modified>
</cp:coreProperties>
</file>