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5"/>
  </p:notesMasterIdLst>
  <p:sldIdLst>
    <p:sldId id="256" r:id="rId5"/>
    <p:sldId id="257" r:id="rId6"/>
    <p:sldId id="275" r:id="rId7"/>
    <p:sldId id="276" r:id="rId8"/>
    <p:sldId id="258" r:id="rId9"/>
    <p:sldId id="269" r:id="rId10"/>
    <p:sldId id="277" r:id="rId11"/>
    <p:sldId id="270" r:id="rId12"/>
    <p:sldId id="271" r:id="rId13"/>
    <p:sldId id="278" r:id="rId14"/>
    <p:sldId id="279" r:id="rId15"/>
    <p:sldId id="280" r:id="rId16"/>
    <p:sldId id="281" r:id="rId17"/>
    <p:sldId id="262" r:id="rId18"/>
    <p:sldId id="272" r:id="rId19"/>
    <p:sldId id="263" r:id="rId20"/>
    <p:sldId id="282" r:id="rId21"/>
    <p:sldId id="267" r:id="rId22"/>
    <p:sldId id="283" r:id="rId23"/>
    <p:sldId id="284"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E8E33C-06D0-6048-8170-9661E0B4F4DE}" v="309" dt="2023-05-16T18:04:55.3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44"/>
    <p:restoredTop sz="96197"/>
  </p:normalViewPr>
  <p:slideViewPr>
    <p:cSldViewPr snapToGrid="0">
      <p:cViewPr>
        <p:scale>
          <a:sx n="126" d="100"/>
          <a:sy n="126" d="100"/>
        </p:scale>
        <p:origin x="160" y="5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3">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ealpython.com/logistic-regression-python/" TargetMode="External"/><Relationship Id="rId2" Type="http://schemas.openxmlformats.org/officeDocument/2006/relationships/hyperlink" Target="https://medium.com/mlearning-ai/univariate-bivariate-and-multivariate-data-analysis-in-python-341493c3d17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3" name="Title 2">
            <a:extLst>
              <a:ext uri="{FF2B5EF4-FFF2-40B4-BE49-F238E27FC236}">
                <a16:creationId xmlns:a16="http://schemas.microsoft.com/office/drawing/2014/main" id="{B1EB1886-D6E6-11E7-F26C-A97737DDB391}"/>
              </a:ext>
            </a:extLst>
          </p:cNvPr>
          <p:cNvSpPr>
            <a:spLocks noGrp="1"/>
          </p:cNvSpPr>
          <p:nvPr>
            <p:ph type="ctrTitle"/>
          </p:nvPr>
        </p:nvSpPr>
        <p:spPr>
          <a:xfrm>
            <a:off x="311700" y="1442600"/>
            <a:ext cx="8028259" cy="564000"/>
          </a:xfrm>
        </p:spPr>
        <p:txBody>
          <a:bodyPr/>
          <a:lstStyle/>
          <a:p>
            <a:r>
              <a:rPr lang="en-US" sz="3600" dirty="0">
                <a:latin typeface="Times New Roman" panose="02020603050405020304" pitchFamily="18" charset="0"/>
                <a:cs typeface="Times New Roman" panose="02020603050405020304" pitchFamily="18" charset="0"/>
              </a:rPr>
              <a:t>LOAN PREDICTION ANALYSIS</a:t>
            </a:r>
          </a:p>
        </p:txBody>
      </p:sp>
      <p:sp>
        <p:nvSpPr>
          <p:cNvPr id="5" name="Subtitle 4">
            <a:extLst>
              <a:ext uri="{FF2B5EF4-FFF2-40B4-BE49-F238E27FC236}">
                <a16:creationId xmlns:a16="http://schemas.microsoft.com/office/drawing/2014/main" id="{74021643-9A4E-DF43-6A06-8E7C3EE56B2D}"/>
              </a:ext>
            </a:extLst>
          </p:cNvPr>
          <p:cNvSpPr>
            <a:spLocks noGrp="1"/>
          </p:cNvSpPr>
          <p:nvPr>
            <p:ph type="subTitle" idx="1"/>
          </p:nvPr>
        </p:nvSpPr>
        <p:spPr/>
        <p:txBody>
          <a:bodyPr/>
          <a:lstStyle/>
          <a:p>
            <a:r>
              <a:rPr lang="en-US" sz="2400" dirty="0">
                <a:solidFill>
                  <a:schemeClr val="tx1"/>
                </a:solidFill>
                <a:latin typeface="Times New Roman" panose="02020603050405020304" pitchFamily="18" charset="0"/>
                <a:cs typeface="Times New Roman" panose="02020603050405020304" pitchFamily="18" charset="0"/>
              </a:rPr>
              <a:t>Predicting the Approval status of the loan using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2646-9157-B136-8985-99C2576BAAD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EDC8380-123E-8ABC-5FA5-F89BAB06A743}"/>
              </a:ext>
            </a:extLst>
          </p:cNvPr>
          <p:cNvSpPr>
            <a:spLocks noGrp="1"/>
          </p:cNvSpPr>
          <p:nvPr>
            <p:ph type="body" idx="1"/>
          </p:nvPr>
        </p:nvSpPr>
        <p:spPr>
          <a:xfrm>
            <a:off x="136009" y="1217180"/>
            <a:ext cx="3576415" cy="1565965"/>
          </a:xfrm>
        </p:spPr>
        <p:txBody>
          <a:bodyPr/>
          <a:lstStyle/>
          <a:p>
            <a:br>
              <a:rPr lang="en-US" dirty="0"/>
            </a:br>
            <a:endParaRPr lang="en-US" dirty="0"/>
          </a:p>
        </p:txBody>
      </p:sp>
      <p:pic>
        <p:nvPicPr>
          <p:cNvPr id="10242" name="Picture 2">
            <a:extLst>
              <a:ext uri="{FF2B5EF4-FFF2-40B4-BE49-F238E27FC236}">
                <a16:creationId xmlns:a16="http://schemas.microsoft.com/office/drawing/2014/main" id="{85E2B3BC-DD29-CC12-67DB-7DA64093B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09" y="936100"/>
            <a:ext cx="3236621" cy="235761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F7FCA391-79C1-9AE1-BF14-94007A844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05248"/>
            <a:ext cx="5527040" cy="18020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09AD394-8F3F-FE9E-9C84-1A7FA01751B9}"/>
              </a:ext>
            </a:extLst>
          </p:cNvPr>
          <p:cNvSpPr txBox="1"/>
          <p:nvPr/>
        </p:nvSpPr>
        <p:spPr>
          <a:xfrm>
            <a:off x="4023360" y="2387600"/>
            <a:ext cx="5839131" cy="307777"/>
          </a:xfrm>
          <a:prstGeom prst="rect">
            <a:avLst/>
          </a:prstGeom>
          <a:noFill/>
        </p:spPr>
        <p:txBody>
          <a:bodyPr wrap="square" rtlCol="0">
            <a:spAutoFit/>
          </a:bodyPr>
          <a:lstStyle/>
          <a:p>
            <a:r>
              <a:rPr lang="en-US" dirty="0"/>
              <a:t>The </a:t>
            </a:r>
            <a:r>
              <a:rPr lang="en-US" dirty="0" err="1"/>
              <a:t>CoApplicant</a:t>
            </a:r>
            <a:r>
              <a:rPr lang="en-US" dirty="0"/>
              <a:t> Income is not normally distributed</a:t>
            </a:r>
          </a:p>
        </p:txBody>
      </p:sp>
    </p:spTree>
    <p:extLst>
      <p:ext uri="{BB962C8B-B14F-4D97-AF65-F5344CB8AC3E}">
        <p14:creationId xmlns:p14="http://schemas.microsoft.com/office/powerpoint/2010/main" val="1817132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E941-A7A6-DD54-ECF5-41CF1D5471A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721D54-5923-84BC-23B0-FB2824D89C5A}"/>
              </a:ext>
            </a:extLst>
          </p:cNvPr>
          <p:cNvSpPr>
            <a:spLocks noGrp="1"/>
          </p:cNvSpPr>
          <p:nvPr>
            <p:ph type="body" idx="1"/>
          </p:nvPr>
        </p:nvSpPr>
        <p:spPr>
          <a:xfrm>
            <a:off x="206048" y="1054514"/>
            <a:ext cx="4653692" cy="1958736"/>
          </a:xfrm>
        </p:spPr>
        <p:txBody>
          <a:bodyPr/>
          <a:lstStyle/>
          <a:p>
            <a:endParaRPr lang="en-US" dirty="0"/>
          </a:p>
        </p:txBody>
      </p:sp>
      <p:pic>
        <p:nvPicPr>
          <p:cNvPr id="11266" name="Picture 2">
            <a:extLst>
              <a:ext uri="{FF2B5EF4-FFF2-40B4-BE49-F238E27FC236}">
                <a16:creationId xmlns:a16="http://schemas.microsoft.com/office/drawing/2014/main" id="{E080718A-0CDD-9A36-C21D-68DECA1E6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03" y="568960"/>
            <a:ext cx="4027487" cy="294894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477886B1-AD3F-F25F-F063-FF5A8DCCC4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7487" y="1303240"/>
            <a:ext cx="5033010" cy="16619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A96BE68-9445-CF67-37CA-91168DEFB89F}"/>
              </a:ext>
            </a:extLst>
          </p:cNvPr>
          <p:cNvSpPr txBox="1"/>
          <p:nvPr/>
        </p:nvSpPr>
        <p:spPr>
          <a:xfrm>
            <a:off x="568960" y="4053840"/>
            <a:ext cx="6228080"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As the loan status is distributed normally, it can be inferred that the </a:t>
            </a:r>
            <a:r>
              <a:rPr lang="en-US" dirty="0" err="1">
                <a:latin typeface="Times New Roman" panose="02020603050405020304" pitchFamily="18" charset="0"/>
                <a:cs typeface="Times New Roman" panose="02020603050405020304" pitchFamily="18" charset="0"/>
              </a:rPr>
              <a:t>CoApplicant</a:t>
            </a:r>
            <a:r>
              <a:rPr lang="en-US" dirty="0">
                <a:latin typeface="Times New Roman" panose="02020603050405020304" pitchFamily="18" charset="0"/>
                <a:cs typeface="Times New Roman" panose="02020603050405020304" pitchFamily="18" charset="0"/>
              </a:rPr>
              <a:t> Income does not show much affect on the loan approval status</a:t>
            </a:r>
          </a:p>
        </p:txBody>
      </p:sp>
    </p:spTree>
    <p:extLst>
      <p:ext uri="{BB962C8B-B14F-4D97-AF65-F5344CB8AC3E}">
        <p14:creationId xmlns:p14="http://schemas.microsoft.com/office/powerpoint/2010/main" val="259658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4292-DE24-94F4-365B-7DEFD3E5804F}"/>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BIVARIATE</a:t>
            </a:r>
            <a:r>
              <a:rPr lang="en-US" dirty="0">
                <a:latin typeface="Times New Roman" panose="02020603050405020304" pitchFamily="18" charset="0"/>
                <a:cs typeface="Times New Roman" panose="02020603050405020304" pitchFamily="18" charset="0"/>
              </a:rPr>
              <a:t> ANALYSIS</a:t>
            </a:r>
          </a:p>
        </p:txBody>
      </p:sp>
      <p:sp>
        <p:nvSpPr>
          <p:cNvPr id="3" name="Text Placeholder 2">
            <a:extLst>
              <a:ext uri="{FF2B5EF4-FFF2-40B4-BE49-F238E27FC236}">
                <a16:creationId xmlns:a16="http://schemas.microsoft.com/office/drawing/2014/main" id="{86F6EA42-FE3E-023B-F3E5-AEAEBD0EB426}"/>
              </a:ext>
            </a:extLst>
          </p:cNvPr>
          <p:cNvSpPr>
            <a:spLocks noGrp="1"/>
          </p:cNvSpPr>
          <p:nvPr>
            <p:ph type="body" idx="1"/>
          </p:nvPr>
        </p:nvSpPr>
        <p:spPr>
          <a:xfrm>
            <a:off x="-746116" y="2483715"/>
            <a:ext cx="1194295" cy="377721"/>
          </a:xfrm>
        </p:spPr>
        <p:txBody>
          <a:bodyPr/>
          <a:lstStyle/>
          <a:p>
            <a:endParaRPr lang="en-US" dirty="0"/>
          </a:p>
        </p:txBody>
      </p:sp>
      <p:pic>
        <p:nvPicPr>
          <p:cNvPr id="12290" name="Picture 2">
            <a:extLst>
              <a:ext uri="{FF2B5EF4-FFF2-40B4-BE49-F238E27FC236}">
                <a16:creationId xmlns:a16="http://schemas.microsoft.com/office/drawing/2014/main" id="{DBDB849D-22CA-2AB8-00DC-D8152DD46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54338"/>
            <a:ext cx="2124445" cy="1607098"/>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79BFF72D-A518-9D0B-1C58-E9D145D48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443" y="1553760"/>
            <a:ext cx="2124446" cy="1607099"/>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7E417AC7-F46B-46C9-BCF8-2E3DE79EDA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885" y="2483715"/>
            <a:ext cx="2124447" cy="1607100"/>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57344E46-407D-7889-C35E-C1EC6725FB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3332" y="3303920"/>
            <a:ext cx="2124447" cy="1607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3CFBA22-80C5-E53D-28D6-1ACC2E5E9937}"/>
              </a:ext>
            </a:extLst>
          </p:cNvPr>
          <p:cNvSpPr txBox="1"/>
          <p:nvPr/>
        </p:nvSpPr>
        <p:spPr>
          <a:xfrm>
            <a:off x="4895113" y="1268307"/>
            <a:ext cx="3474720"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ratio of married applicants is higher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proportion od dependents with 3+ is almost similar across the plot</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6986092A-2C3C-E817-13CB-A40D54FA3C81}"/>
              </a:ext>
            </a:extLst>
          </p:cNvPr>
          <p:cNvSpPr txBox="1"/>
          <p:nvPr/>
        </p:nvSpPr>
        <p:spPr>
          <a:xfrm>
            <a:off x="311700" y="3647440"/>
            <a:ext cx="3671020" cy="73866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the self-employed applicants are on the positive chance of approval</a:t>
            </a:r>
          </a:p>
          <a:p>
            <a:endParaRPr lang="en-US" dirty="0"/>
          </a:p>
        </p:txBody>
      </p:sp>
    </p:spTree>
    <p:extLst>
      <p:ext uri="{BB962C8B-B14F-4D97-AF65-F5344CB8AC3E}">
        <p14:creationId xmlns:p14="http://schemas.microsoft.com/office/powerpoint/2010/main" val="244732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5A36-0BDB-2E5F-A605-7D64C61B76C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628F56B-E81E-C18B-7B7B-3DB2100DA28D}"/>
              </a:ext>
            </a:extLst>
          </p:cNvPr>
          <p:cNvSpPr>
            <a:spLocks noGrp="1"/>
          </p:cNvSpPr>
          <p:nvPr>
            <p:ph type="body" idx="1"/>
          </p:nvPr>
        </p:nvSpPr>
        <p:spPr>
          <a:xfrm>
            <a:off x="884923" y="1493076"/>
            <a:ext cx="2360362" cy="1280046"/>
          </a:xfrm>
        </p:spPr>
        <p:txBody>
          <a:bodyPr/>
          <a:lstStyle/>
          <a:p>
            <a:endParaRPr lang="en-US" dirty="0"/>
          </a:p>
        </p:txBody>
      </p:sp>
      <p:pic>
        <p:nvPicPr>
          <p:cNvPr id="13314" name="Picture 2">
            <a:extLst>
              <a:ext uri="{FF2B5EF4-FFF2-40B4-BE49-F238E27FC236}">
                <a16:creationId xmlns:a16="http://schemas.microsoft.com/office/drawing/2014/main" id="{20191194-694D-E51C-FBAA-5CB3B4E3A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 y="1222450"/>
            <a:ext cx="2547526" cy="192715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ADA33FA-72F3-9AEE-7D75-5E0A1AE56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026" y="1170358"/>
            <a:ext cx="2061495" cy="2605904"/>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9A9D7FA5-EAB5-487A-4864-DB254AD67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8741" y="1170358"/>
            <a:ext cx="2174219" cy="23120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380A8B-A1D5-9B14-718E-0332A73532E1}"/>
              </a:ext>
            </a:extLst>
          </p:cNvPr>
          <p:cNvSpPr txBox="1"/>
          <p:nvPr/>
        </p:nvSpPr>
        <p:spPr>
          <a:xfrm>
            <a:off x="223520" y="4185973"/>
            <a:ext cx="7180171"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Compared to rural or urban areas, semi-urban areas have a higher percentage of loans authorized.</a:t>
            </a:r>
          </a:p>
        </p:txBody>
      </p:sp>
    </p:spTree>
    <p:extLst>
      <p:ext uri="{BB962C8B-B14F-4D97-AF65-F5344CB8AC3E}">
        <p14:creationId xmlns:p14="http://schemas.microsoft.com/office/powerpoint/2010/main" val="388614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EDA565-F3CD-1FAA-35D2-3DB31FC2B9F4}"/>
              </a:ext>
            </a:extLst>
          </p:cNvPr>
          <p:cNvSpPr>
            <a:spLocks noGrp="1"/>
          </p:cNvSpPr>
          <p:nvPr>
            <p:ph type="body" idx="1"/>
          </p:nvPr>
        </p:nvSpPr>
        <p:spPr>
          <a:xfrm>
            <a:off x="-429014" y="2619378"/>
            <a:ext cx="6142194" cy="2019472"/>
          </a:xfrm>
        </p:spPr>
        <p:txBody>
          <a:bodyPr/>
          <a:lstStyle/>
          <a:p>
            <a:endParaRPr lang="en-US" dirty="0"/>
          </a:p>
        </p:txBody>
      </p:sp>
      <p:pic>
        <p:nvPicPr>
          <p:cNvPr id="4098" name="Picture 2">
            <a:extLst>
              <a:ext uri="{FF2B5EF4-FFF2-40B4-BE49-F238E27FC236}">
                <a16:creationId xmlns:a16="http://schemas.microsoft.com/office/drawing/2014/main" id="{0726038D-DDF0-22B6-84A1-1EA944E6C1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82" y="1329518"/>
            <a:ext cx="4204914" cy="35890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22CF22-1DF2-6B07-DDE3-E23BEAA9A912}"/>
              </a:ext>
            </a:extLst>
          </p:cNvPr>
          <p:cNvSpPr txBox="1"/>
          <p:nvPr/>
        </p:nvSpPr>
        <p:spPr>
          <a:xfrm>
            <a:off x="5588001" y="1757680"/>
            <a:ext cx="2509519" cy="181588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As can be observed, the percentage of accepted loans is higher for low and average loan amounts than it is for high loan amounts, which confirms our theory that smaller loans have a higher probability of being granted.</a:t>
            </a:r>
          </a:p>
        </p:txBody>
      </p:sp>
    </p:spTree>
    <p:extLst>
      <p:ext uri="{BB962C8B-B14F-4D97-AF65-F5344CB8AC3E}">
        <p14:creationId xmlns:p14="http://schemas.microsoft.com/office/powerpoint/2010/main" val="3804112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5A7551-25E8-E568-6191-A19C4433D379}"/>
              </a:ext>
            </a:extLst>
          </p:cNvPr>
          <p:cNvSpPr>
            <a:spLocks noGrp="1"/>
          </p:cNvSpPr>
          <p:nvPr>
            <p:ph type="body" idx="1"/>
          </p:nvPr>
        </p:nvSpPr>
        <p:spPr>
          <a:xfrm>
            <a:off x="493396" y="1475531"/>
            <a:ext cx="3846110" cy="2092018"/>
          </a:xfrm>
        </p:spPr>
        <p:txBody>
          <a:bodyPr/>
          <a:lstStyle/>
          <a:p>
            <a:pPr marL="114300" indent="0">
              <a:buNone/>
            </a:pPr>
            <a:endParaRPr lang="en-US" dirty="0"/>
          </a:p>
        </p:txBody>
      </p:sp>
      <p:pic>
        <p:nvPicPr>
          <p:cNvPr id="14338" name="Picture 2">
            <a:extLst>
              <a:ext uri="{FF2B5EF4-FFF2-40B4-BE49-F238E27FC236}">
                <a16:creationId xmlns:a16="http://schemas.microsoft.com/office/drawing/2014/main" id="{DC852A19-2863-05D6-9730-FAEDA6582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6" y="1229360"/>
            <a:ext cx="4701070" cy="3149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523004-FC73-9D1B-EBB4-5DB658A4CEB6}"/>
              </a:ext>
            </a:extLst>
          </p:cNvPr>
          <p:cNvSpPr txBox="1"/>
          <p:nvPr/>
        </p:nvSpPr>
        <p:spPr>
          <a:xfrm>
            <a:off x="5015782" y="2202418"/>
            <a:ext cx="3894538" cy="738664"/>
          </a:xfrm>
          <a:prstGeom prst="rect">
            <a:avLst/>
          </a:prstGeom>
          <a:noFill/>
        </p:spPr>
        <p:txBody>
          <a:bodyPr wrap="square" rtlCol="0">
            <a:spAutoFit/>
          </a:bodyPr>
          <a:lstStyle/>
          <a:p>
            <a:r>
              <a:rPr lang="en-US" dirty="0"/>
              <a:t>Applicant income has a major affect on the loan status whereas the Co- Applicant income has a minor impact.</a:t>
            </a:r>
          </a:p>
        </p:txBody>
      </p:sp>
    </p:spTree>
    <p:extLst>
      <p:ext uri="{BB962C8B-B14F-4D97-AF65-F5344CB8AC3E}">
        <p14:creationId xmlns:p14="http://schemas.microsoft.com/office/powerpoint/2010/main" val="4214862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7CB110-15AD-04C0-CB59-CD08F1F530D1}"/>
              </a:ext>
            </a:extLst>
          </p:cNvPr>
          <p:cNvSpPr txBox="1"/>
          <p:nvPr/>
        </p:nvSpPr>
        <p:spPr>
          <a:xfrm>
            <a:off x="321860" y="869697"/>
            <a:ext cx="503593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MODEL BUILDING</a:t>
            </a:r>
          </a:p>
        </p:txBody>
      </p:sp>
      <p:sp>
        <p:nvSpPr>
          <p:cNvPr id="8" name="Text Placeholder 7">
            <a:extLst>
              <a:ext uri="{FF2B5EF4-FFF2-40B4-BE49-F238E27FC236}">
                <a16:creationId xmlns:a16="http://schemas.microsoft.com/office/drawing/2014/main" id="{36A740C1-EDA2-A572-54C5-ABA3CD463C9D}"/>
              </a:ext>
            </a:extLst>
          </p:cNvPr>
          <p:cNvSpPr>
            <a:spLocks noGrp="1"/>
          </p:cNvSpPr>
          <p:nvPr>
            <p:ph type="body" idx="1"/>
          </p:nvPr>
        </p:nvSpPr>
        <p:spPr>
          <a:xfrm>
            <a:off x="311700" y="1676400"/>
            <a:ext cx="8520600" cy="2962450"/>
          </a:xfrm>
        </p:spPr>
        <p:txBody>
          <a:bodyPr/>
          <a:lstStyle/>
          <a:p>
            <a:pPr marL="114300" indent="0">
              <a:buNone/>
            </a:pPr>
            <a:r>
              <a:rPr lang="en-US" dirty="0">
                <a:solidFill>
                  <a:schemeClr val="tx1"/>
                </a:solidFill>
                <a:latin typeface="Times New Roman" panose="02020603050405020304" pitchFamily="18" charset="0"/>
                <a:cs typeface="Times New Roman" panose="02020603050405020304" pitchFamily="18" charset="0"/>
              </a:rPr>
              <a:t>Models Used:</a:t>
            </a:r>
          </a:p>
          <a:p>
            <a:pPr marL="114300" indent="0">
              <a:buNone/>
            </a:pPr>
            <a:endParaRPr lang="en-US"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sz="1400" b="0" i="0" u="none" strike="noStrike" dirty="0">
                <a:solidFill>
                  <a:schemeClr val="tx1"/>
                </a:solidFill>
                <a:effectLst/>
                <a:latin typeface="Times New Roman" panose="02020603050405020304" pitchFamily="18" charset="0"/>
                <a:cs typeface="Times New Roman" panose="02020603050405020304" pitchFamily="18" charset="0"/>
              </a:rPr>
              <a:t>Logistic Regression</a:t>
            </a:r>
          </a:p>
          <a:p>
            <a:pPr>
              <a:buClr>
                <a:schemeClr val="tx1"/>
              </a:buClr>
              <a:buFont typeface="Arial" panose="020B0604020202020204" pitchFamily="34" charset="0"/>
              <a:buChar char="•"/>
            </a:pPr>
            <a:r>
              <a:rPr lang="en-US" sz="1400" b="0" i="0" u="none" strike="noStrike" dirty="0">
                <a:solidFill>
                  <a:schemeClr val="tx1"/>
                </a:solidFill>
                <a:effectLst/>
                <a:latin typeface="Times New Roman" panose="02020603050405020304" pitchFamily="18" charset="0"/>
                <a:cs typeface="Times New Roman" panose="02020603050405020304" pitchFamily="18" charset="0"/>
              </a:rPr>
              <a:t>Random Forest</a:t>
            </a:r>
          </a:p>
          <a:p>
            <a:pPr>
              <a:buClr>
                <a:schemeClr val="tx1"/>
              </a:buClr>
              <a:buFont typeface="Arial" panose="020B0604020202020204" pitchFamily="34" charset="0"/>
              <a:buChar char="•"/>
            </a:pPr>
            <a:r>
              <a:rPr lang="en-US" sz="1400" b="0" i="0" u="none" strike="noStrike" dirty="0">
                <a:solidFill>
                  <a:schemeClr val="tx1"/>
                </a:solidFill>
                <a:effectLst/>
                <a:latin typeface="Times New Roman" panose="02020603050405020304" pitchFamily="18" charset="0"/>
                <a:cs typeface="Times New Roman" panose="02020603050405020304" pitchFamily="18" charset="0"/>
              </a:rPr>
              <a:t>Decision Tree</a:t>
            </a:r>
            <a:endParaRPr lang="en-US" sz="1400" b="0" i="0" u="none" strike="noStrike" dirty="0">
              <a:solidFill>
                <a:schemeClr val="tx1"/>
              </a:solidFill>
              <a:effectLst/>
              <a:latin typeface="Courier New" panose="02070309020205020404" pitchFamily="49" charset="0"/>
              <a:cs typeface="Times New Roman" panose="02020603050405020304" pitchFamily="18" charset="0"/>
            </a:endParaRPr>
          </a:p>
          <a:p>
            <a:pPr>
              <a:buClr>
                <a:schemeClr val="tx1"/>
              </a:buClr>
              <a:buFont typeface="Arial" panose="020B0604020202020204" pitchFamily="34" charset="0"/>
              <a:buChar char="•"/>
            </a:pPr>
            <a:r>
              <a:rPr lang="en-US" sz="1400" b="0" i="0" u="none" strike="noStrike" dirty="0">
                <a:solidFill>
                  <a:schemeClr val="tx1"/>
                </a:solidFill>
                <a:effectLst/>
                <a:latin typeface="Times New Roman" panose="02020603050405020304" pitchFamily="18" charset="0"/>
                <a:cs typeface="Times New Roman" panose="02020603050405020304" pitchFamily="18" charset="0"/>
              </a:rPr>
              <a:t>Naive Bayes</a:t>
            </a:r>
            <a:endParaRPr lang="en-US" sz="1400" dirty="0">
              <a:solidFill>
                <a:schemeClr val="tx1"/>
              </a:solidFill>
              <a:latin typeface="Courier New" panose="02070309020205020404" pitchFamily="49" charset="0"/>
              <a:cs typeface="Times New Roman" panose="02020603050405020304" pitchFamily="18" charset="0"/>
            </a:endParaRPr>
          </a:p>
          <a:p>
            <a:pPr>
              <a:buClr>
                <a:schemeClr val="tx1"/>
              </a:buClr>
              <a:buFont typeface="Arial" panose="020B0604020202020204" pitchFamily="34" charset="0"/>
              <a:buChar char="•"/>
            </a:pPr>
            <a:r>
              <a:rPr lang="en-US" sz="1400" b="0" i="0" u="none" strike="noStrike" dirty="0">
                <a:solidFill>
                  <a:schemeClr val="tx1"/>
                </a:solidFill>
                <a:effectLst/>
                <a:latin typeface="Times New Roman" panose="02020603050405020304" pitchFamily="18" charset="0"/>
                <a:cs typeface="Times New Roman" panose="02020603050405020304" pitchFamily="18" charset="0"/>
              </a:rPr>
              <a:t>XG Boost</a:t>
            </a:r>
            <a:endParaRPr lang="en-US" sz="1400" b="0" i="0" u="none" strike="noStrike" dirty="0">
              <a:solidFill>
                <a:schemeClr val="tx1"/>
              </a:solidFill>
              <a:effectLst/>
              <a:latin typeface="Courier New" panose="02070309020205020404" pitchFamily="49" charset="0"/>
              <a:cs typeface="Times New Roman" panose="02020603050405020304" pitchFamily="18" charset="0"/>
            </a:endParaRPr>
          </a:p>
          <a:p>
            <a:pPr>
              <a:buClr>
                <a:schemeClr val="tx1"/>
              </a:buClr>
              <a:buFont typeface="Arial" panose="020B0604020202020204" pitchFamily="34" charset="0"/>
              <a:buChar char="•"/>
            </a:pPr>
            <a:r>
              <a:rPr lang="en-US" sz="1400" b="0" i="0" u="none" strike="noStrike" dirty="0">
                <a:solidFill>
                  <a:schemeClr val="tx1"/>
                </a:solidFill>
                <a:effectLst/>
                <a:latin typeface="Times New Roman" panose="02020603050405020304" pitchFamily="18" charset="0"/>
                <a:cs typeface="Times New Roman" panose="02020603050405020304" pitchFamily="18" charset="0"/>
              </a:rPr>
              <a:t>KNN</a:t>
            </a:r>
            <a:endParaRPr lang="en-US" sz="1400" dirty="0">
              <a:solidFill>
                <a:schemeClr val="tx1"/>
              </a:solidFill>
              <a:latin typeface="Courier New" panose="02070309020205020404" pitchFamily="49" charset="0"/>
              <a:cs typeface="Times New Roman" panose="02020603050405020304" pitchFamily="18" charset="0"/>
            </a:endParaRPr>
          </a:p>
          <a:p>
            <a:pPr>
              <a:buClr>
                <a:schemeClr val="tx1"/>
              </a:buClr>
              <a:buFont typeface="Arial" panose="020B0604020202020204" pitchFamily="34" charset="0"/>
              <a:buChar char="•"/>
            </a:pPr>
            <a:r>
              <a:rPr lang="en-US" sz="1400" b="0" i="0" u="none" strike="noStrike" dirty="0">
                <a:solidFill>
                  <a:schemeClr val="tx1"/>
                </a:solidFill>
                <a:effectLst/>
                <a:latin typeface="Times New Roman" panose="02020603050405020304" pitchFamily="18" charset="0"/>
                <a:cs typeface="Times New Roman" panose="02020603050405020304" pitchFamily="18" charset="0"/>
              </a:rPr>
              <a:t>SVM</a:t>
            </a:r>
          </a:p>
          <a:p>
            <a:pPr marL="114300" indent="0">
              <a:buClr>
                <a:schemeClr val="tx1"/>
              </a:buClr>
              <a:buNone/>
            </a:pPr>
            <a:endParaRPr lang="en-US" sz="1400" dirty="0">
              <a:solidFill>
                <a:schemeClr val="tx1"/>
              </a:solidFill>
              <a:latin typeface="Times New Roman" panose="02020603050405020304" pitchFamily="18" charset="0"/>
              <a:cs typeface="Times New Roman" panose="02020603050405020304" pitchFamily="18" charset="0"/>
            </a:endParaRPr>
          </a:p>
          <a:p>
            <a:pPr marL="114300" indent="0">
              <a:buClr>
                <a:schemeClr val="tx1"/>
              </a:buClr>
              <a:buNone/>
            </a:pPr>
            <a:r>
              <a:rPr lang="en-US" sz="1400" dirty="0">
                <a:solidFill>
                  <a:schemeClr val="tx1"/>
                </a:solidFill>
                <a:latin typeface="Times New Roman" panose="02020603050405020304" pitchFamily="18" charset="0"/>
                <a:cs typeface="Times New Roman" panose="02020603050405020304" pitchFamily="18" charset="0"/>
              </a:rPr>
              <a:t>Target Variable: </a:t>
            </a:r>
            <a:r>
              <a:rPr lang="en-US" sz="1400" dirty="0" err="1">
                <a:solidFill>
                  <a:schemeClr val="tx1"/>
                </a:solidFill>
                <a:latin typeface="Times New Roman" panose="02020603050405020304" pitchFamily="18" charset="0"/>
                <a:cs typeface="Times New Roman" panose="02020603050405020304" pitchFamily="18" charset="0"/>
              </a:rPr>
              <a:t>Loan_Status</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488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70F6-BBF6-4EF4-CA90-78A62DCCFB12}"/>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059F81A0-84D0-C5D2-98AB-7313CBA65ACB}"/>
              </a:ext>
            </a:extLst>
          </p:cNvPr>
          <p:cNvSpPr>
            <a:spLocks noGrp="1"/>
          </p:cNvSpPr>
          <p:nvPr>
            <p:ph type="body" idx="1"/>
          </p:nvPr>
        </p:nvSpPr>
        <p:spPr>
          <a:xfrm>
            <a:off x="2390726" y="2268458"/>
            <a:ext cx="6441574" cy="2370391"/>
          </a:xfrm>
        </p:spPr>
        <p:txBody>
          <a:bodyPr/>
          <a:lstStyle/>
          <a:p>
            <a:endParaRPr lang="en-US" dirty="0"/>
          </a:p>
        </p:txBody>
      </p:sp>
      <p:pic>
        <p:nvPicPr>
          <p:cNvPr id="15362" name="Picture 2">
            <a:extLst>
              <a:ext uri="{FF2B5EF4-FFF2-40B4-BE49-F238E27FC236}">
                <a16:creationId xmlns:a16="http://schemas.microsoft.com/office/drawing/2014/main" id="{13DB1B05-9E03-1B07-F40C-7D558318F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60" y="1195324"/>
            <a:ext cx="3840480" cy="38884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4B9B60-99C2-8785-1A47-D66C3E009A29}"/>
              </a:ext>
            </a:extLst>
          </p:cNvPr>
          <p:cNvSpPr txBox="1"/>
          <p:nvPr/>
        </p:nvSpPr>
        <p:spPr>
          <a:xfrm>
            <a:off x="4866640" y="2235265"/>
            <a:ext cx="3965660"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Among all the models, Logistic Regression and SVM worked best with 83.9% of accuracy</a:t>
            </a:r>
          </a:p>
        </p:txBody>
      </p:sp>
    </p:spTree>
    <p:extLst>
      <p:ext uri="{BB962C8B-B14F-4D97-AF65-F5344CB8AC3E}">
        <p14:creationId xmlns:p14="http://schemas.microsoft.com/office/powerpoint/2010/main" val="1913815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182C-542B-A015-AD0A-993649D953C0}"/>
              </a:ext>
            </a:extLst>
          </p:cNvPr>
          <p:cNvSpPr>
            <a:spLocks noGrp="1"/>
          </p:cNvSpPr>
          <p:nvPr>
            <p:ph type="title"/>
          </p:nvPr>
        </p:nvSpPr>
        <p:spPr>
          <a:xfrm>
            <a:off x="311700" y="1204921"/>
            <a:ext cx="8520600" cy="572700"/>
          </a:xfrm>
        </p:spPr>
        <p:txBody>
          <a:bodyPr/>
          <a:lstStyle/>
          <a:p>
            <a:r>
              <a:rPr lang="en-US" sz="2400"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E05097AB-41C3-C60C-196F-504381A3689D}"/>
              </a:ext>
            </a:extLst>
          </p:cNvPr>
          <p:cNvSpPr>
            <a:spLocks noGrp="1"/>
          </p:cNvSpPr>
          <p:nvPr>
            <p:ph type="body" idx="1"/>
          </p:nvPr>
        </p:nvSpPr>
        <p:spPr>
          <a:xfrm>
            <a:off x="595992" y="2081894"/>
            <a:ext cx="7755528" cy="3504013"/>
          </a:xfrm>
        </p:spPr>
        <p:txBody>
          <a:bodyPr/>
          <a:lstStyle/>
          <a:p>
            <a:pPr marL="114300" indent="0">
              <a:buNone/>
            </a:pPr>
            <a:r>
              <a:rPr lang="en-US" dirty="0">
                <a:solidFill>
                  <a:schemeClr val="tx1"/>
                </a:solidFill>
                <a:latin typeface="Times New Roman" panose="02020603050405020304" pitchFamily="18" charset="0"/>
                <a:cs typeface="Times New Roman" panose="02020603050405020304" pitchFamily="18" charset="0"/>
              </a:rPr>
              <a:t>The features dataset with all the information including from the gender to the credit history been a helping hand in extracting the accurate information in analysis if an applicant is eligible to fulfill the needs( Housing, Electronics, Education etc.,) and also played a major role in extracting the useful insights. </a:t>
            </a:r>
          </a:p>
        </p:txBody>
      </p:sp>
    </p:spTree>
    <p:extLst>
      <p:ext uri="{BB962C8B-B14F-4D97-AF65-F5344CB8AC3E}">
        <p14:creationId xmlns:p14="http://schemas.microsoft.com/office/powerpoint/2010/main" val="929806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B33F-545D-AE97-4273-2F0AC565E0D3}"/>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76B8621C-C716-BA72-D2C2-687E8F2D7537}"/>
              </a:ext>
            </a:extLst>
          </p:cNvPr>
          <p:cNvSpPr>
            <a:spLocks noGrp="1"/>
          </p:cNvSpPr>
          <p:nvPr>
            <p:ph type="body" idx="1"/>
          </p:nvPr>
        </p:nvSpPr>
        <p:spPr>
          <a:xfrm>
            <a:off x="311700" y="1554480"/>
            <a:ext cx="8520600" cy="3084370"/>
          </a:xfrm>
        </p:spPr>
        <p:txBody>
          <a:bodyPr/>
          <a:lstStyle/>
          <a:p>
            <a:pPr marL="114300" indent="0">
              <a:buNone/>
            </a:pPr>
            <a:r>
              <a:rPr lang="en-US" b="0"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https://medium.com/mlearning-ai/univariate-bivariate-and-multivariate-data-analysis-in-python-341493c3d173</a:t>
            </a: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a:p>
            <a:pPr marL="114300" indent="0">
              <a:buNone/>
            </a:pPr>
            <a:r>
              <a:rPr lang="en-US" b="0" i="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https://realpython.com/logistic-regression-python/</a:t>
            </a: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a:p>
            <a:pPr marL="114300" indent="0">
              <a:buNone/>
            </a:pPr>
            <a:r>
              <a:rPr lang="en-US" b="0" i="0" u="none" strike="noStrike" dirty="0" err="1">
                <a:solidFill>
                  <a:schemeClr val="tx1"/>
                </a:solidFill>
                <a:effectLst/>
                <a:latin typeface="Times New Roman" panose="02020603050405020304" pitchFamily="18" charset="0"/>
                <a:cs typeface="Times New Roman" panose="02020603050405020304" pitchFamily="18" charset="0"/>
              </a:rPr>
              <a:t>www.analyticsvidhya.com</a:t>
            </a: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4831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D8FF-4448-7EF0-0FFE-99B2579A259A}"/>
              </a:ext>
            </a:extLst>
          </p:cNvPr>
          <p:cNvSpPr>
            <a:spLocks noGrp="1"/>
          </p:cNvSpPr>
          <p:nvPr>
            <p:ph type="title"/>
          </p:nvPr>
        </p:nvSpPr>
        <p:spPr>
          <a:xfrm>
            <a:off x="311700" y="778932"/>
            <a:ext cx="8520600" cy="443517"/>
          </a:xfrm>
        </p:spPr>
        <p:txBody>
          <a:bodyPr/>
          <a:lstStyle/>
          <a:p>
            <a:r>
              <a:rPr lang="en-US" sz="2400"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56D306F6-D749-EFB3-ADE2-D630E91C9102}"/>
              </a:ext>
            </a:extLst>
          </p:cNvPr>
          <p:cNvSpPr>
            <a:spLocks noGrp="1"/>
          </p:cNvSpPr>
          <p:nvPr>
            <p:ph type="body" idx="1"/>
          </p:nvPr>
        </p:nvSpPr>
        <p:spPr>
          <a:xfrm>
            <a:off x="311700" y="1554480"/>
            <a:ext cx="8520600" cy="3084369"/>
          </a:xfrm>
        </p:spPr>
        <p:txBody>
          <a:bodyPr/>
          <a:lstStyle/>
          <a:p>
            <a:pPr marL="114300" indent="0">
              <a:buNone/>
            </a:pPr>
            <a:r>
              <a:rPr lang="en-US" dirty="0">
                <a:solidFill>
                  <a:schemeClr val="tx1"/>
                </a:solidFill>
                <a:latin typeface="Times New Roman" panose="02020603050405020304" pitchFamily="18" charset="0"/>
                <a:cs typeface="Times New Roman" panose="02020603050405020304" pitchFamily="18" charset="0"/>
              </a:rPr>
              <a:t>Many banks today, authorize loans after extensive verification and validation procedures. Nevertheless, there is no guarantee that the chosen customer is secure. Therefore, it is crucial to use a variety of approaches in the banking industry to choose customers who make loan payments on time. In this project, the goal is to forecast whether a loan will be authorized or denied based on the data such as applicant income, credit history, gender, and the number of dependents. </a:t>
            </a:r>
          </a:p>
        </p:txBody>
      </p:sp>
      <p:pic>
        <p:nvPicPr>
          <p:cNvPr id="5" name="Picture 4" descr="A hand holding a coin&#10;&#10;Description automatically generated with medium confidence">
            <a:extLst>
              <a:ext uri="{FF2B5EF4-FFF2-40B4-BE49-F238E27FC236}">
                <a16:creationId xmlns:a16="http://schemas.microsoft.com/office/drawing/2014/main" id="{47649A8D-C402-5C36-F230-EE7371FF0A8E}"/>
              </a:ext>
            </a:extLst>
          </p:cNvPr>
          <p:cNvPicPr>
            <a:picLocks noChangeAspect="1"/>
          </p:cNvPicPr>
          <p:nvPr/>
        </p:nvPicPr>
        <p:blipFill>
          <a:blip r:embed="rId2"/>
          <a:stretch>
            <a:fillRect/>
          </a:stretch>
        </p:blipFill>
        <p:spPr>
          <a:xfrm>
            <a:off x="6926884" y="3636397"/>
            <a:ext cx="1135075" cy="1120140"/>
          </a:xfrm>
          <a:prstGeom prst="rect">
            <a:avLst/>
          </a:prstGeom>
        </p:spPr>
      </p:pic>
    </p:spTree>
    <p:extLst>
      <p:ext uri="{BB962C8B-B14F-4D97-AF65-F5344CB8AC3E}">
        <p14:creationId xmlns:p14="http://schemas.microsoft.com/office/powerpoint/2010/main" val="728343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9CA5-4AC9-8A92-BAB6-16176DC6A69C}"/>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22E3D709-FCEC-67F1-776E-0F640FC1B8E6}"/>
              </a:ext>
            </a:extLst>
          </p:cNvPr>
          <p:cNvSpPr>
            <a:spLocks noGrp="1"/>
          </p:cNvSpPr>
          <p:nvPr>
            <p:ph type="body" idx="1"/>
          </p:nvPr>
        </p:nvSpPr>
        <p:spPr>
          <a:xfrm>
            <a:off x="2804160" y="2499360"/>
            <a:ext cx="6028140" cy="2139490"/>
          </a:xfrm>
        </p:spPr>
        <p:txBody>
          <a:bodyPr/>
          <a:lstStyle/>
          <a:p>
            <a:pPr marL="114300" indent="0">
              <a:buNone/>
            </a:pPr>
            <a:r>
              <a:rPr lang="en-US" sz="28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62450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65000-F6C7-D68D-1422-51DFEFFAD71B}"/>
              </a:ext>
            </a:extLst>
          </p:cNvPr>
          <p:cNvSpPr>
            <a:spLocks noGrp="1"/>
          </p:cNvSpPr>
          <p:nvPr>
            <p:ph type="title"/>
          </p:nvPr>
        </p:nvSpPr>
        <p:spPr>
          <a:xfrm>
            <a:off x="311700" y="1005350"/>
            <a:ext cx="8520600" cy="1270490"/>
          </a:xfrm>
        </p:spPr>
        <p:txBody>
          <a:bodyPr/>
          <a:lstStyle/>
          <a:p>
            <a:r>
              <a:rPr lang="en-US" sz="2400" dirty="0">
                <a:latin typeface="Times New Roman" panose="02020603050405020304" pitchFamily="18" charset="0"/>
                <a:cs typeface="Times New Roman" panose="02020603050405020304" pitchFamily="18" charset="0"/>
              </a:rPr>
              <a:t>DATA SOURCE</a:t>
            </a:r>
          </a:p>
        </p:txBody>
      </p:sp>
      <p:sp>
        <p:nvSpPr>
          <p:cNvPr id="3" name="Text Placeholder 2">
            <a:extLst>
              <a:ext uri="{FF2B5EF4-FFF2-40B4-BE49-F238E27FC236}">
                <a16:creationId xmlns:a16="http://schemas.microsoft.com/office/drawing/2014/main" id="{41AC014A-987C-DF5D-CC64-780D8FDE7A56}"/>
              </a:ext>
            </a:extLst>
          </p:cNvPr>
          <p:cNvSpPr>
            <a:spLocks noGrp="1"/>
          </p:cNvSpPr>
          <p:nvPr>
            <p:ph type="body" idx="1"/>
          </p:nvPr>
        </p:nvSpPr>
        <p:spPr>
          <a:xfrm>
            <a:off x="311700" y="1838960"/>
            <a:ext cx="8520600" cy="2799890"/>
          </a:xfrm>
        </p:spPr>
        <p:txBody>
          <a:bodyPr/>
          <a:lstStyle/>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a:p>
            <a:pPr marL="114300" indent="0">
              <a:buNone/>
            </a:pPr>
            <a:r>
              <a:rPr lang="en-US" dirty="0">
                <a:solidFill>
                  <a:schemeClr val="tx1"/>
                </a:solidFill>
                <a:latin typeface="Times New Roman" panose="02020603050405020304" pitchFamily="18" charset="0"/>
                <a:cs typeface="Times New Roman" panose="02020603050405020304" pitchFamily="18" charset="0"/>
              </a:rPr>
              <a:t>This dataset was sourced from </a:t>
            </a:r>
            <a:r>
              <a:rPr lang="en-US"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and this dataset has two .csv files (</a:t>
            </a:r>
            <a:r>
              <a:rPr lang="en-US" dirty="0" err="1">
                <a:solidFill>
                  <a:schemeClr val="tx1"/>
                </a:solidFill>
                <a:latin typeface="Times New Roman" panose="02020603050405020304" pitchFamily="18" charset="0"/>
                <a:cs typeface="Times New Roman" panose="02020603050405020304" pitchFamily="18" charset="0"/>
              </a:rPr>
              <a:t>train.csv</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test.csv</a:t>
            </a:r>
            <a:r>
              <a:rPr lang="en-US" dirty="0">
                <a:solidFill>
                  <a:schemeClr val="tx1"/>
                </a:solidFill>
                <a:latin typeface="Times New Roman" panose="02020603050405020304" pitchFamily="18" charset="0"/>
                <a:cs typeface="Times New Roman" panose="02020603050405020304" pitchFamily="18" charset="0"/>
              </a:rPr>
              <a:t>). The </a:t>
            </a:r>
            <a:r>
              <a:rPr lang="en-US" dirty="0" err="1">
                <a:solidFill>
                  <a:schemeClr val="tx1"/>
                </a:solidFill>
                <a:latin typeface="Times New Roman" panose="02020603050405020304" pitchFamily="18" charset="0"/>
                <a:cs typeface="Times New Roman" panose="02020603050405020304" pitchFamily="18" charset="0"/>
              </a:rPr>
              <a:t>train.csv</a:t>
            </a:r>
            <a:r>
              <a:rPr lang="en-US" dirty="0">
                <a:solidFill>
                  <a:schemeClr val="tx1"/>
                </a:solidFill>
                <a:latin typeface="Times New Roman" panose="02020603050405020304" pitchFamily="18" charset="0"/>
                <a:cs typeface="Times New Roman" panose="02020603050405020304" pitchFamily="18" charset="0"/>
              </a:rPr>
              <a:t> dataset contains 614 rows and 13 columns and the size of the dataset is 37.1kb. </a:t>
            </a:r>
          </a:p>
        </p:txBody>
      </p:sp>
    </p:spTree>
    <p:extLst>
      <p:ext uri="{BB962C8B-B14F-4D97-AF65-F5344CB8AC3E}">
        <p14:creationId xmlns:p14="http://schemas.microsoft.com/office/powerpoint/2010/main" val="70624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2207-D5B4-7A2E-DA84-21035DFFA40C}"/>
              </a:ext>
            </a:extLst>
          </p:cNvPr>
          <p:cNvSpPr>
            <a:spLocks noGrp="1"/>
          </p:cNvSpPr>
          <p:nvPr>
            <p:ph type="title"/>
          </p:nvPr>
        </p:nvSpPr>
        <p:spPr>
          <a:xfrm>
            <a:off x="311700" y="649750"/>
            <a:ext cx="3173180" cy="572700"/>
          </a:xfrm>
        </p:spPr>
        <p:txBody>
          <a:bodyPr/>
          <a:lstStyle/>
          <a:p>
            <a:r>
              <a:rPr lang="en-US" sz="2400" dirty="0">
                <a:latin typeface="Times New Roman" panose="02020603050405020304" pitchFamily="18" charset="0"/>
                <a:cs typeface="Times New Roman" panose="02020603050405020304" pitchFamily="18" charset="0"/>
              </a:rPr>
              <a:t>DATASET INFORMATION</a:t>
            </a:r>
          </a:p>
        </p:txBody>
      </p:sp>
      <p:sp>
        <p:nvSpPr>
          <p:cNvPr id="3" name="Text Placeholder 2">
            <a:extLst>
              <a:ext uri="{FF2B5EF4-FFF2-40B4-BE49-F238E27FC236}">
                <a16:creationId xmlns:a16="http://schemas.microsoft.com/office/drawing/2014/main" id="{AFDE342A-C3F0-C4BD-6A9B-BEF88DB6E829}"/>
              </a:ext>
            </a:extLst>
          </p:cNvPr>
          <p:cNvSpPr>
            <a:spLocks noGrp="1"/>
          </p:cNvSpPr>
          <p:nvPr>
            <p:ph type="body" idx="1"/>
          </p:nvPr>
        </p:nvSpPr>
        <p:spPr>
          <a:xfrm>
            <a:off x="311700" y="2235200"/>
            <a:ext cx="2644860" cy="2403650"/>
          </a:xfrm>
        </p:spPr>
        <p:txBody>
          <a:bodyPr/>
          <a:lstStyle/>
          <a:p>
            <a:pPr marL="114300" indent="0">
              <a:buNone/>
            </a:pPr>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train.csv</a:t>
            </a:r>
            <a:r>
              <a:rPr lang="en-US" dirty="0">
                <a:solidFill>
                  <a:schemeClr val="tx1"/>
                </a:solidFill>
                <a:latin typeface="Times New Roman" panose="02020603050405020304" pitchFamily="18" charset="0"/>
                <a:cs typeface="Times New Roman" panose="02020603050405020304" pitchFamily="18" charset="0"/>
              </a:rPr>
              <a:t> file has 614 rows and 13 columns</a:t>
            </a: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10" name="Table 10">
            <a:extLst>
              <a:ext uri="{FF2B5EF4-FFF2-40B4-BE49-F238E27FC236}">
                <a16:creationId xmlns:a16="http://schemas.microsoft.com/office/drawing/2014/main" id="{C277CB40-5BA6-5208-20A4-5E9D6CF347CB}"/>
              </a:ext>
            </a:extLst>
          </p:cNvPr>
          <p:cNvGraphicFramePr>
            <a:graphicFrameLocks noGrp="1"/>
          </p:cNvGraphicFramePr>
          <p:nvPr>
            <p:extLst>
              <p:ext uri="{D42A27DB-BD31-4B8C-83A1-F6EECF244321}">
                <p14:modId xmlns:p14="http://schemas.microsoft.com/office/powerpoint/2010/main" val="8396087"/>
              </p:ext>
            </p:extLst>
          </p:nvPr>
        </p:nvGraphicFramePr>
        <p:xfrm>
          <a:off x="3743962" y="449580"/>
          <a:ext cx="5400038" cy="4693920"/>
        </p:xfrm>
        <a:graphic>
          <a:graphicData uri="http://schemas.openxmlformats.org/drawingml/2006/table">
            <a:tbl>
              <a:tblPr firstRow="1" bandRow="1">
                <a:tableStyleId>{073A0DAA-6AF3-43AB-8588-CEC1D06C72B9}</a:tableStyleId>
              </a:tblPr>
              <a:tblGrid>
                <a:gridCol w="1680349">
                  <a:extLst>
                    <a:ext uri="{9D8B030D-6E8A-4147-A177-3AD203B41FA5}">
                      <a16:colId xmlns:a16="http://schemas.microsoft.com/office/drawing/2014/main" val="3977265329"/>
                    </a:ext>
                  </a:extLst>
                </a:gridCol>
                <a:gridCol w="1764785">
                  <a:extLst>
                    <a:ext uri="{9D8B030D-6E8A-4147-A177-3AD203B41FA5}">
                      <a16:colId xmlns:a16="http://schemas.microsoft.com/office/drawing/2014/main" val="2929453202"/>
                    </a:ext>
                  </a:extLst>
                </a:gridCol>
                <a:gridCol w="1954904">
                  <a:extLst>
                    <a:ext uri="{9D8B030D-6E8A-4147-A177-3AD203B41FA5}">
                      <a16:colId xmlns:a16="http://schemas.microsoft.com/office/drawing/2014/main" val="3599131999"/>
                    </a:ext>
                  </a:extLst>
                </a:gridCol>
              </a:tblGrid>
              <a:tr h="286162">
                <a:tc>
                  <a:txBody>
                    <a:bodyPr/>
                    <a:lstStyle/>
                    <a:p>
                      <a:r>
                        <a:rPr lang="en-US" dirty="0">
                          <a:solidFill>
                            <a:schemeClr val="bg1"/>
                          </a:solidFill>
                          <a:latin typeface="Times New Roman" panose="02020603050405020304" pitchFamily="18" charset="0"/>
                          <a:cs typeface="Times New Roman" panose="02020603050405020304" pitchFamily="18" charset="0"/>
                        </a:rPr>
                        <a:t>Variable</a:t>
                      </a:r>
                    </a:p>
                  </a:txBody>
                  <a:tcPr/>
                </a:tc>
                <a:tc>
                  <a:txBody>
                    <a:bodyPr/>
                    <a:lstStyle/>
                    <a:p>
                      <a:r>
                        <a:rPr lang="en-US" dirty="0">
                          <a:latin typeface="Times New Roman" panose="02020603050405020304" pitchFamily="18" charset="0"/>
                          <a:cs typeface="Times New Roman" panose="02020603050405020304" pitchFamily="18" charset="0"/>
                        </a:rPr>
                        <a:t>Description</a:t>
                      </a:r>
                    </a:p>
                  </a:txBody>
                  <a:tcPr/>
                </a:tc>
                <a:tc>
                  <a:txBody>
                    <a:bodyPr/>
                    <a:lstStyle/>
                    <a:p>
                      <a:r>
                        <a:rPr lang="en-US" dirty="0">
                          <a:latin typeface="Times New Roman" panose="02020603050405020304" pitchFamily="18" charset="0"/>
                          <a:cs typeface="Times New Roman" panose="02020603050405020304" pitchFamily="18" charset="0"/>
                        </a:rPr>
                        <a:t>Datatype</a:t>
                      </a:r>
                    </a:p>
                  </a:txBody>
                  <a:tcPr/>
                </a:tc>
                <a:extLst>
                  <a:ext uri="{0D108BD9-81ED-4DB2-BD59-A6C34878D82A}">
                    <a16:rowId xmlns:a16="http://schemas.microsoft.com/office/drawing/2014/main" val="1428293307"/>
                  </a:ext>
                </a:extLst>
              </a:tr>
              <a:tr h="286162">
                <a:tc>
                  <a:txBody>
                    <a:bodyPr/>
                    <a:lstStyle/>
                    <a:p>
                      <a:r>
                        <a:rPr lang="en-US" dirty="0">
                          <a:solidFill>
                            <a:schemeClr val="tx1"/>
                          </a:solidFill>
                          <a:latin typeface="Times New Roman" panose="02020603050405020304" pitchFamily="18" charset="0"/>
                          <a:cs typeface="Times New Roman" panose="02020603050405020304" pitchFamily="18" charset="0"/>
                        </a:rPr>
                        <a:t>Loan ID</a:t>
                      </a:r>
                    </a:p>
                  </a:txBody>
                  <a:tcPr/>
                </a:tc>
                <a:tc>
                  <a:txBody>
                    <a:bodyPr/>
                    <a:lstStyle/>
                    <a:p>
                      <a:r>
                        <a:rPr lang="en-US" dirty="0">
                          <a:latin typeface="Times New Roman" panose="02020603050405020304" pitchFamily="18" charset="0"/>
                          <a:cs typeface="Times New Roman" panose="02020603050405020304" pitchFamily="18" charset="0"/>
                        </a:rPr>
                        <a:t>Unique ID</a:t>
                      </a:r>
                    </a:p>
                  </a:txBody>
                  <a:tcPr/>
                </a:tc>
                <a:tc>
                  <a:txBody>
                    <a:bodyPr/>
                    <a:lstStyle/>
                    <a:p>
                      <a:r>
                        <a:rPr lang="en-US" dirty="0">
                          <a:latin typeface="Times New Roman" panose="02020603050405020304" pitchFamily="18" charset="0"/>
                          <a:cs typeface="Times New Roman" panose="02020603050405020304" pitchFamily="18" charset="0"/>
                        </a:rPr>
                        <a:t>Object</a:t>
                      </a:r>
                    </a:p>
                  </a:txBody>
                  <a:tcPr/>
                </a:tc>
                <a:extLst>
                  <a:ext uri="{0D108BD9-81ED-4DB2-BD59-A6C34878D82A}">
                    <a16:rowId xmlns:a16="http://schemas.microsoft.com/office/drawing/2014/main" val="403696579"/>
                  </a:ext>
                </a:extLst>
              </a:tr>
              <a:tr h="286162">
                <a:tc>
                  <a:txBody>
                    <a:bodyPr/>
                    <a:lstStyle/>
                    <a:p>
                      <a:r>
                        <a:rPr lang="en-US" dirty="0">
                          <a:solidFill>
                            <a:schemeClr val="tx1"/>
                          </a:solidFill>
                          <a:latin typeface="Times New Roman" panose="02020603050405020304" pitchFamily="18" charset="0"/>
                          <a:cs typeface="Times New Roman" panose="02020603050405020304" pitchFamily="18" charset="0"/>
                        </a:rPr>
                        <a:t>Gender</a:t>
                      </a:r>
                    </a:p>
                  </a:txBody>
                  <a:tcPr/>
                </a:tc>
                <a:tc>
                  <a:txBody>
                    <a:bodyPr/>
                    <a:lstStyle/>
                    <a:p>
                      <a:r>
                        <a:rPr lang="en-US" dirty="0">
                          <a:latin typeface="Times New Roman" panose="02020603050405020304" pitchFamily="18" charset="0"/>
                          <a:cs typeface="Times New Roman" panose="02020603050405020304" pitchFamily="18" charset="0"/>
                        </a:rPr>
                        <a:t>Male/Female</a:t>
                      </a:r>
                    </a:p>
                  </a:txBody>
                  <a:tcPr/>
                </a:tc>
                <a:tc>
                  <a:txBody>
                    <a:bodyPr/>
                    <a:lstStyle/>
                    <a:p>
                      <a:r>
                        <a:rPr lang="en-US" dirty="0">
                          <a:latin typeface="Times New Roman" panose="02020603050405020304" pitchFamily="18" charset="0"/>
                          <a:cs typeface="Times New Roman" panose="02020603050405020304" pitchFamily="18" charset="0"/>
                        </a:rPr>
                        <a:t>Object</a:t>
                      </a:r>
                    </a:p>
                  </a:txBody>
                  <a:tcPr/>
                </a:tc>
                <a:extLst>
                  <a:ext uri="{0D108BD9-81ED-4DB2-BD59-A6C34878D82A}">
                    <a16:rowId xmlns:a16="http://schemas.microsoft.com/office/drawing/2014/main" val="1683653547"/>
                  </a:ext>
                </a:extLst>
              </a:tr>
              <a:tr h="286162">
                <a:tc>
                  <a:txBody>
                    <a:bodyPr/>
                    <a:lstStyle/>
                    <a:p>
                      <a:r>
                        <a:rPr lang="en-US" dirty="0">
                          <a:solidFill>
                            <a:schemeClr val="tx1"/>
                          </a:solidFill>
                          <a:latin typeface="Times New Roman" panose="02020603050405020304" pitchFamily="18" charset="0"/>
                          <a:cs typeface="Times New Roman" panose="02020603050405020304" pitchFamily="18" charset="0"/>
                        </a:rPr>
                        <a:t>Married</a:t>
                      </a:r>
                    </a:p>
                  </a:txBody>
                  <a:tcPr/>
                </a:tc>
                <a:tc>
                  <a:txBody>
                    <a:bodyPr/>
                    <a:lstStyle/>
                    <a:p>
                      <a:r>
                        <a:rPr lang="en-US" dirty="0">
                          <a:latin typeface="Times New Roman" panose="02020603050405020304" pitchFamily="18" charset="0"/>
                          <a:cs typeface="Times New Roman" panose="02020603050405020304" pitchFamily="18" charset="0"/>
                        </a:rPr>
                        <a:t>Marital Status</a:t>
                      </a:r>
                    </a:p>
                  </a:txBody>
                  <a:tcPr/>
                </a:tc>
                <a:tc>
                  <a:txBody>
                    <a:bodyPr/>
                    <a:lstStyle/>
                    <a:p>
                      <a:r>
                        <a:rPr lang="en-US" dirty="0">
                          <a:latin typeface="Times New Roman" panose="02020603050405020304" pitchFamily="18" charset="0"/>
                          <a:cs typeface="Times New Roman" panose="02020603050405020304" pitchFamily="18" charset="0"/>
                        </a:rPr>
                        <a:t>Object</a:t>
                      </a:r>
                    </a:p>
                  </a:txBody>
                  <a:tcPr/>
                </a:tc>
                <a:extLst>
                  <a:ext uri="{0D108BD9-81ED-4DB2-BD59-A6C34878D82A}">
                    <a16:rowId xmlns:a16="http://schemas.microsoft.com/office/drawing/2014/main" val="1616204770"/>
                  </a:ext>
                </a:extLst>
              </a:tr>
              <a:tr h="286162">
                <a:tc>
                  <a:txBody>
                    <a:bodyPr/>
                    <a:lstStyle/>
                    <a:p>
                      <a:r>
                        <a:rPr lang="en-US" dirty="0">
                          <a:solidFill>
                            <a:schemeClr val="tx1"/>
                          </a:solidFill>
                          <a:latin typeface="Times New Roman" panose="02020603050405020304" pitchFamily="18" charset="0"/>
                          <a:cs typeface="Times New Roman" panose="02020603050405020304" pitchFamily="18" charset="0"/>
                        </a:rPr>
                        <a:t>Dependents</a:t>
                      </a:r>
                    </a:p>
                  </a:txBody>
                  <a:tcPr/>
                </a:tc>
                <a:tc>
                  <a:txBody>
                    <a:bodyPr/>
                    <a:lstStyle/>
                    <a:p>
                      <a:r>
                        <a:rPr lang="en-US" dirty="0" err="1">
                          <a:latin typeface="Times New Roman" panose="02020603050405020304" pitchFamily="18" charset="0"/>
                          <a:cs typeface="Times New Roman" panose="02020603050405020304" pitchFamily="18" charset="0"/>
                        </a:rPr>
                        <a:t>No.of</a:t>
                      </a:r>
                      <a:r>
                        <a:rPr lang="en-US" dirty="0">
                          <a:latin typeface="Times New Roman" panose="02020603050405020304" pitchFamily="18" charset="0"/>
                          <a:cs typeface="Times New Roman" panose="02020603050405020304" pitchFamily="18" charset="0"/>
                        </a:rPr>
                        <a:t>. Dependents</a:t>
                      </a:r>
                    </a:p>
                  </a:txBody>
                  <a:tcPr/>
                </a:tc>
                <a:tc>
                  <a:txBody>
                    <a:bodyPr/>
                    <a:lstStyle/>
                    <a:p>
                      <a:r>
                        <a:rPr lang="en-US" dirty="0">
                          <a:latin typeface="Times New Roman" panose="02020603050405020304" pitchFamily="18" charset="0"/>
                          <a:cs typeface="Times New Roman" panose="02020603050405020304" pitchFamily="18" charset="0"/>
                        </a:rPr>
                        <a:t>Object</a:t>
                      </a:r>
                    </a:p>
                  </a:txBody>
                  <a:tcPr/>
                </a:tc>
                <a:extLst>
                  <a:ext uri="{0D108BD9-81ED-4DB2-BD59-A6C34878D82A}">
                    <a16:rowId xmlns:a16="http://schemas.microsoft.com/office/drawing/2014/main" val="2114815587"/>
                  </a:ext>
                </a:extLst>
              </a:tr>
              <a:tr h="286162">
                <a:tc>
                  <a:txBody>
                    <a:bodyPr/>
                    <a:lstStyle/>
                    <a:p>
                      <a:r>
                        <a:rPr lang="en-US" dirty="0">
                          <a:solidFill>
                            <a:schemeClr val="tx1"/>
                          </a:solidFill>
                          <a:latin typeface="Times New Roman" panose="02020603050405020304" pitchFamily="18" charset="0"/>
                          <a:cs typeface="Times New Roman" panose="02020603050405020304" pitchFamily="18" charset="0"/>
                        </a:rPr>
                        <a:t>Education</a:t>
                      </a:r>
                    </a:p>
                  </a:txBody>
                  <a:tcPr/>
                </a:tc>
                <a:tc>
                  <a:txBody>
                    <a:bodyPr/>
                    <a:lstStyle/>
                    <a:p>
                      <a:r>
                        <a:rPr lang="en-US" dirty="0">
                          <a:latin typeface="Times New Roman" panose="02020603050405020304" pitchFamily="18" charset="0"/>
                          <a:cs typeface="Times New Roman" panose="02020603050405020304" pitchFamily="18" charset="0"/>
                        </a:rPr>
                        <a:t>Graduate/UG</a:t>
                      </a:r>
                    </a:p>
                  </a:txBody>
                  <a:tcPr/>
                </a:tc>
                <a:tc>
                  <a:txBody>
                    <a:bodyPr/>
                    <a:lstStyle/>
                    <a:p>
                      <a:r>
                        <a:rPr lang="en-US" dirty="0">
                          <a:latin typeface="Times New Roman" panose="02020603050405020304" pitchFamily="18" charset="0"/>
                          <a:cs typeface="Times New Roman" panose="02020603050405020304" pitchFamily="18" charset="0"/>
                        </a:rPr>
                        <a:t>Object</a:t>
                      </a:r>
                    </a:p>
                  </a:txBody>
                  <a:tcPr/>
                </a:tc>
                <a:extLst>
                  <a:ext uri="{0D108BD9-81ED-4DB2-BD59-A6C34878D82A}">
                    <a16:rowId xmlns:a16="http://schemas.microsoft.com/office/drawing/2014/main" val="1873586173"/>
                  </a:ext>
                </a:extLst>
              </a:tr>
              <a:tr h="286162">
                <a:tc>
                  <a:txBody>
                    <a:bodyPr/>
                    <a:lstStyle/>
                    <a:p>
                      <a:r>
                        <a:rPr lang="en-US" dirty="0" err="1">
                          <a:solidFill>
                            <a:schemeClr val="tx1"/>
                          </a:solidFill>
                          <a:latin typeface="Times New Roman" panose="02020603050405020304" pitchFamily="18" charset="0"/>
                          <a:cs typeface="Times New Roman" panose="02020603050405020304" pitchFamily="18" charset="0"/>
                        </a:rPr>
                        <a:t>Self_Employed</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Self Employed(Y/N)</a:t>
                      </a:r>
                    </a:p>
                  </a:txBody>
                  <a:tcPr/>
                </a:tc>
                <a:tc>
                  <a:txBody>
                    <a:bodyPr/>
                    <a:lstStyle/>
                    <a:p>
                      <a:r>
                        <a:rPr lang="en-US" dirty="0">
                          <a:latin typeface="Times New Roman" panose="02020603050405020304" pitchFamily="18" charset="0"/>
                          <a:cs typeface="Times New Roman" panose="02020603050405020304" pitchFamily="18" charset="0"/>
                        </a:rPr>
                        <a:t>Object</a:t>
                      </a:r>
                    </a:p>
                  </a:txBody>
                  <a:tcPr/>
                </a:tc>
                <a:extLst>
                  <a:ext uri="{0D108BD9-81ED-4DB2-BD59-A6C34878D82A}">
                    <a16:rowId xmlns:a16="http://schemas.microsoft.com/office/drawing/2014/main" val="1285259374"/>
                  </a:ext>
                </a:extLst>
              </a:tr>
              <a:tr h="286162">
                <a:tc>
                  <a:txBody>
                    <a:bodyPr/>
                    <a:lstStyle/>
                    <a:p>
                      <a:r>
                        <a:rPr lang="en-US" dirty="0" err="1">
                          <a:solidFill>
                            <a:schemeClr val="tx1"/>
                          </a:solidFill>
                          <a:latin typeface="Times New Roman" panose="02020603050405020304" pitchFamily="18" charset="0"/>
                          <a:cs typeface="Times New Roman" panose="02020603050405020304" pitchFamily="18" charset="0"/>
                        </a:rPr>
                        <a:t>ApplicantIncome</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Applicant Income</a:t>
                      </a:r>
                    </a:p>
                  </a:txBody>
                  <a:tcPr/>
                </a:tc>
                <a:tc>
                  <a:txBody>
                    <a:bodyPr/>
                    <a:lstStyle/>
                    <a:p>
                      <a:r>
                        <a:rPr lang="en-US" dirty="0">
                          <a:latin typeface="Times New Roman" panose="02020603050405020304" pitchFamily="18" charset="0"/>
                          <a:cs typeface="Times New Roman" panose="02020603050405020304" pitchFamily="18" charset="0"/>
                        </a:rPr>
                        <a:t>int64</a:t>
                      </a:r>
                    </a:p>
                  </a:txBody>
                  <a:tcPr/>
                </a:tc>
                <a:extLst>
                  <a:ext uri="{0D108BD9-81ED-4DB2-BD59-A6C34878D82A}">
                    <a16:rowId xmlns:a16="http://schemas.microsoft.com/office/drawing/2014/main" val="514165871"/>
                  </a:ext>
                </a:extLst>
              </a:tr>
              <a:tr h="286162">
                <a:tc>
                  <a:txBody>
                    <a:bodyPr/>
                    <a:lstStyle/>
                    <a:p>
                      <a:r>
                        <a:rPr lang="en-US" dirty="0" err="1">
                          <a:solidFill>
                            <a:schemeClr val="tx1"/>
                          </a:solidFill>
                          <a:latin typeface="Times New Roman" panose="02020603050405020304" pitchFamily="18" charset="0"/>
                          <a:cs typeface="Times New Roman" panose="02020603050405020304" pitchFamily="18" charset="0"/>
                        </a:rPr>
                        <a:t>CoApplicantIncome</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CoApplicant</a:t>
                      </a:r>
                      <a:r>
                        <a:rPr lang="en-US" dirty="0">
                          <a:latin typeface="Times New Roman" panose="02020603050405020304" pitchFamily="18" charset="0"/>
                          <a:cs typeface="Times New Roman" panose="02020603050405020304" pitchFamily="18" charset="0"/>
                        </a:rPr>
                        <a:t> Income</a:t>
                      </a:r>
                    </a:p>
                  </a:txBody>
                  <a:tcPr/>
                </a:tc>
                <a:tc>
                  <a:txBody>
                    <a:bodyPr/>
                    <a:lstStyle/>
                    <a:p>
                      <a:r>
                        <a:rPr lang="en-US" dirty="0">
                          <a:latin typeface="Times New Roman" panose="02020603050405020304" pitchFamily="18" charset="0"/>
                          <a:cs typeface="Times New Roman" panose="02020603050405020304" pitchFamily="18" charset="0"/>
                        </a:rPr>
                        <a:t>float64</a:t>
                      </a:r>
                    </a:p>
                  </a:txBody>
                  <a:tcPr/>
                </a:tc>
                <a:extLst>
                  <a:ext uri="{0D108BD9-81ED-4DB2-BD59-A6C34878D82A}">
                    <a16:rowId xmlns:a16="http://schemas.microsoft.com/office/drawing/2014/main" val="1039827950"/>
                  </a:ext>
                </a:extLst>
              </a:tr>
              <a:tr h="486476">
                <a:tc>
                  <a:txBody>
                    <a:bodyPr/>
                    <a:lstStyle/>
                    <a:p>
                      <a:r>
                        <a:rPr lang="en-US" dirty="0" err="1">
                          <a:solidFill>
                            <a:schemeClr val="tx1"/>
                          </a:solidFill>
                          <a:latin typeface="Times New Roman" panose="02020603050405020304" pitchFamily="18" charset="0"/>
                          <a:cs typeface="Times New Roman" panose="02020603050405020304" pitchFamily="18" charset="0"/>
                        </a:rPr>
                        <a:t>Loan_Amount</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Loan Amount in thousands</a:t>
                      </a:r>
                    </a:p>
                  </a:txBody>
                  <a:tcPr/>
                </a:tc>
                <a:tc>
                  <a:txBody>
                    <a:bodyPr/>
                    <a:lstStyle/>
                    <a:p>
                      <a:r>
                        <a:rPr lang="en-US" dirty="0">
                          <a:latin typeface="Times New Roman" panose="02020603050405020304" pitchFamily="18" charset="0"/>
                          <a:cs typeface="Times New Roman" panose="02020603050405020304" pitchFamily="18" charset="0"/>
                        </a:rPr>
                        <a:t>float64</a:t>
                      </a:r>
                    </a:p>
                  </a:txBody>
                  <a:tcPr/>
                </a:tc>
                <a:extLst>
                  <a:ext uri="{0D108BD9-81ED-4DB2-BD59-A6C34878D82A}">
                    <a16:rowId xmlns:a16="http://schemas.microsoft.com/office/drawing/2014/main" val="3459268202"/>
                  </a:ext>
                </a:extLst>
              </a:tr>
              <a:tr h="286162">
                <a:tc>
                  <a:txBody>
                    <a:bodyPr/>
                    <a:lstStyle/>
                    <a:p>
                      <a:r>
                        <a:rPr lang="en-US" dirty="0" err="1">
                          <a:solidFill>
                            <a:schemeClr val="tx1"/>
                          </a:solidFill>
                          <a:latin typeface="Times New Roman" panose="02020603050405020304" pitchFamily="18" charset="0"/>
                          <a:cs typeface="Times New Roman" panose="02020603050405020304" pitchFamily="18" charset="0"/>
                        </a:rPr>
                        <a:t>LoanAmountTerm</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Term in months</a:t>
                      </a:r>
                    </a:p>
                  </a:txBody>
                  <a:tcPr/>
                </a:tc>
                <a:tc>
                  <a:txBody>
                    <a:bodyPr/>
                    <a:lstStyle/>
                    <a:p>
                      <a:r>
                        <a:rPr lang="en-US" dirty="0">
                          <a:latin typeface="Times New Roman" panose="02020603050405020304" pitchFamily="18" charset="0"/>
                          <a:cs typeface="Times New Roman" panose="02020603050405020304" pitchFamily="18" charset="0"/>
                        </a:rPr>
                        <a:t>float64</a:t>
                      </a:r>
                    </a:p>
                  </a:txBody>
                  <a:tcPr/>
                </a:tc>
                <a:extLst>
                  <a:ext uri="{0D108BD9-81ED-4DB2-BD59-A6C34878D82A}">
                    <a16:rowId xmlns:a16="http://schemas.microsoft.com/office/drawing/2014/main" val="3100486737"/>
                  </a:ext>
                </a:extLst>
              </a:tr>
              <a:tr h="286162">
                <a:tc>
                  <a:txBody>
                    <a:bodyPr/>
                    <a:lstStyle/>
                    <a:p>
                      <a:r>
                        <a:rPr lang="en-US" dirty="0" err="1">
                          <a:solidFill>
                            <a:schemeClr val="tx1"/>
                          </a:solidFill>
                          <a:latin typeface="Times New Roman" panose="02020603050405020304" pitchFamily="18" charset="0"/>
                          <a:cs typeface="Times New Roman" panose="02020603050405020304" pitchFamily="18" charset="0"/>
                        </a:rPr>
                        <a:t>Credit_History</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Credit History</a:t>
                      </a:r>
                    </a:p>
                  </a:txBody>
                  <a:tcPr/>
                </a:tc>
                <a:tc>
                  <a:txBody>
                    <a:bodyPr/>
                    <a:lstStyle/>
                    <a:p>
                      <a:r>
                        <a:rPr lang="en-US" dirty="0">
                          <a:latin typeface="Times New Roman" panose="02020603050405020304" pitchFamily="18" charset="0"/>
                          <a:cs typeface="Times New Roman" panose="02020603050405020304" pitchFamily="18" charset="0"/>
                        </a:rPr>
                        <a:t>float64</a:t>
                      </a:r>
                    </a:p>
                  </a:txBody>
                  <a:tcPr/>
                </a:tc>
                <a:extLst>
                  <a:ext uri="{0D108BD9-81ED-4DB2-BD59-A6C34878D82A}">
                    <a16:rowId xmlns:a16="http://schemas.microsoft.com/office/drawing/2014/main" val="2749295352"/>
                  </a:ext>
                </a:extLst>
              </a:tr>
              <a:tr h="486476">
                <a:tc>
                  <a:txBody>
                    <a:bodyPr/>
                    <a:lstStyle/>
                    <a:p>
                      <a:r>
                        <a:rPr lang="en-US" dirty="0" err="1">
                          <a:solidFill>
                            <a:schemeClr val="tx1"/>
                          </a:solidFill>
                          <a:latin typeface="Times New Roman" panose="02020603050405020304" pitchFamily="18" charset="0"/>
                          <a:cs typeface="Times New Roman" panose="02020603050405020304" pitchFamily="18" charset="0"/>
                        </a:rPr>
                        <a:t>Property_Area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Urban/ Semi Urban/ Rural</a:t>
                      </a:r>
                    </a:p>
                  </a:txBody>
                  <a:tcPr/>
                </a:tc>
                <a:tc>
                  <a:txBody>
                    <a:bodyPr/>
                    <a:lstStyle/>
                    <a:p>
                      <a:r>
                        <a:rPr lang="en-US" dirty="0">
                          <a:latin typeface="Times New Roman" panose="02020603050405020304" pitchFamily="18" charset="0"/>
                          <a:cs typeface="Times New Roman" panose="02020603050405020304" pitchFamily="18" charset="0"/>
                        </a:rPr>
                        <a:t>Object</a:t>
                      </a:r>
                    </a:p>
                  </a:txBody>
                  <a:tcPr/>
                </a:tc>
                <a:extLst>
                  <a:ext uri="{0D108BD9-81ED-4DB2-BD59-A6C34878D82A}">
                    <a16:rowId xmlns:a16="http://schemas.microsoft.com/office/drawing/2014/main" val="2365741753"/>
                  </a:ext>
                </a:extLst>
              </a:tr>
              <a:tr h="286162">
                <a:tc>
                  <a:txBody>
                    <a:bodyPr/>
                    <a:lstStyle/>
                    <a:p>
                      <a:r>
                        <a:rPr lang="en-US" dirty="0" err="1">
                          <a:solidFill>
                            <a:schemeClr val="tx1"/>
                          </a:solidFill>
                          <a:latin typeface="Times New Roman" panose="02020603050405020304" pitchFamily="18" charset="0"/>
                          <a:cs typeface="Times New Roman" panose="02020603050405020304" pitchFamily="18" charset="0"/>
                        </a:rPr>
                        <a:t>Loan_Status</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Status( Y/N)</a:t>
                      </a:r>
                    </a:p>
                  </a:txBody>
                  <a:tcPr/>
                </a:tc>
                <a:tc>
                  <a:txBody>
                    <a:bodyPr/>
                    <a:lstStyle/>
                    <a:p>
                      <a:r>
                        <a:rPr lang="en-US" dirty="0">
                          <a:latin typeface="Times New Roman" panose="02020603050405020304" pitchFamily="18" charset="0"/>
                          <a:cs typeface="Times New Roman" panose="02020603050405020304" pitchFamily="18" charset="0"/>
                        </a:rPr>
                        <a:t>Object</a:t>
                      </a:r>
                    </a:p>
                  </a:txBody>
                  <a:tcPr/>
                </a:tc>
                <a:extLst>
                  <a:ext uri="{0D108BD9-81ED-4DB2-BD59-A6C34878D82A}">
                    <a16:rowId xmlns:a16="http://schemas.microsoft.com/office/drawing/2014/main" val="663491311"/>
                  </a:ext>
                </a:extLst>
              </a:tr>
            </a:tbl>
          </a:graphicData>
        </a:graphic>
      </p:graphicFrame>
    </p:spTree>
    <p:extLst>
      <p:ext uri="{BB962C8B-B14F-4D97-AF65-F5344CB8AC3E}">
        <p14:creationId xmlns:p14="http://schemas.microsoft.com/office/powerpoint/2010/main" val="246742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5D13-AECB-28E3-2FB4-D00624D7E27F}"/>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PLAN OF ACTION</a:t>
            </a:r>
          </a:p>
        </p:txBody>
      </p:sp>
      <p:sp>
        <p:nvSpPr>
          <p:cNvPr id="3" name="Text Placeholder 2">
            <a:extLst>
              <a:ext uri="{FF2B5EF4-FFF2-40B4-BE49-F238E27FC236}">
                <a16:creationId xmlns:a16="http://schemas.microsoft.com/office/drawing/2014/main" id="{D11A9FEF-271B-83D3-5893-632B97CEF9E8}"/>
              </a:ext>
            </a:extLst>
          </p:cNvPr>
          <p:cNvSpPr>
            <a:spLocks noGrp="1"/>
          </p:cNvSpPr>
          <p:nvPr>
            <p:ph type="body" idx="1"/>
          </p:nvPr>
        </p:nvSpPr>
        <p:spPr>
          <a:xfrm>
            <a:off x="421767" y="1391883"/>
            <a:ext cx="8520600" cy="34164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r>
              <a:rPr lang="en-US" sz="1000" dirty="0">
                <a:solidFill>
                  <a:schemeClr val="tx1"/>
                </a:solidFill>
                <a:latin typeface="Times New Roman" panose="02020603050405020304" pitchFamily="18" charset="0"/>
                <a:cs typeface="Times New Roman" panose="02020603050405020304" pitchFamily="18" charset="0"/>
              </a:rPr>
              <a:t>                                                               Image Reference: https://innovation-</a:t>
            </a:r>
            <a:r>
              <a:rPr lang="en-US" sz="1000" dirty="0" err="1">
                <a:solidFill>
                  <a:schemeClr val="tx1"/>
                </a:solidFill>
                <a:latin typeface="Times New Roman" panose="02020603050405020304" pitchFamily="18" charset="0"/>
                <a:cs typeface="Times New Roman" panose="02020603050405020304" pitchFamily="18" charset="0"/>
              </a:rPr>
              <a:t>journals.org</a:t>
            </a:r>
            <a:r>
              <a:rPr lang="en-US" sz="1000" dirty="0">
                <a:solidFill>
                  <a:schemeClr val="tx1"/>
                </a:solidFill>
                <a:latin typeface="Times New Roman" panose="02020603050405020304" pitchFamily="18" charset="0"/>
                <a:cs typeface="Times New Roman" panose="02020603050405020304" pitchFamily="18" charset="0"/>
              </a:rPr>
              <a:t>/IV4i1-5.pdf</a:t>
            </a:r>
          </a:p>
        </p:txBody>
      </p:sp>
      <p:pic>
        <p:nvPicPr>
          <p:cNvPr id="5" name="Picture 4" descr="Diagram&#10;&#10;Description automatically generated">
            <a:extLst>
              <a:ext uri="{FF2B5EF4-FFF2-40B4-BE49-F238E27FC236}">
                <a16:creationId xmlns:a16="http://schemas.microsoft.com/office/drawing/2014/main" id="{D899660E-C0CF-E3ED-DF74-A80E855EE845}"/>
              </a:ext>
            </a:extLst>
          </p:cNvPr>
          <p:cNvPicPr>
            <a:picLocks noChangeAspect="1"/>
          </p:cNvPicPr>
          <p:nvPr/>
        </p:nvPicPr>
        <p:blipFill>
          <a:blip r:embed="rId2"/>
          <a:stretch>
            <a:fillRect/>
          </a:stretch>
        </p:blipFill>
        <p:spPr>
          <a:xfrm>
            <a:off x="2729096" y="1391883"/>
            <a:ext cx="3121394" cy="3246967"/>
          </a:xfrm>
          <a:prstGeom prst="rect">
            <a:avLst/>
          </a:prstGeom>
        </p:spPr>
      </p:pic>
    </p:spTree>
    <p:extLst>
      <p:ext uri="{BB962C8B-B14F-4D97-AF65-F5344CB8AC3E}">
        <p14:creationId xmlns:p14="http://schemas.microsoft.com/office/powerpoint/2010/main" val="3651212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9ED7-F1D3-89AD-0EF2-D87EA6333DD0}"/>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EXPLORATORY DATA ANALYSIS</a:t>
            </a:r>
          </a:p>
        </p:txBody>
      </p:sp>
      <p:sp>
        <p:nvSpPr>
          <p:cNvPr id="3" name="Text Placeholder 2">
            <a:extLst>
              <a:ext uri="{FF2B5EF4-FFF2-40B4-BE49-F238E27FC236}">
                <a16:creationId xmlns:a16="http://schemas.microsoft.com/office/drawing/2014/main" id="{6E4B485A-95F6-AC2F-1763-13ECB0DA81AB}"/>
              </a:ext>
            </a:extLst>
          </p:cNvPr>
          <p:cNvSpPr>
            <a:spLocks noGrp="1"/>
          </p:cNvSpPr>
          <p:nvPr>
            <p:ph type="body" idx="1"/>
          </p:nvPr>
        </p:nvSpPr>
        <p:spPr/>
        <p:txBody>
          <a:bodyPr/>
          <a:lstStyle/>
          <a:p>
            <a:endParaRPr lang="en-US" dirty="0"/>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No duplicate Values.</a:t>
            </a:r>
          </a:p>
          <a:p>
            <a:pPr>
              <a:buClr>
                <a:schemeClr val="tx1"/>
              </a:buClr>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Filled all the null values by considering with the mean and mode of the columns( Mean: Integer, Median: Float).</a:t>
            </a:r>
          </a:p>
          <a:p>
            <a:pPr>
              <a:buClr>
                <a:schemeClr val="tx1"/>
              </a:buClr>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Used Label Encoder to convert the required categorical variable to the numerical variable. </a:t>
            </a:r>
          </a:p>
          <a:p>
            <a:endParaRPr lang="en-US" dirty="0"/>
          </a:p>
        </p:txBody>
      </p:sp>
    </p:spTree>
    <p:extLst>
      <p:ext uri="{BB962C8B-B14F-4D97-AF65-F5344CB8AC3E}">
        <p14:creationId xmlns:p14="http://schemas.microsoft.com/office/powerpoint/2010/main" val="1367983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5FFE4-95D7-77A2-3C78-6E1CDF36622F}"/>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INSIGHTS</a:t>
            </a:r>
          </a:p>
        </p:txBody>
      </p:sp>
      <p:sp>
        <p:nvSpPr>
          <p:cNvPr id="3" name="Text Placeholder 2">
            <a:extLst>
              <a:ext uri="{FF2B5EF4-FFF2-40B4-BE49-F238E27FC236}">
                <a16:creationId xmlns:a16="http://schemas.microsoft.com/office/drawing/2014/main" id="{2D2C1176-430F-F30A-3E63-2056B0BE8BE8}"/>
              </a:ext>
            </a:extLst>
          </p:cNvPr>
          <p:cNvSpPr>
            <a:spLocks noGrp="1"/>
          </p:cNvSpPr>
          <p:nvPr>
            <p:ph type="body" idx="1"/>
          </p:nvPr>
        </p:nvSpPr>
        <p:spPr>
          <a:xfrm>
            <a:off x="216809" y="2066198"/>
            <a:ext cx="3207111" cy="1824530"/>
          </a:xfrm>
        </p:spPr>
        <p:txBody>
          <a:bodyPr/>
          <a:lstStyle/>
          <a:p>
            <a:pPr marL="114300" indent="0">
              <a:buNone/>
            </a:pPr>
            <a:r>
              <a:rPr lang="en-US" dirty="0">
                <a:solidFill>
                  <a:schemeClr val="tx1"/>
                </a:solidFill>
                <a:latin typeface="Times New Roman" panose="02020603050405020304" pitchFamily="18" charset="0"/>
                <a:cs typeface="Times New Roman" panose="02020603050405020304" pitchFamily="18" charset="0"/>
              </a:rPr>
              <a:t>Around 70% of the Applicants has a clear chance of loan approval</a:t>
            </a:r>
          </a:p>
        </p:txBody>
      </p:sp>
      <p:pic>
        <p:nvPicPr>
          <p:cNvPr id="8194" name="Picture 2">
            <a:extLst>
              <a:ext uri="{FF2B5EF4-FFF2-40B4-BE49-F238E27FC236}">
                <a16:creationId xmlns:a16="http://schemas.microsoft.com/office/drawing/2014/main" id="{A834B51D-D4B6-9A11-FBAE-7480DF2D22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665" y="1079275"/>
            <a:ext cx="5126635" cy="379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657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AA2E-5062-F0A3-9E97-184854D98061}"/>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INSIGHTS</a:t>
            </a:r>
            <a:endParaRPr lang="en-US" dirty="0"/>
          </a:p>
        </p:txBody>
      </p:sp>
      <p:sp>
        <p:nvSpPr>
          <p:cNvPr id="3" name="Text Placeholder 2">
            <a:extLst>
              <a:ext uri="{FF2B5EF4-FFF2-40B4-BE49-F238E27FC236}">
                <a16:creationId xmlns:a16="http://schemas.microsoft.com/office/drawing/2014/main" id="{CE29A0D8-9357-00AA-A72C-15DCB5D0FFF6}"/>
              </a:ext>
            </a:extLst>
          </p:cNvPr>
          <p:cNvSpPr>
            <a:spLocks noGrp="1"/>
          </p:cNvSpPr>
          <p:nvPr>
            <p:ph type="body" idx="1"/>
          </p:nvPr>
        </p:nvSpPr>
        <p:spPr>
          <a:xfrm>
            <a:off x="2233568" y="1836646"/>
            <a:ext cx="6598731" cy="2802203"/>
          </a:xfrm>
        </p:spPr>
        <p:txBody>
          <a:bodyPr/>
          <a:lstStyle/>
          <a:p>
            <a:pPr marL="114300" indent="0">
              <a:buNone/>
            </a:pPr>
            <a:endParaRPr lang="en-US" dirty="0"/>
          </a:p>
          <a:p>
            <a:endParaRPr lang="en-US" dirty="0"/>
          </a:p>
          <a:p>
            <a:endParaRPr lang="en-US" dirty="0"/>
          </a:p>
        </p:txBody>
      </p:sp>
      <p:pic>
        <p:nvPicPr>
          <p:cNvPr id="7170" name="Picture 2">
            <a:extLst>
              <a:ext uri="{FF2B5EF4-FFF2-40B4-BE49-F238E27FC236}">
                <a16:creationId xmlns:a16="http://schemas.microsoft.com/office/drawing/2014/main" id="{F6BD23A5-7070-FC91-5133-2E12C8094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235247"/>
            <a:ext cx="8178800" cy="28022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443D9D9-D32C-C9E8-D47E-9C96160D8D8C}"/>
              </a:ext>
            </a:extLst>
          </p:cNvPr>
          <p:cNvSpPr txBox="1"/>
          <p:nvPr/>
        </p:nvSpPr>
        <p:spPr>
          <a:xfrm>
            <a:off x="0" y="4419600"/>
            <a:ext cx="6737742" cy="954107"/>
          </a:xfrm>
          <a:prstGeom prst="rect">
            <a:avLst/>
          </a:prstGeom>
          <a:noFill/>
        </p:spPr>
        <p:txBody>
          <a:bodyPr wrap="none" rtlCol="0">
            <a:spAutoFit/>
          </a:bodyPr>
          <a:lstStyle/>
          <a:p>
            <a:pPr marL="285750" indent="-285750">
              <a:buFont typeface="Arial" panose="020B0604020202020204" pitchFamily="34" charset="0"/>
              <a:buChar char="•"/>
            </a:pPr>
            <a:r>
              <a:rPr lang="en-US" dirty="0"/>
              <a:t>About 80% of Applicants are male and married. </a:t>
            </a:r>
          </a:p>
          <a:p>
            <a:pPr marL="285750" indent="-285750">
              <a:buFont typeface="Arial" panose="020B0604020202020204" pitchFamily="34" charset="0"/>
              <a:buChar char="•"/>
            </a:pPr>
            <a:r>
              <a:rPr lang="en-US" dirty="0"/>
              <a:t>Fair chance of loan approval is more towards the graduates and self employed.</a:t>
            </a:r>
          </a:p>
          <a:p>
            <a:pPr marL="285750" indent="-285750">
              <a:buFont typeface="Arial" panose="020B0604020202020204" pitchFamily="34" charset="0"/>
              <a:buChar char="•"/>
            </a:pPr>
            <a:r>
              <a:rPr lang="en-US" dirty="0"/>
              <a:t>Semi urban area residents has more chance for the approval</a:t>
            </a:r>
          </a:p>
          <a:p>
            <a:endParaRPr lang="en-US" dirty="0"/>
          </a:p>
        </p:txBody>
      </p:sp>
    </p:spTree>
    <p:extLst>
      <p:ext uri="{BB962C8B-B14F-4D97-AF65-F5344CB8AC3E}">
        <p14:creationId xmlns:p14="http://schemas.microsoft.com/office/powerpoint/2010/main" val="372318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D34DE1-1FFB-3E80-33A5-E8AC78D2787F}"/>
              </a:ext>
            </a:extLst>
          </p:cNvPr>
          <p:cNvSpPr>
            <a:spLocks noGrp="1"/>
          </p:cNvSpPr>
          <p:nvPr>
            <p:ph type="body" idx="1"/>
          </p:nvPr>
        </p:nvSpPr>
        <p:spPr>
          <a:xfrm>
            <a:off x="5101138" y="5339791"/>
            <a:ext cx="3243481" cy="122018"/>
          </a:xfrm>
        </p:spPr>
        <p:txBody>
          <a:bodyPr/>
          <a:lstStyle/>
          <a:p>
            <a:pPr marL="114300" indent="0">
              <a:buNone/>
            </a:pPr>
            <a:endParaRPr lang="en-US" dirty="0"/>
          </a:p>
        </p:txBody>
      </p:sp>
      <p:pic>
        <p:nvPicPr>
          <p:cNvPr id="9220" name="Picture 4">
            <a:extLst>
              <a:ext uri="{FF2B5EF4-FFF2-40B4-BE49-F238E27FC236}">
                <a16:creationId xmlns:a16="http://schemas.microsoft.com/office/drawing/2014/main" id="{33C6EFE8-5137-7378-D8A8-AC634B886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6457" y="1001494"/>
            <a:ext cx="3290747" cy="236146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76CA5563-FA23-EC0C-611D-BB78C89115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1138" y="3542428"/>
            <a:ext cx="3677920" cy="11991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A5933FF-3647-A860-F499-3599EA804383}"/>
              </a:ext>
            </a:extLst>
          </p:cNvPr>
          <p:cNvSpPr txBox="1"/>
          <p:nvPr/>
        </p:nvSpPr>
        <p:spPr>
          <a:xfrm>
            <a:off x="220980" y="3750528"/>
            <a:ext cx="3411511"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The applicant income is normally distributed</a:t>
            </a:r>
          </a:p>
        </p:txBody>
      </p:sp>
      <p:sp>
        <p:nvSpPr>
          <p:cNvPr id="7" name="TextBox 6">
            <a:extLst>
              <a:ext uri="{FF2B5EF4-FFF2-40B4-BE49-F238E27FC236}">
                <a16:creationId xmlns:a16="http://schemas.microsoft.com/office/drawing/2014/main" id="{1EA8DF7E-A999-C6B0-BE6E-54E1B1201B96}"/>
              </a:ext>
            </a:extLst>
          </p:cNvPr>
          <p:cNvSpPr txBox="1"/>
          <p:nvPr/>
        </p:nvSpPr>
        <p:spPr>
          <a:xfrm>
            <a:off x="220980" y="1290866"/>
            <a:ext cx="4074160" cy="95410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Frequency distribution for the numerical variable(Applicant Income and </a:t>
            </a:r>
            <a:r>
              <a:rPr lang="en-US" dirty="0" err="1">
                <a:latin typeface="Times New Roman" panose="02020603050405020304" pitchFamily="18" charset="0"/>
                <a:cs typeface="Times New Roman" panose="02020603050405020304" pitchFamily="18" charset="0"/>
              </a:rPr>
              <a:t>CoApplicant</a:t>
            </a:r>
            <a:r>
              <a:rPr lang="en-US" dirty="0">
                <a:latin typeface="Times New Roman" panose="02020603050405020304" pitchFamily="18" charset="0"/>
                <a:cs typeface="Times New Roman" panose="02020603050405020304" pitchFamily="18" charset="0"/>
              </a:rPr>
              <a:t> Income and checking the affect of this distribution on the Loan Status</a:t>
            </a:r>
          </a:p>
        </p:txBody>
      </p:sp>
    </p:spTree>
    <p:extLst>
      <p:ext uri="{BB962C8B-B14F-4D97-AF65-F5344CB8AC3E}">
        <p14:creationId xmlns:p14="http://schemas.microsoft.com/office/powerpoint/2010/main" val="34592507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MBC presentation template" id="{AB65D83E-2400-6B44-80B6-570C4D1979AE}" vid="{575BF1C9-A2EC-6C4D-85BC-EA12E69D25D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6ED8954222B1C429A59F0EC15EF7AA8" ma:contentTypeVersion="2" ma:contentTypeDescription="Create a new document." ma:contentTypeScope="" ma:versionID="0c04c478d00626cb60d5207571fc9a62">
  <xsd:schema xmlns:xsd="http://www.w3.org/2001/XMLSchema" xmlns:xs="http://www.w3.org/2001/XMLSchema" xmlns:p="http://schemas.microsoft.com/office/2006/metadata/properties" xmlns:ns2="3d49952c-a256-405f-b031-e3a3291e2b23" targetNamespace="http://schemas.microsoft.com/office/2006/metadata/properties" ma:root="true" ma:fieldsID="da85d3e70fb42f120a5f8157befa9dfc" ns2:_="">
    <xsd:import namespace="3d49952c-a256-405f-b031-e3a3291e2b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49952c-a256-405f-b031-e3a3291e2b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7D5036-224F-4702-A7D6-45C6253E8B4D}">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3d49952c-a256-405f-b031-e3a3291e2b23"/>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21041599-BA9E-401A-A3A4-229E012A71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49952c-a256-405f-b031-e3a3291e2b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2477F5-ACFC-4ED1-ACC1-C27FFFF643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Simple Light</Template>
  <TotalTime>8368</TotalTime>
  <Words>659</Words>
  <Application>Microsoft Macintosh PowerPoint</Application>
  <PresentationFormat>On-screen Show (16:9)</PresentationFormat>
  <Paragraphs>114</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Courier New</vt:lpstr>
      <vt:lpstr>Times New Roman</vt:lpstr>
      <vt:lpstr>Simple Light</vt:lpstr>
      <vt:lpstr>LOAN PREDICTION ANALYSIS</vt:lpstr>
      <vt:lpstr>INTRODUCTION</vt:lpstr>
      <vt:lpstr>DATA SOURCE</vt:lpstr>
      <vt:lpstr>DATASET INFORMATION</vt:lpstr>
      <vt:lpstr>PLAN OF ACTION</vt:lpstr>
      <vt:lpstr>EXPLORATORY DATA ANALYSIS</vt:lpstr>
      <vt:lpstr>INSIGHTS</vt:lpstr>
      <vt:lpstr>INSIGHTS</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ANALYSIS</dc:title>
  <dc:creator>Sai Naga Venkata Santoshi Nity Bandaru</dc:creator>
  <cp:lastModifiedBy>Sai Naga Venkata Santoshi Nity Bandaru</cp:lastModifiedBy>
  <cp:revision>3</cp:revision>
  <cp:lastPrinted>2022-12-06T17:26:06Z</cp:lastPrinted>
  <dcterms:created xsi:type="dcterms:W3CDTF">2023-05-11T00:31:58Z</dcterms:created>
  <dcterms:modified xsi:type="dcterms:W3CDTF">2023-05-16T20:00:56Z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0x01010066ED8954222B1C429A59F0EC15EF7AA8</vt:lpwstr>
  </property>
</Properties>
</file>