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2374900" y="2387600"/>
            <a:ext cx="19621500" cy="4876800"/>
          </a:xfrm>
          <a:prstGeom prst="rect">
            <a:avLst/>
          </a:prstGeom>
        </p:spPr>
        <p:txBody>
          <a:bodyPr anchor="b"/>
          <a:lstStyle>
            <a:lvl1pPr algn="ctr"/>
          </a:lstStyle>
          <a:p>
            <a:pPr/>
            <a:r>
              <a:t>Title Text</a:t>
            </a:r>
          </a:p>
        </p:txBody>
      </p:sp>
      <p:sp>
        <p:nvSpPr>
          <p:cNvPr id="12" name="Body Level One…"/>
          <p:cNvSpPr txBox="1"/>
          <p:nvPr>
            <p:ph type="body" sz="quarter" idx="1"/>
          </p:nvPr>
        </p:nvSpPr>
        <p:spPr>
          <a:xfrm>
            <a:off x="2374900" y="7251700"/>
            <a:ext cx="19621500" cy="2057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21"/>
          </p:nvPr>
        </p:nvSpPr>
        <p:spPr>
          <a:xfrm>
            <a:off x="2374900" y="6045200"/>
            <a:ext cx="19621500" cy="1117600"/>
          </a:xfrm>
          <a:prstGeom prst="rect">
            <a:avLst/>
          </a:prstGeom>
        </p:spPr>
        <p:txBody>
          <a:bodyPr>
            <a:spAutoFit/>
          </a:bodyPr>
          <a:lstStyle>
            <a:lvl1pPr marL="0" indent="0" algn="ctr">
              <a:spcBef>
                <a:spcPts val="0"/>
              </a:spcBef>
              <a:buSzTx/>
              <a:buNone/>
              <a:defRPr sz="5200"/>
            </a:lvl1pPr>
          </a:lstStyle>
          <a:p>
            <a:pPr/>
            <a:r>
              <a:t>“Type a quote here.”</a:t>
            </a:r>
          </a:p>
        </p:txBody>
      </p:sp>
      <p:sp>
        <p:nvSpPr>
          <p:cNvPr id="94" name="–Johnny Appleseed"/>
          <p:cNvSpPr txBox="1"/>
          <p:nvPr>
            <p:ph type="body" sz="quarter" idx="22"/>
          </p:nvPr>
        </p:nvSpPr>
        <p:spPr>
          <a:xfrm>
            <a:off x="2374900" y="8953500"/>
            <a:ext cx="19621500" cy="8509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Pyramids of Giza silhouetted against an orange sunset"/>
          <p:cNvSpPr/>
          <p:nvPr>
            <p:ph type="pic" idx="21"/>
          </p:nvPr>
        </p:nvSpPr>
        <p:spPr>
          <a:xfrm>
            <a:off x="0" y="-1816100"/>
            <a:ext cx="24384000" cy="1608893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Pyramids of Giza silhouetted against an orange sunset"/>
          <p:cNvSpPr/>
          <p:nvPr>
            <p:ph type="pic" idx="21"/>
          </p:nvPr>
        </p:nvSpPr>
        <p:spPr>
          <a:xfrm>
            <a:off x="2273300" y="-3352800"/>
            <a:ext cx="19850100" cy="12946560"/>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2374900" y="9080500"/>
            <a:ext cx="19621500" cy="1905000"/>
          </a:xfrm>
          <a:prstGeom prst="rect">
            <a:avLst/>
          </a:prstGeom>
        </p:spPr>
        <p:txBody>
          <a:bodyPr anchor="b"/>
          <a:lstStyle>
            <a:lvl1pPr algn="ctr"/>
          </a:lstStyle>
          <a:p>
            <a:pPr/>
            <a:r>
              <a:t>Title Text</a:t>
            </a:r>
          </a:p>
        </p:txBody>
      </p:sp>
      <p:sp>
        <p:nvSpPr>
          <p:cNvPr id="22" name="Body Level One…"/>
          <p:cNvSpPr txBox="1"/>
          <p:nvPr>
            <p:ph type="body" sz="quarter" idx="1"/>
          </p:nvPr>
        </p:nvSpPr>
        <p:spPr>
          <a:xfrm>
            <a:off x="2374900" y="11010900"/>
            <a:ext cx="19621500" cy="1930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2374900" y="5143500"/>
            <a:ext cx="19621500" cy="3429000"/>
          </a:xfrm>
          <a:prstGeom prst="rect">
            <a:avLst/>
          </a:prstGeom>
        </p:spPr>
        <p:txBody>
          <a:bodyPr/>
          <a:lstStyle>
            <a:lvl1pPr algn="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Pyramids of Giza silhouetted against an orange sunset"/>
          <p:cNvSpPr/>
          <p:nvPr>
            <p:ph type="pic" idx="21"/>
          </p:nvPr>
        </p:nvSpPr>
        <p:spPr>
          <a:xfrm>
            <a:off x="10998200" y="1930400"/>
            <a:ext cx="15167286" cy="100076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816100" y="1943100"/>
            <a:ext cx="10502900" cy="5626100"/>
          </a:xfrm>
          <a:prstGeom prst="rect">
            <a:avLst/>
          </a:prstGeom>
        </p:spPr>
        <p:txBody>
          <a:bodyPr anchor="b"/>
          <a:lstStyle>
            <a:lvl1pPr algn="ctr">
              <a:defRPr sz="9400"/>
            </a:lvl1pPr>
          </a:lstStyle>
          <a:p>
            <a:pPr/>
            <a:r>
              <a:t>Title Text</a:t>
            </a:r>
          </a:p>
        </p:txBody>
      </p:sp>
      <p:sp>
        <p:nvSpPr>
          <p:cNvPr id="40" name="Body Level One…"/>
          <p:cNvSpPr txBox="1"/>
          <p:nvPr>
            <p:ph type="body" sz="quarter" idx="1"/>
          </p:nvPr>
        </p:nvSpPr>
        <p:spPr>
          <a:xfrm>
            <a:off x="1816100" y="7556500"/>
            <a:ext cx="10502900" cy="4216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57" name="Body Level One…"/>
          <p:cNvSpPr txBox="1"/>
          <p:nvPr>
            <p:ph type="body" idx="1"/>
          </p:nvPr>
        </p:nvSpPr>
        <p:spPr>
          <a:xfrm>
            <a:off x="2374900" y="4127500"/>
            <a:ext cx="19621500" cy="8191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Pyramids of Giza silhouetted against an orange sunset"/>
          <p:cNvSpPr/>
          <p:nvPr>
            <p:ph type="pic" sz="half" idx="21"/>
          </p:nvPr>
        </p:nvSpPr>
        <p:spPr>
          <a:xfrm>
            <a:off x="10109200" y="3606800"/>
            <a:ext cx="12472592" cy="83820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67" name="Body Level One…"/>
          <p:cNvSpPr txBox="1"/>
          <p:nvPr>
            <p:ph type="body" sz="half" idx="1"/>
          </p:nvPr>
        </p:nvSpPr>
        <p:spPr>
          <a:xfrm>
            <a:off x="2374900" y="4140200"/>
            <a:ext cx="9410700" cy="7874000"/>
          </a:xfrm>
          <a:prstGeom prst="rect">
            <a:avLst/>
          </a:prstGeom>
        </p:spPr>
        <p:txBody>
          <a:bodyPr/>
          <a:lstStyle>
            <a:lvl1pPr>
              <a:spcBef>
                <a:spcPts val="3900"/>
              </a:spcBef>
              <a:buBlip>
                <a:blip r:embed="rId2"/>
              </a:buBlip>
            </a:lvl1pPr>
            <a:lvl2pPr marL="1066800">
              <a:spcBef>
                <a:spcPts val="3900"/>
              </a:spcBef>
              <a:buBlip>
                <a:blip r:embed="rId2"/>
              </a:buBlip>
            </a:lvl2pPr>
            <a:lvl3pPr marL="1600200">
              <a:spcBef>
                <a:spcPts val="3900"/>
              </a:spcBef>
              <a:buBlip>
                <a:blip r:embed="rId2"/>
              </a:buBlip>
            </a:lvl3pPr>
            <a:lvl4pPr marL="2133600">
              <a:spcBef>
                <a:spcPts val="3900"/>
              </a:spcBef>
              <a:buBlip>
                <a:blip r:embed="rId2"/>
              </a:buBlip>
            </a:lvl4pPr>
            <a:lvl5pPr marL="2667000">
              <a:spcBef>
                <a:spcPts val="3900"/>
              </a:spcBef>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Pyramids of Giza silhouetted against an orange sunset"/>
          <p:cNvSpPr/>
          <p:nvPr>
            <p:ph type="pic" sz="quarter" idx="21"/>
          </p:nvPr>
        </p:nvSpPr>
        <p:spPr>
          <a:xfrm>
            <a:off x="13487400" y="-736600"/>
            <a:ext cx="9662406" cy="6375400"/>
          </a:xfrm>
          <a:prstGeom prst="rect">
            <a:avLst/>
          </a:prstGeom>
          <a:ln w="9525">
            <a:round/>
          </a:ln>
        </p:spPr>
        <p:txBody>
          <a:bodyPr lIns="91439" tIns="45719" rIns="91439" bIns="45719" anchor="t">
            <a:noAutofit/>
          </a:bodyPr>
          <a:lstStyle/>
          <a:p>
            <a:pPr/>
          </a:p>
        </p:txBody>
      </p:sp>
      <p:sp>
        <p:nvSpPr>
          <p:cNvPr id="84" name="Close-up of a pyramid in Giza"/>
          <p:cNvSpPr/>
          <p:nvPr>
            <p:ph type="pic" idx="22"/>
          </p:nvPr>
        </p:nvSpPr>
        <p:spPr>
          <a:xfrm>
            <a:off x="13111577" y="4381521"/>
            <a:ext cx="9977826" cy="15152734"/>
          </a:xfrm>
          <a:prstGeom prst="rect">
            <a:avLst/>
          </a:prstGeom>
          <a:ln w="9525">
            <a:round/>
          </a:ln>
        </p:spPr>
        <p:txBody>
          <a:bodyPr lIns="91439" tIns="45719" rIns="91439" bIns="45719" anchor="t">
            <a:noAutofit/>
          </a:bodyPr>
          <a:lstStyle/>
          <a:p>
            <a:pPr/>
          </a:p>
        </p:txBody>
      </p:sp>
      <p:sp>
        <p:nvSpPr>
          <p:cNvPr id="85" name="Sphinx in front of the pyramids of Giza with a clear blue sky in the background"/>
          <p:cNvSpPr/>
          <p:nvPr>
            <p:ph type="pic" idx="23"/>
          </p:nvPr>
        </p:nvSpPr>
        <p:spPr>
          <a:xfrm>
            <a:off x="-139700" y="-25400"/>
            <a:ext cx="17310482" cy="12984978"/>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2374900" y="1651000"/>
            <a:ext cx="19621500" cy="1041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2387600" y="889000"/>
            <a:ext cx="19621500" cy="295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1993858" y="13144500"/>
            <a:ext cx="393205" cy="5715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1pPr>
      <a:lvl2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2pPr>
      <a:lvl3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3pPr>
      <a:lvl4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4pPr>
      <a:lvl5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5pPr>
      <a:lvl6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6pPr>
      <a:lvl7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7pPr>
      <a:lvl8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8pPr>
      <a:lvl9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9pPr>
    </p:titleStyle>
    <p:bodyStyle>
      <a:lvl1pPr marL="5334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1pPr>
      <a:lvl2pPr marL="11938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2pPr>
      <a:lvl3pPr marL="18542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3pPr>
      <a:lvl4pPr marL="25146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4pPr>
      <a:lvl5pPr marL="31750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5pPr>
      <a:lvl6pPr marL="38354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6pPr>
      <a:lvl7pPr marL="44958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7pPr>
      <a:lvl8pPr marL="51562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8pPr>
      <a:lvl9pPr marL="5816600" marR="0" indent="-533400" algn="l" defTabSz="825500" rtl="0" latinLnBrk="0">
        <a:lnSpc>
          <a:spcPct val="100000"/>
        </a:lnSpc>
        <a:spcBef>
          <a:spcPts val="4200"/>
        </a:spcBef>
        <a:spcAft>
          <a:spcPts val="0"/>
        </a:spcAft>
        <a:buClrTx/>
        <a:buSzPct val="25000"/>
        <a:buFontTx/>
        <a:buBlip>
          <a:blip r:embed="rId3"/>
        </a:buBlip>
        <a:tabLst/>
        <a:defRPr b="0" baseline="0" cap="none" i="0" spc="0" strike="noStrike" sz="4200" u="none">
          <a:solidFill>
            <a:srgbClr val="3E231A"/>
          </a:solidFill>
          <a:uFillTx/>
          <a:latin typeface="+mn-lt"/>
          <a:ea typeface="+mn-ea"/>
          <a:cs typeface="+mn-cs"/>
          <a:sym typeface="Papyrus"/>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medium.com/mlearning-ai/credit-card-fraud-detection-2527ca04c3de" TargetMode="External"/><Relationship Id="rId4" Type="http://schemas.openxmlformats.org/officeDocument/2006/relationships/hyperlink" Target="https://medium.com/@adityas03/a-beginners-guide-to-credit-card-fraud-detection-using-machine-learning-bee556426951" TargetMode="External"/><Relationship Id="rId5" Type="http://schemas.openxmlformats.org/officeDocument/2006/relationships/hyperlink" Target="https://medium.com/@fatihfidan/credit-card-fraud-detection-f268c10658a4" TargetMode="External"/><Relationship Id="rId6" Type="http://schemas.openxmlformats.org/officeDocument/2006/relationships/hyperlink" Target="https://medium.com/analytics-vidhya/credit-card-fraud-detection-with-machine-learning-fd2223c23648" TargetMode="External"/><Relationship Id="rId7" Type="http://schemas.openxmlformats.org/officeDocument/2006/relationships/hyperlink" Target="https://www.geeksforgeeks.org/ml-credit-card-fraud-detection/"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data.world/vlad/credit-card-fraud-detection"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redit Card Fraud Detection"/>
          <p:cNvSpPr txBox="1"/>
          <p:nvPr>
            <p:ph type="ctrTitle"/>
          </p:nvPr>
        </p:nvSpPr>
        <p:spPr>
          <a:prstGeom prst="rect">
            <a:avLst/>
          </a:prstGeom>
        </p:spPr>
        <p:txBody>
          <a:bodyPr/>
          <a:lstStyle/>
          <a:p>
            <a:pPr/>
            <a:r>
              <a:t>Credit Card Fraud Detection</a:t>
            </a:r>
          </a:p>
        </p:txBody>
      </p:sp>
      <p:sp>
        <p:nvSpPr>
          <p:cNvPr id="120" name="Using Machine Learning Models and Neural Networks"/>
          <p:cNvSpPr txBox="1"/>
          <p:nvPr>
            <p:ph type="subTitle" sz="quarter" idx="1"/>
          </p:nvPr>
        </p:nvSpPr>
        <p:spPr>
          <a:prstGeom prst="rect">
            <a:avLst/>
          </a:prstGeom>
        </p:spPr>
        <p:txBody>
          <a:bodyPr/>
          <a:lstStyle/>
          <a:p>
            <a:pPr/>
            <a:r>
              <a:t>Using Machine Learning Models and Neural Networks</a:t>
            </a:r>
          </a:p>
        </p:txBody>
      </p:sp>
      <p:sp>
        <p:nvSpPr>
          <p:cNvPr id="121" name="By:  Sruthi Batchala…"/>
          <p:cNvSpPr txBox="1"/>
          <p:nvPr/>
        </p:nvSpPr>
        <p:spPr>
          <a:xfrm>
            <a:off x="17310675" y="10289156"/>
            <a:ext cx="6095331"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By:  Sruthi Batchala</a:t>
            </a:r>
          </a:p>
          <a:p>
            <a:pPr/>
            <a:r>
              <a:t>Campus id: OH34738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Outliers! Outliers!"/>
          <p:cNvSpPr txBox="1"/>
          <p:nvPr>
            <p:ph type="title"/>
          </p:nvPr>
        </p:nvSpPr>
        <p:spPr>
          <a:prstGeom prst="rect">
            <a:avLst/>
          </a:prstGeom>
        </p:spPr>
        <p:txBody>
          <a:bodyPr/>
          <a:lstStyle/>
          <a:p>
            <a:pPr/>
            <a:r>
              <a:t>Outliers! Outliers!</a:t>
            </a:r>
          </a:p>
        </p:txBody>
      </p:sp>
      <p:sp>
        <p:nvSpPr>
          <p:cNvPr id="156" name="Checked for outliers : it is observed that the data consists of errors or inconsistencies highlighting the need for better quality control measures."/>
          <p:cNvSpPr txBox="1"/>
          <p:nvPr>
            <p:ph type="body" idx="1"/>
          </p:nvPr>
        </p:nvSpPr>
        <p:spPr>
          <a:xfrm>
            <a:off x="2374900" y="4127500"/>
            <a:ext cx="20290946" cy="8191500"/>
          </a:xfrm>
          <a:prstGeom prst="rect">
            <a:avLst/>
          </a:prstGeom>
        </p:spPr>
        <p:txBody>
          <a:bodyPr/>
          <a:lstStyle/>
          <a:p>
            <a:pPr marL="525272" indent="-525272" defTabSz="775969">
              <a:spcBef>
                <a:spcPts val="3900"/>
              </a:spcBef>
              <a:buBlip>
                <a:blip r:embed="rId2"/>
              </a:buBlip>
              <a:defRPr sz="3948"/>
            </a:pPr>
            <a:r>
              <a:rPr sz="4136" u="sng"/>
              <a:t>Checked for outliers</a:t>
            </a:r>
            <a:r>
              <a:t> : it is observed that the data consists of errors or inconsistencies highlighting the need for better quality control measures. </a:t>
            </a:r>
          </a:p>
        </p:txBody>
      </p:sp>
      <p:pic>
        <p:nvPicPr>
          <p:cNvPr id="157" name="Image" descr="Image"/>
          <p:cNvPicPr>
            <a:picLocks noChangeAspect="1"/>
          </p:cNvPicPr>
          <p:nvPr/>
        </p:nvPicPr>
        <p:blipFill>
          <a:blip r:embed="rId3">
            <a:extLst/>
          </a:blip>
          <a:stretch>
            <a:fillRect/>
          </a:stretch>
        </p:blipFill>
        <p:spPr>
          <a:xfrm>
            <a:off x="2374900" y="4127500"/>
            <a:ext cx="17676487" cy="618894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It is observed that the data is skewed, i.e certain data is highly aligned towards the very bottom end of the graph as shown previously.…"/>
          <p:cNvSpPr txBox="1"/>
          <p:nvPr>
            <p:ph type="body" idx="1"/>
          </p:nvPr>
        </p:nvSpPr>
        <p:spPr>
          <a:xfrm>
            <a:off x="2381250" y="-59187"/>
            <a:ext cx="19621500" cy="8191501"/>
          </a:xfrm>
          <a:prstGeom prst="rect">
            <a:avLst/>
          </a:prstGeom>
        </p:spPr>
        <p:txBody>
          <a:bodyPr/>
          <a:lstStyle/>
          <a:p>
            <a:pPr>
              <a:buBlip>
                <a:blip r:embed="rId2"/>
              </a:buBlip>
            </a:pPr>
            <a:r>
              <a:t>It is observed that the data is skewed, i.e certain data is highly aligned towards the very bottom end of the graph as shown previously.</a:t>
            </a:r>
          </a:p>
          <a:p>
            <a:pPr>
              <a:buBlip>
                <a:blip r:embed="rId2"/>
              </a:buBlip>
            </a:pPr>
            <a:r>
              <a:t>Since the Amount and time features are the only ones which are highly skewed </a:t>
            </a:r>
          </a:p>
          <a:p>
            <a:pPr>
              <a:buBlip>
                <a:blip r:embed="rId2"/>
              </a:buBlip>
            </a:pPr>
            <a:r>
              <a:t>Have used random under sampling , TSNE  and Truncated SVD to reduce the dimensionality of the skewed columns or features.</a:t>
            </a:r>
          </a:p>
        </p:txBody>
      </p:sp>
      <p:pic>
        <p:nvPicPr>
          <p:cNvPr id="160" name="Image" descr="Image"/>
          <p:cNvPicPr>
            <a:picLocks noChangeAspect="1"/>
          </p:cNvPicPr>
          <p:nvPr/>
        </p:nvPicPr>
        <p:blipFill>
          <a:blip r:embed="rId3">
            <a:extLst/>
          </a:blip>
          <a:stretch>
            <a:fillRect/>
          </a:stretch>
        </p:blipFill>
        <p:spPr>
          <a:xfrm>
            <a:off x="2499600" y="6683978"/>
            <a:ext cx="20100410" cy="592113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Implementing ML Algorithms"/>
          <p:cNvSpPr txBox="1"/>
          <p:nvPr>
            <p:ph type="title"/>
          </p:nvPr>
        </p:nvSpPr>
        <p:spPr>
          <a:prstGeom prst="rect">
            <a:avLst/>
          </a:prstGeom>
        </p:spPr>
        <p:txBody>
          <a:bodyPr/>
          <a:lstStyle/>
          <a:p>
            <a:pPr/>
            <a:r>
              <a:t>Implementing ML Algorithms</a:t>
            </a:r>
          </a:p>
        </p:txBody>
      </p:sp>
      <p:sp>
        <p:nvSpPr>
          <p:cNvPr id="163" name="Have used both regression and classification algorithms to determine which model works best for the given dataset.…"/>
          <p:cNvSpPr txBox="1"/>
          <p:nvPr>
            <p:ph type="body" idx="1"/>
          </p:nvPr>
        </p:nvSpPr>
        <p:spPr>
          <a:xfrm>
            <a:off x="2381250" y="4133850"/>
            <a:ext cx="19621500" cy="8191500"/>
          </a:xfrm>
          <a:prstGeom prst="rect">
            <a:avLst/>
          </a:prstGeom>
        </p:spPr>
        <p:txBody>
          <a:bodyPr/>
          <a:lstStyle/>
          <a:p>
            <a:pPr marL="506729" indent="-506729" defTabSz="784225">
              <a:spcBef>
                <a:spcPts val="3900"/>
              </a:spcBef>
              <a:buBlip>
                <a:blip r:embed="rId2"/>
              </a:buBlip>
              <a:defRPr sz="3989"/>
            </a:pPr>
            <a:r>
              <a:t>Have used both regression and classification algorithms to determine which model works best for the given dataset.</a:t>
            </a:r>
          </a:p>
          <a:p>
            <a:pPr marL="506729" indent="-506729" defTabSz="784225">
              <a:spcBef>
                <a:spcPts val="3900"/>
              </a:spcBef>
              <a:buBlip>
                <a:blip r:embed="rId2"/>
              </a:buBlip>
              <a:defRPr sz="4180" u="sng"/>
            </a:pPr>
            <a:r>
              <a:t>Regression Models used:</a:t>
            </a:r>
          </a:p>
          <a:p>
            <a:pPr marL="682136" indent="-682136" defTabSz="784225">
              <a:spcBef>
                <a:spcPts val="3900"/>
              </a:spcBef>
              <a:buSzPct val="100000"/>
              <a:buAutoNum type="arabicPeriod" startAt="1"/>
              <a:defRPr sz="3989"/>
            </a:pPr>
            <a:r>
              <a:t>Random Forest  -  accuracy: 93%</a:t>
            </a:r>
          </a:p>
          <a:p>
            <a:pPr marL="682136" indent="-682136" defTabSz="784225">
              <a:spcBef>
                <a:spcPts val="3900"/>
              </a:spcBef>
              <a:buSzPct val="100000"/>
              <a:buAutoNum type="arabicPeriod" startAt="1"/>
              <a:defRPr sz="3989"/>
            </a:pPr>
            <a:r>
              <a:t>Linear Regression  -  accuracy: 88%</a:t>
            </a:r>
          </a:p>
          <a:p>
            <a:pPr marL="682136" indent="-682136" defTabSz="784225">
              <a:spcBef>
                <a:spcPts val="3900"/>
              </a:spcBef>
              <a:buSzPct val="100000"/>
              <a:buAutoNum type="arabicPeriod" startAt="1"/>
              <a:defRPr sz="3989"/>
            </a:pPr>
            <a:r>
              <a:t>Bagging Regressor  - accuracy : 89%</a:t>
            </a:r>
          </a:p>
          <a:p>
            <a:pPr marL="682136" indent="-682136" defTabSz="784225">
              <a:spcBef>
                <a:spcPts val="3900"/>
              </a:spcBef>
              <a:buSzPct val="100000"/>
              <a:buAutoNum type="arabicPeriod" startAt="1"/>
              <a:defRPr sz="3989"/>
            </a:pPr>
            <a:r>
              <a:t>Decision Tree Regressor  - accuracy: 93.5%</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Classification Models Used:…"/>
          <p:cNvSpPr txBox="1"/>
          <p:nvPr>
            <p:ph type="body" idx="1"/>
          </p:nvPr>
        </p:nvSpPr>
        <p:spPr>
          <a:xfrm>
            <a:off x="2657295" y="984579"/>
            <a:ext cx="19621501" cy="11746842"/>
          </a:xfrm>
          <a:prstGeom prst="rect">
            <a:avLst/>
          </a:prstGeom>
        </p:spPr>
        <p:txBody>
          <a:bodyPr/>
          <a:lstStyle/>
          <a:p>
            <a:pPr marL="558800" indent="-558800">
              <a:buBlip>
                <a:blip r:embed="rId2"/>
              </a:buBlip>
            </a:pPr>
            <a:r>
              <a:rPr sz="4400" u="sng"/>
              <a:t>Classification Models Used</a:t>
            </a:r>
            <a:r>
              <a:t>:</a:t>
            </a:r>
          </a:p>
          <a:p>
            <a:pPr marL="718038" indent="-718038">
              <a:buSzPct val="100000"/>
              <a:buAutoNum type="arabicPeriod" startAt="1"/>
            </a:pPr>
            <a:r>
              <a:t>Logistic Regression  - accuracy:95%</a:t>
            </a:r>
          </a:p>
          <a:p>
            <a:pPr marL="718038" indent="-718038">
              <a:buSzPct val="100000"/>
              <a:buAutoNum type="arabicPeriod" startAt="1"/>
            </a:pPr>
            <a:r>
              <a:t>Random Forest Classifier - accuracy: 94%</a:t>
            </a:r>
          </a:p>
          <a:p>
            <a:pPr marL="718038" indent="-718038">
              <a:buSzPct val="100000"/>
              <a:buAutoNum type="arabicPeriod" startAt="1"/>
            </a:pPr>
            <a:r>
              <a:t>Decision Tree Classifier. - accuracy: 85%</a:t>
            </a:r>
          </a:p>
          <a:p>
            <a:pPr marL="718038" indent="-718038">
              <a:buSzPct val="100000"/>
              <a:buAutoNum type="arabicPeriod" startAt="1"/>
            </a:pPr>
            <a:r>
              <a:t>Ensemble Model. - accuracy:93%</a:t>
            </a:r>
          </a:p>
          <a:p>
            <a:pPr marL="0" indent="0">
              <a:buSzTx/>
              <a:buNone/>
            </a:pPr>
            <a:r>
              <a:t>From all the models that were used to predict whether a particular transaction Is fraudulent or not, the best model turned out to be Logistic Regression.</a:t>
            </a:r>
          </a:p>
          <a:p>
            <a:pPr marL="0" indent="0">
              <a:buSzTx/>
              <a:buNone/>
            </a:pPr>
            <a:r>
              <a:t>The weird case of using Random forest without fine tuning parameters - this model overfit the data as it was highly imbalanced and automatically aligned itself towards the higher class.</a:t>
            </a:r>
          </a:p>
        </p:txBody>
      </p:sp>
      <p:pic>
        <p:nvPicPr>
          <p:cNvPr id="166" name="Image" descr="Image"/>
          <p:cNvPicPr>
            <a:picLocks noChangeAspect="1"/>
          </p:cNvPicPr>
          <p:nvPr/>
        </p:nvPicPr>
        <p:blipFill>
          <a:blip r:embed="rId3">
            <a:extLst/>
          </a:blip>
          <a:stretch>
            <a:fillRect/>
          </a:stretch>
        </p:blipFill>
        <p:spPr>
          <a:xfrm>
            <a:off x="15186085" y="1630272"/>
            <a:ext cx="4800601" cy="4330701"/>
          </a:xfrm>
          <a:prstGeom prst="rect">
            <a:avLst/>
          </a:prstGeom>
          <a:ln w="12700">
            <a:miter lim="400000"/>
          </a:ln>
        </p:spPr>
      </p:pic>
      <p:sp>
        <p:nvSpPr>
          <p:cNvPr id="167" name="Logistic Regressioin"/>
          <p:cNvSpPr txBox="1"/>
          <p:nvPr/>
        </p:nvSpPr>
        <p:spPr>
          <a:xfrm>
            <a:off x="15322726" y="5993321"/>
            <a:ext cx="415925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3500"/>
              <a:t>Logistic</a:t>
            </a:r>
            <a:r>
              <a:t> </a:t>
            </a:r>
            <a:r>
              <a:rPr sz="3400"/>
              <a:t>Regressioin</a:t>
            </a: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Implementing Neural Networks"/>
          <p:cNvSpPr txBox="1"/>
          <p:nvPr>
            <p:ph type="title"/>
          </p:nvPr>
        </p:nvSpPr>
        <p:spPr>
          <a:prstGeom prst="rect">
            <a:avLst/>
          </a:prstGeom>
        </p:spPr>
        <p:txBody>
          <a:bodyPr/>
          <a:lstStyle/>
          <a:p>
            <a:pPr/>
            <a:r>
              <a:t>Implementing Neural Networks</a:t>
            </a:r>
          </a:p>
        </p:txBody>
      </p:sp>
      <p:sp>
        <p:nvSpPr>
          <p:cNvPr id="170" name="Have implemented Artificial Neural Networks to check how well the AI model is going to perform for this data…"/>
          <p:cNvSpPr txBox="1"/>
          <p:nvPr>
            <p:ph type="body" sz="half" idx="1"/>
          </p:nvPr>
        </p:nvSpPr>
        <p:spPr>
          <a:xfrm>
            <a:off x="2374900" y="4127500"/>
            <a:ext cx="10876652" cy="8191500"/>
          </a:xfrm>
          <a:prstGeom prst="rect">
            <a:avLst/>
          </a:prstGeom>
        </p:spPr>
        <p:txBody>
          <a:bodyPr/>
          <a:lstStyle/>
          <a:p>
            <a:pPr marL="432054" indent="-432054" defTabSz="668655">
              <a:spcBef>
                <a:spcPts val="3400"/>
              </a:spcBef>
              <a:buBlip>
                <a:blip r:embed="rId2"/>
              </a:buBlip>
              <a:defRPr sz="3402"/>
            </a:pPr>
            <a:r>
              <a:t>Have implemented Artificial Neural Networks to check how well the AI model is going to perform for this data</a:t>
            </a:r>
          </a:p>
          <a:p>
            <a:pPr marL="432054" indent="-432054" defTabSz="668655">
              <a:spcBef>
                <a:spcPts val="3400"/>
              </a:spcBef>
              <a:buBlip>
                <a:blip r:embed="rId2"/>
              </a:buBlip>
              <a:defRPr sz="3402"/>
            </a:pPr>
            <a:r>
              <a:t>Have used activation functions like relu and sigmoid for a sequential analysis and as expected the Artificial Neural Networks work way better than any of the ML models </a:t>
            </a:r>
          </a:p>
          <a:p>
            <a:pPr marL="432054" indent="-432054" defTabSz="668655">
              <a:spcBef>
                <a:spcPts val="3400"/>
              </a:spcBef>
              <a:buBlip>
                <a:blip r:embed="rId2"/>
              </a:buBlip>
              <a:defRPr sz="3402"/>
            </a:pPr>
            <a:r>
              <a:t>With accuracy being more than 98% for both train and test datasets.</a:t>
            </a:r>
          </a:p>
          <a:p>
            <a:pPr marL="432054" indent="-432054" defTabSz="668655">
              <a:spcBef>
                <a:spcPts val="3400"/>
              </a:spcBef>
              <a:buBlip>
                <a:blip r:embed="rId2"/>
              </a:buBlip>
              <a:defRPr sz="3402"/>
            </a:pPr>
            <a:r>
              <a:t>It is concluded that ANN’s work best for detecting frauds during credit card transactions.</a:t>
            </a:r>
          </a:p>
        </p:txBody>
      </p:sp>
      <p:pic>
        <p:nvPicPr>
          <p:cNvPr id="171" name="Screenshot 2023-05-11 at 3.02.41 AM.png" descr="Screenshot 2023-05-11 at 3.02.41 AM.png"/>
          <p:cNvPicPr>
            <a:picLocks noChangeAspect="1"/>
          </p:cNvPicPr>
          <p:nvPr/>
        </p:nvPicPr>
        <p:blipFill>
          <a:blip r:embed="rId3">
            <a:extLst/>
          </a:blip>
          <a:stretch>
            <a:fillRect/>
          </a:stretch>
        </p:blipFill>
        <p:spPr>
          <a:xfrm>
            <a:off x="13838806" y="3877933"/>
            <a:ext cx="8830790" cy="832157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Learnings"/>
          <p:cNvSpPr txBox="1"/>
          <p:nvPr>
            <p:ph type="title"/>
          </p:nvPr>
        </p:nvSpPr>
        <p:spPr>
          <a:prstGeom prst="rect">
            <a:avLst/>
          </a:prstGeom>
        </p:spPr>
        <p:txBody>
          <a:bodyPr/>
          <a:lstStyle/>
          <a:p>
            <a:pPr/>
            <a:r>
              <a:t>Learnings</a:t>
            </a:r>
          </a:p>
        </p:txBody>
      </p:sp>
      <p:sp>
        <p:nvSpPr>
          <p:cNvPr id="174" name="Firstly, it was very hard to deal with imbalanced Data along with the actual feature names being hidden for confidential reasons.…"/>
          <p:cNvSpPr txBox="1"/>
          <p:nvPr>
            <p:ph type="body" idx="1"/>
          </p:nvPr>
        </p:nvSpPr>
        <p:spPr>
          <a:xfrm>
            <a:off x="2696952" y="3368375"/>
            <a:ext cx="19621501" cy="8761473"/>
          </a:xfrm>
          <a:prstGeom prst="rect">
            <a:avLst/>
          </a:prstGeom>
        </p:spPr>
        <p:txBody>
          <a:bodyPr/>
          <a:lstStyle/>
          <a:p>
            <a:pPr marL="448055" indent="-448055" algn="just" defTabSz="693419">
              <a:spcBef>
                <a:spcPts val="3500"/>
              </a:spcBef>
              <a:buBlip>
                <a:blip r:embed="rId2"/>
              </a:buBlip>
              <a:defRPr sz="3528"/>
            </a:pPr>
            <a:r>
              <a:t>Firstly, it was very hard to deal with imbalanced Data along with the actual feature names being hidden for confidential reasons.</a:t>
            </a:r>
          </a:p>
          <a:p>
            <a:pPr marL="448055" indent="-448055" algn="just" defTabSz="693419">
              <a:spcBef>
                <a:spcPts val="3500"/>
              </a:spcBef>
              <a:buBlip>
                <a:blip r:embed="rId2"/>
              </a:buBlip>
              <a:defRPr sz="3528"/>
            </a:pPr>
            <a:r>
              <a:t>Choose algorithms based on the data you use.</a:t>
            </a:r>
          </a:p>
          <a:p>
            <a:pPr marL="448055" indent="-448055" algn="just" defTabSz="693419">
              <a:spcBef>
                <a:spcPts val="3500"/>
              </a:spcBef>
              <a:buBlip>
                <a:blip r:embed="rId2"/>
              </a:buBlip>
              <a:defRPr sz="3528"/>
            </a:pPr>
            <a:r>
              <a:t>Try solving the problem with the simplest algorithms and gradually increase complexity.</a:t>
            </a:r>
          </a:p>
          <a:p>
            <a:pPr marL="448055" indent="-448055" algn="just" defTabSz="693419">
              <a:spcBef>
                <a:spcPts val="3500"/>
              </a:spcBef>
              <a:buBlip>
                <a:blip r:embed="rId2"/>
              </a:buBlip>
              <a:defRPr sz="3528"/>
            </a:pPr>
            <a:r>
              <a:t>What is the best model - Consider two critical factors ? Obviously, consider the results and metrics. Also consider how important the accuracy is, what difference does an improvement of 0.1% make ? Specifically in-case of highly imbalanced classification problems, consider the minority classes.</a:t>
            </a:r>
          </a:p>
          <a:p>
            <a:pPr marL="448055" indent="-448055" algn="just" defTabSz="693419">
              <a:spcBef>
                <a:spcPts val="3500"/>
              </a:spcBef>
              <a:buBlip>
                <a:blip r:embed="rId2"/>
              </a:buBlip>
              <a:defRPr sz="3528"/>
            </a:pPr>
            <a:r>
              <a:t>Highly imbalanced case - overall accuracy has very less weightage compared to the individual accuracies of the minority classes.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References"/>
          <p:cNvSpPr txBox="1"/>
          <p:nvPr>
            <p:ph type="title"/>
          </p:nvPr>
        </p:nvSpPr>
        <p:spPr>
          <a:prstGeom prst="rect">
            <a:avLst/>
          </a:prstGeom>
        </p:spPr>
        <p:txBody>
          <a:bodyPr/>
          <a:lstStyle/>
          <a:p>
            <a:pPr/>
            <a:r>
              <a:t>References</a:t>
            </a:r>
          </a:p>
        </p:txBody>
      </p:sp>
      <p:sp>
        <p:nvSpPr>
          <p:cNvPr id="177" name="https://medium.com/mlearning-ai/credit-card-fraud-detection-2527ca04c3de…"/>
          <p:cNvSpPr txBox="1"/>
          <p:nvPr>
            <p:ph type="body" idx="1"/>
          </p:nvPr>
        </p:nvSpPr>
        <p:spPr>
          <a:xfrm>
            <a:off x="2719956" y="3414383"/>
            <a:ext cx="19621501" cy="8191501"/>
          </a:xfrm>
          <a:prstGeom prst="rect">
            <a:avLst/>
          </a:prstGeom>
        </p:spPr>
        <p:txBody>
          <a:bodyPr/>
          <a:lstStyle/>
          <a:p>
            <a:pPr algn="just">
              <a:buBlip>
                <a:blip r:embed="rId2"/>
              </a:buBlip>
            </a:pPr>
            <a:r>
              <a:rPr u="sng">
                <a:hlinkClick r:id="rId3" invalidUrl="" action="" tgtFrame="" tooltip="" history="1" highlightClick="0" endSnd="0"/>
              </a:rPr>
              <a:t>https://medium.com/mlearning-ai/credit-card-fraud-detection-2527ca04c3de</a:t>
            </a:r>
          </a:p>
          <a:p>
            <a:pPr algn="just">
              <a:buBlip>
                <a:blip r:embed="rId2"/>
              </a:buBlip>
            </a:pPr>
            <a:r>
              <a:rPr u="sng">
                <a:hlinkClick r:id="rId4" invalidUrl="" action="" tgtFrame="" tooltip="" history="1" highlightClick="0" endSnd="0"/>
              </a:rPr>
              <a:t>https://medium.com/@adityas03/a-beginners-guide-to-credit-card-fraud-detection-using-machine-learning-bee556426951</a:t>
            </a:r>
          </a:p>
          <a:p>
            <a:pPr algn="just">
              <a:buBlip>
                <a:blip r:embed="rId2"/>
              </a:buBlip>
            </a:pPr>
            <a:r>
              <a:rPr u="sng">
                <a:hlinkClick r:id="rId5" invalidUrl="" action="" tgtFrame="" tooltip="" history="1" highlightClick="0" endSnd="0"/>
              </a:rPr>
              <a:t>https://medium.com/@fatihfidan/credit-card-fraud-detection-f268c10658a4</a:t>
            </a:r>
          </a:p>
          <a:p>
            <a:pPr algn="just">
              <a:buBlip>
                <a:blip r:embed="rId2"/>
              </a:buBlip>
            </a:pPr>
            <a:r>
              <a:rPr u="sng">
                <a:hlinkClick r:id="rId6" invalidUrl="" action="" tgtFrame="" tooltip="" history="1" highlightClick="0" endSnd="0"/>
              </a:rPr>
              <a:t>https://medium.com/analytics-vidhya/credit-card-fraud-detection-with-machine-learning-fd2223c23648</a:t>
            </a:r>
          </a:p>
          <a:p>
            <a:pPr algn="just">
              <a:buBlip>
                <a:blip r:embed="rId2"/>
              </a:buBlip>
            </a:pPr>
            <a:r>
              <a:rPr u="sng">
                <a:hlinkClick r:id="rId7" invalidUrl="" action="" tgtFrame="" tooltip="" history="1" highlightClick="0" endSnd="0"/>
              </a:rPr>
              <a:t>https://www.geeksforgeeks.org/ml-credit-card-fraud-detection/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opic: credit card fraud detection"/>
          <p:cNvSpPr txBox="1"/>
          <p:nvPr>
            <p:ph type="title"/>
          </p:nvPr>
        </p:nvSpPr>
        <p:spPr>
          <a:prstGeom prst="rect">
            <a:avLst/>
          </a:prstGeom>
        </p:spPr>
        <p:txBody>
          <a:bodyPr/>
          <a:lstStyle/>
          <a:p>
            <a:pPr/>
            <a:r>
              <a:t>Topic: credit card fraud detection</a:t>
            </a:r>
          </a:p>
        </p:txBody>
      </p:sp>
      <p:sp>
        <p:nvSpPr>
          <p:cNvPr id="124" name="Understand the distribution of the data taken…"/>
          <p:cNvSpPr txBox="1"/>
          <p:nvPr>
            <p:ph type="body" idx="1"/>
          </p:nvPr>
        </p:nvSpPr>
        <p:spPr>
          <a:xfrm>
            <a:off x="2381250" y="4133850"/>
            <a:ext cx="19621500" cy="8191500"/>
          </a:xfrm>
          <a:prstGeom prst="rect">
            <a:avLst/>
          </a:prstGeom>
        </p:spPr>
        <p:txBody>
          <a:bodyPr/>
          <a:lstStyle/>
          <a:p>
            <a:pPr marL="804077" indent="-804077" defTabSz="792479">
              <a:spcBef>
                <a:spcPts val="4000"/>
              </a:spcBef>
              <a:buBlip>
                <a:blip r:embed="rId2"/>
              </a:buBlip>
              <a:defRPr sz="4032"/>
            </a:pPr>
            <a:r>
              <a:t>Understand the distribution of the data taken</a:t>
            </a:r>
          </a:p>
          <a:p>
            <a:pPr marL="804077" indent="-804077" defTabSz="792479">
              <a:spcBef>
                <a:spcPts val="4000"/>
              </a:spcBef>
              <a:buBlip>
                <a:blip r:embed="rId2"/>
              </a:buBlip>
              <a:defRPr sz="4032"/>
            </a:pPr>
            <a:r>
              <a:t>Scaling the Data columns </a:t>
            </a:r>
          </a:p>
          <a:p>
            <a:pPr marL="804077" indent="-804077" defTabSz="792479">
              <a:spcBef>
                <a:spcPts val="4000"/>
              </a:spcBef>
              <a:buBlip>
                <a:blip r:embed="rId2"/>
              </a:buBlip>
              <a:defRPr sz="4032"/>
            </a:pPr>
            <a:r>
              <a:t>Create a sub dataframe of fraud and not-fraud transactions</a:t>
            </a:r>
          </a:p>
          <a:p>
            <a:pPr marL="804077" indent="-804077" defTabSz="792479">
              <a:spcBef>
                <a:spcPts val="4000"/>
              </a:spcBef>
              <a:buBlip>
                <a:blip r:embed="rId2"/>
              </a:buBlip>
              <a:defRPr sz="4032"/>
            </a:pPr>
            <a:r>
              <a:t>Checking for Outliers and eliminating them</a:t>
            </a:r>
          </a:p>
          <a:p>
            <a:pPr marL="804077" indent="-804077" defTabSz="792479">
              <a:spcBef>
                <a:spcPts val="4000"/>
              </a:spcBef>
              <a:buBlip>
                <a:blip r:embed="rId2"/>
              </a:buBlip>
              <a:defRPr sz="4032"/>
            </a:pPr>
            <a:r>
              <a:t>Determine which classifier works best for classifying the data</a:t>
            </a:r>
          </a:p>
          <a:p>
            <a:pPr marL="804077" indent="-804077" defTabSz="792479">
              <a:spcBef>
                <a:spcPts val="4000"/>
              </a:spcBef>
              <a:buBlip>
                <a:blip r:embed="rId2"/>
              </a:buBlip>
              <a:defRPr sz="4032"/>
            </a:pPr>
            <a:r>
              <a:t>Also, Tried to implement Artificial Neural Network and compare the accuracy to the best classification model.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Introduction"/>
          <p:cNvSpPr txBox="1"/>
          <p:nvPr>
            <p:ph type="title"/>
          </p:nvPr>
        </p:nvSpPr>
        <p:spPr>
          <a:prstGeom prst="rect">
            <a:avLst/>
          </a:prstGeom>
        </p:spPr>
        <p:txBody>
          <a:bodyPr/>
          <a:lstStyle/>
          <a:p>
            <a:pPr/>
            <a:r>
              <a:t>Introduction</a:t>
            </a:r>
          </a:p>
        </p:txBody>
      </p:sp>
      <p:sp>
        <p:nvSpPr>
          <p:cNvPr id="127" name="Credit Card Fraud Detection is the process of identifying and preventing fraudulent transactions made using credit cards. It involves the use of various techniques such as statistical analysis, data mining and machine learning to detect unusual patterns "/>
          <p:cNvSpPr txBox="1"/>
          <p:nvPr>
            <p:ph type="body" idx="1"/>
          </p:nvPr>
        </p:nvSpPr>
        <p:spPr>
          <a:xfrm>
            <a:off x="2726306" y="3535752"/>
            <a:ext cx="19621501" cy="8191501"/>
          </a:xfrm>
          <a:prstGeom prst="rect">
            <a:avLst/>
          </a:prstGeom>
        </p:spPr>
        <p:txBody>
          <a:bodyPr/>
          <a:lstStyle/>
          <a:p>
            <a:pPr marL="0" indent="0" algn="just" defTabSz="384047">
              <a:spcBef>
                <a:spcPts val="1600"/>
              </a:spcBef>
              <a:buSzTx/>
              <a:buNone/>
              <a:defRPr sz="3528">
                <a:solidFill>
                  <a:srgbClr val="000000"/>
                </a:solidFill>
              </a:defRPr>
            </a:pPr>
            <a:r>
              <a:t>Credit Card Fraud Detection is the process of identifying and preventing fraudulent transactions made using credit cards. It involves the use of various techniques such as statistical analysis, data mining and machine learning to detect unusual patterns and behaviors that indicate potential fraud.</a:t>
            </a:r>
          </a:p>
          <a:p>
            <a:pPr marL="0" indent="0" algn="just" defTabSz="384047">
              <a:spcBef>
                <a:spcPts val="0"/>
              </a:spcBef>
              <a:buSzTx/>
              <a:buNone/>
              <a:defRPr sz="3528">
                <a:solidFill>
                  <a:srgbClr val="000000"/>
                </a:solidFill>
              </a:defRPr>
            </a:pPr>
            <a:r>
              <a:t>The importance of Fraud Detection for Credit Card companies cannot be overstated, as fraud can result in significant financial losses for both the card issuer and the cardholder. It can also damage the reputation of the credit card company, resulting in a loss of customer trust and loyalty. Therefore, it is essential for credit card companies to have effective fraud detection systems in place to protect their customers and themselves. Such systems can help prevent fraudulent transactions before they occur, minimize financial losses, and ensure the integrity of the payment system.</a:t>
            </a:r>
            <a:endParaRPr sz="1008">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Data Description"/>
          <p:cNvSpPr txBox="1"/>
          <p:nvPr>
            <p:ph type="title"/>
          </p:nvPr>
        </p:nvSpPr>
        <p:spPr>
          <a:prstGeom prst="rect">
            <a:avLst/>
          </a:prstGeom>
        </p:spPr>
        <p:txBody>
          <a:bodyPr/>
          <a:lstStyle/>
          <a:p>
            <a:pPr/>
            <a:r>
              <a:t>Data Description</a:t>
            </a:r>
          </a:p>
        </p:txBody>
      </p:sp>
      <p:sp>
        <p:nvSpPr>
          <p:cNvPr id="130" name="Acquired the data from data.world.com the link to the source is as follows: https://data.world/vlad/credit-card-fraud-detection…"/>
          <p:cNvSpPr txBox="1"/>
          <p:nvPr>
            <p:ph type="body" idx="1"/>
          </p:nvPr>
        </p:nvSpPr>
        <p:spPr>
          <a:xfrm>
            <a:off x="2627941" y="2402216"/>
            <a:ext cx="19621501" cy="8191501"/>
          </a:xfrm>
          <a:prstGeom prst="rect">
            <a:avLst/>
          </a:prstGeom>
        </p:spPr>
        <p:txBody>
          <a:bodyPr/>
          <a:lstStyle/>
          <a:p>
            <a:pPr marL="1659466" indent="-1659466" defTabSz="457200">
              <a:spcBef>
                <a:spcPts val="0"/>
              </a:spcBef>
              <a:buSzPct val="125000"/>
              <a:buFont typeface="Menlo Regular"/>
              <a:buChar char="•"/>
              <a:defRPr>
                <a:solidFill>
                  <a:srgbClr val="000000"/>
                </a:solidFill>
                <a:latin typeface="Times New Roman"/>
                <a:ea typeface="Times New Roman"/>
                <a:cs typeface="Times New Roman"/>
                <a:sym typeface="Times New Roman"/>
              </a:defRPr>
            </a:pPr>
          </a:p>
          <a:p>
            <a:pPr marL="165100" indent="-165100" algn="just" defTabSz="457200">
              <a:spcBef>
                <a:spcPts val="0"/>
              </a:spcBef>
              <a:buBlip>
                <a:blip r:embed="rId2"/>
              </a:buBlip>
              <a:defRPr>
                <a:solidFill>
                  <a:srgbClr val="000000"/>
                </a:solidFill>
                <a:latin typeface="Times New Roman"/>
                <a:ea typeface="Times New Roman"/>
                <a:cs typeface="Times New Roman"/>
                <a:sym typeface="Times New Roman"/>
              </a:defRPr>
            </a:pPr>
            <a:r>
              <a:t>  </a:t>
            </a:r>
            <a:r>
              <a:rPr>
                <a:latin typeface="+mn-lt"/>
                <a:ea typeface="+mn-ea"/>
                <a:cs typeface="+mn-cs"/>
                <a:sym typeface="Papyrus"/>
              </a:rPr>
              <a:t>Acquired the data from data.world.com the link to the source is as follows: </a:t>
            </a:r>
            <a:r>
              <a:rPr>
                <a:solidFill>
                  <a:srgbClr val="E4AF0A"/>
                </a:solidFill>
                <a:latin typeface="+mn-lt"/>
                <a:ea typeface="+mn-ea"/>
                <a:cs typeface="+mn-cs"/>
                <a:sym typeface="Papyrus"/>
                <a:hlinkClick r:id="rId3" invalidUrl="" action="" tgtFrame="" tooltip="" history="1" highlightClick="0" endSnd="0"/>
              </a:rPr>
              <a:t>https://data.world/vlad/credit-card-fraud-detection</a:t>
            </a:r>
            <a:endParaRPr>
              <a:latin typeface="+mn-lt"/>
              <a:ea typeface="+mn-ea"/>
              <a:cs typeface="+mn-cs"/>
              <a:sym typeface="Papyrus"/>
            </a:endParaRPr>
          </a:p>
          <a:p>
            <a:pPr marL="165100" indent="-165100" algn="just" defTabSz="457200">
              <a:spcBef>
                <a:spcPts val="0"/>
              </a:spcBef>
              <a:buBlip>
                <a:blip r:embed="rId2"/>
              </a:buBlip>
              <a:defRPr>
                <a:solidFill>
                  <a:srgbClr val="000000"/>
                </a:solidFill>
              </a:defRPr>
            </a:pPr>
            <a:r>
              <a:t>  The data is highly imbalanced, hence I'd like to see how it can be used for analysing this real time problem.</a:t>
            </a:r>
          </a:p>
          <a:p>
            <a:pPr marL="165100" indent="-165100" algn="just" defTabSz="457200">
              <a:spcBef>
                <a:spcPts val="0"/>
              </a:spcBef>
              <a:buBlip>
                <a:blip r:embed="rId2"/>
              </a:buBlip>
              <a:defRPr>
                <a:solidFill>
                  <a:srgbClr val="000000"/>
                </a:solidFill>
              </a:defRPr>
            </a:pPr>
            <a:r>
              <a:t>  the size of the data is 150MB.</a:t>
            </a:r>
          </a:p>
          <a:p>
            <a:pPr marL="165100" indent="-165100" algn="just" defTabSz="457200">
              <a:spcBef>
                <a:spcPts val="0"/>
              </a:spcBef>
              <a:buBlip>
                <a:blip r:embed="rId2"/>
              </a:buBlip>
              <a:defRPr>
                <a:solidFill>
                  <a:srgbClr val="000000"/>
                </a:solidFill>
              </a:defRPr>
            </a:pPr>
            <a:r>
              <a:t>  Attributes include time, V1, V2, … V28 principal components obtained with PCA, Amount and target class (284807,31).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Problem Statement"/>
          <p:cNvSpPr txBox="1"/>
          <p:nvPr>
            <p:ph type="title"/>
          </p:nvPr>
        </p:nvSpPr>
        <p:spPr>
          <a:prstGeom prst="rect">
            <a:avLst/>
          </a:prstGeom>
        </p:spPr>
        <p:txBody>
          <a:bodyPr/>
          <a:lstStyle/>
          <a:p>
            <a:pPr/>
            <a:r>
              <a:t>Problem Statement </a:t>
            </a:r>
          </a:p>
        </p:txBody>
      </p:sp>
      <p:sp>
        <p:nvSpPr>
          <p:cNvPr id="133" name="Aim:…"/>
          <p:cNvSpPr txBox="1"/>
          <p:nvPr>
            <p:ph type="body" idx="1"/>
          </p:nvPr>
        </p:nvSpPr>
        <p:spPr>
          <a:xfrm>
            <a:off x="2381250" y="3644420"/>
            <a:ext cx="19621500" cy="8191501"/>
          </a:xfrm>
          <a:prstGeom prst="rect">
            <a:avLst/>
          </a:prstGeom>
        </p:spPr>
        <p:txBody>
          <a:bodyPr/>
          <a:lstStyle/>
          <a:p>
            <a:pPr marL="0" indent="0" algn="just">
              <a:lnSpc>
                <a:spcPct val="20000"/>
              </a:lnSpc>
              <a:spcBef>
                <a:spcPts val="5400"/>
              </a:spcBef>
              <a:buSzTx/>
              <a:buNone/>
              <a:defRPr sz="5000"/>
            </a:pPr>
            <a:r>
              <a:t>Aim:</a:t>
            </a:r>
          </a:p>
          <a:p>
            <a:pPr algn="just">
              <a:buBlip>
                <a:blip r:embed="rId2"/>
              </a:buBlip>
            </a:pPr>
            <a:r>
              <a:t>Use classification, regression algorithms to identify how well the Model is predicting fraudulent transactions</a:t>
            </a:r>
          </a:p>
          <a:p>
            <a:pPr algn="just">
              <a:spcBef>
                <a:spcPts val="1300"/>
              </a:spcBef>
              <a:buBlip>
                <a:blip r:embed="rId2"/>
              </a:buBlip>
            </a:pPr>
            <a:r>
              <a:t>Along with this, using Artificial Neural Networks to help develop analyzing fraud transactions automatically without human intervention</a:t>
            </a:r>
          </a:p>
          <a:p>
            <a:pPr marL="0" indent="0" algn="just">
              <a:lnSpc>
                <a:spcPct val="20000"/>
              </a:lnSpc>
              <a:spcBef>
                <a:spcPts val="6500"/>
              </a:spcBef>
              <a:buSzTx/>
              <a:buNone/>
              <a:defRPr sz="5000"/>
            </a:pPr>
            <a:r>
              <a:t>Target Class:</a:t>
            </a:r>
          </a:p>
          <a:p>
            <a:pPr algn="just">
              <a:lnSpc>
                <a:spcPct val="20000"/>
              </a:lnSpc>
              <a:buBlip>
                <a:blip r:embed="rId2"/>
              </a:buBlip>
            </a:pPr>
            <a:r>
              <a:t>“0” : Non fraudulent cases </a:t>
            </a:r>
          </a:p>
          <a:p>
            <a:pPr algn="just">
              <a:lnSpc>
                <a:spcPct val="20000"/>
              </a:lnSpc>
              <a:buBlip>
                <a:blip r:embed="rId2"/>
              </a:buBlip>
            </a:pPr>
            <a:r>
              <a:t>“1” : Fraudulent cases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Exploratory Data Analysis"/>
          <p:cNvSpPr txBox="1"/>
          <p:nvPr>
            <p:ph type="title"/>
          </p:nvPr>
        </p:nvSpPr>
        <p:spPr>
          <a:xfrm>
            <a:off x="2076150" y="968944"/>
            <a:ext cx="20231700" cy="2712619"/>
          </a:xfrm>
          <a:prstGeom prst="rect">
            <a:avLst/>
          </a:prstGeom>
        </p:spPr>
        <p:txBody>
          <a:bodyPr/>
          <a:lstStyle/>
          <a:p>
            <a:pPr/>
            <a:r>
              <a:t>Exploratory Data Analysis</a:t>
            </a:r>
          </a:p>
        </p:txBody>
      </p:sp>
      <p:sp>
        <p:nvSpPr>
          <p:cNvPr id="136" name="Distribution of the data: the graph shows that the distribution of data is skewed"/>
          <p:cNvSpPr txBox="1"/>
          <p:nvPr>
            <p:ph type="body" idx="1"/>
          </p:nvPr>
        </p:nvSpPr>
        <p:spPr>
          <a:xfrm>
            <a:off x="2591308" y="4431760"/>
            <a:ext cx="19978300" cy="7755208"/>
          </a:xfrm>
          <a:prstGeom prst="rect">
            <a:avLst/>
          </a:prstGeom>
        </p:spPr>
        <p:txBody>
          <a:bodyPr/>
          <a:lstStyle>
            <a:lvl1pPr marL="533400" indent="-533400" algn="l">
              <a:spcBef>
                <a:spcPts val="4200"/>
              </a:spcBef>
              <a:buSzPct val="25000"/>
              <a:buBlip>
                <a:blip r:embed="rId2"/>
              </a:buBlip>
              <a:defRPr sz="4200"/>
            </a:lvl1pPr>
          </a:lstStyle>
          <a:p>
            <a:pPr/>
            <a:r>
              <a:t>Distribution of the data: the graph shows that the distribution of data is skewed</a:t>
            </a:r>
          </a:p>
        </p:txBody>
      </p:sp>
      <p:pic>
        <p:nvPicPr>
          <p:cNvPr id="137" name="Image" descr="Image"/>
          <p:cNvPicPr>
            <a:picLocks noChangeAspect="1"/>
          </p:cNvPicPr>
          <p:nvPr/>
        </p:nvPicPr>
        <p:blipFill>
          <a:blip r:embed="rId3">
            <a:extLst/>
          </a:blip>
          <a:srcRect l="0" t="0" r="0" b="0"/>
          <a:stretch>
            <a:fillRect/>
          </a:stretch>
        </p:blipFill>
        <p:spPr>
          <a:xfrm>
            <a:off x="3200879" y="5719193"/>
            <a:ext cx="18948401" cy="47625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Exploratory Data Analysis"/>
          <p:cNvSpPr txBox="1"/>
          <p:nvPr>
            <p:ph type="title"/>
          </p:nvPr>
        </p:nvSpPr>
        <p:spPr>
          <a:prstGeom prst="rect">
            <a:avLst/>
          </a:prstGeom>
        </p:spPr>
        <p:txBody>
          <a:bodyPr/>
          <a:lstStyle/>
          <a:p>
            <a:pPr/>
            <a:r>
              <a:t>Exploratory Data Analysis</a:t>
            </a:r>
          </a:p>
        </p:txBody>
      </p:sp>
      <p:sp>
        <p:nvSpPr>
          <p:cNvPr id="140" name="Handling null values: there are no null values in the dataset…"/>
          <p:cNvSpPr txBox="1"/>
          <p:nvPr>
            <p:ph type="body" sz="half" idx="1"/>
          </p:nvPr>
        </p:nvSpPr>
        <p:spPr>
          <a:xfrm>
            <a:off x="1776801" y="3368375"/>
            <a:ext cx="9929095" cy="8191501"/>
          </a:xfrm>
          <a:prstGeom prst="rect">
            <a:avLst/>
          </a:prstGeom>
        </p:spPr>
        <p:txBody>
          <a:bodyPr/>
          <a:lstStyle/>
          <a:p>
            <a:pPr marL="558800" indent="-558800">
              <a:buBlip>
                <a:blip r:embed="rId2"/>
              </a:buBlip>
            </a:pPr>
            <a:r>
              <a:rPr sz="4400" u="sng"/>
              <a:t>Handling null values</a:t>
            </a:r>
            <a:r>
              <a:t>:</a:t>
            </a:r>
            <a:r>
              <a:t> there are no null values in the dataset</a:t>
            </a:r>
          </a:p>
          <a:p>
            <a:pPr marL="558800" indent="-558800">
              <a:buBlip>
                <a:blip r:embed="rId2"/>
              </a:buBlip>
            </a:pPr>
            <a:r>
              <a:rPr sz="4400" u="sng"/>
              <a:t>Sub-dataframe</a:t>
            </a:r>
            <a:r>
              <a:t>: since the original dataset is imbalanced, used random under sampling  which basically consists of removing data in order to have a more </a:t>
            </a:r>
            <a:r>
              <a:t>balanced dataset </a:t>
            </a:r>
            <a:r>
              <a:t>and thus avoiding our model to overfitting.</a:t>
            </a:r>
          </a:p>
        </p:txBody>
      </p:sp>
      <p:pic>
        <p:nvPicPr>
          <p:cNvPr id="141" name="Image" descr="Image"/>
          <p:cNvPicPr>
            <a:picLocks noChangeAspect="1"/>
          </p:cNvPicPr>
          <p:nvPr/>
        </p:nvPicPr>
        <p:blipFill>
          <a:blip r:embed="rId3">
            <a:extLst/>
          </a:blip>
          <a:stretch>
            <a:fillRect/>
          </a:stretch>
        </p:blipFill>
        <p:spPr>
          <a:xfrm>
            <a:off x="12784143" y="3294762"/>
            <a:ext cx="5592059" cy="4477395"/>
          </a:xfrm>
          <a:prstGeom prst="rect">
            <a:avLst/>
          </a:prstGeom>
          <a:ln w="12700">
            <a:miter lim="400000"/>
          </a:ln>
        </p:spPr>
      </p:pic>
      <p:pic>
        <p:nvPicPr>
          <p:cNvPr id="142" name="Image" descr="Image"/>
          <p:cNvPicPr>
            <a:picLocks noChangeAspect="1"/>
          </p:cNvPicPr>
          <p:nvPr/>
        </p:nvPicPr>
        <p:blipFill>
          <a:blip r:embed="rId4">
            <a:extLst/>
          </a:blip>
          <a:stretch>
            <a:fillRect/>
          </a:stretch>
        </p:blipFill>
        <p:spPr>
          <a:xfrm>
            <a:off x="17120809" y="7867587"/>
            <a:ext cx="5973305" cy="4770276"/>
          </a:xfrm>
          <a:prstGeom prst="rect">
            <a:avLst/>
          </a:prstGeom>
          <a:ln w="12700">
            <a:miter lim="400000"/>
          </a:ln>
        </p:spPr>
      </p:pic>
      <p:sp>
        <p:nvSpPr>
          <p:cNvPr id="143" name="Line"/>
          <p:cNvSpPr/>
          <p:nvPr/>
        </p:nvSpPr>
        <p:spPr>
          <a:xfrm>
            <a:off x="18570046" y="5857844"/>
            <a:ext cx="1641307" cy="1641306"/>
          </a:xfrm>
          <a:prstGeom prst="line">
            <a:avLst/>
          </a:prstGeom>
          <a:ln w="38100">
            <a:solidFill>
              <a:srgbClr val="3E231A"/>
            </a:solidFill>
            <a:miter lim="400000"/>
            <a:tailEnd type="triangle"/>
          </a:ln>
        </p:spPr>
        <p:txBody>
          <a:bodyPr lIns="50800" tIns="50800" rIns="50800" bIns="50800" anchor="ctr"/>
          <a:lstStyle/>
          <a:p>
            <a:pPr>
              <a:defRPr sz="4200"/>
            </a:pPr>
          </a:p>
        </p:txBody>
      </p:sp>
      <p:sp>
        <p:nvSpPr>
          <p:cNvPr id="144" name="Imbalanced dataset"/>
          <p:cNvSpPr txBox="1"/>
          <p:nvPr/>
        </p:nvSpPr>
        <p:spPr>
          <a:xfrm>
            <a:off x="18553146" y="3286023"/>
            <a:ext cx="3633392"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Imbalanced dataset</a:t>
            </a:r>
          </a:p>
        </p:txBody>
      </p:sp>
      <p:sp>
        <p:nvSpPr>
          <p:cNvPr id="145" name="Balanced dataset"/>
          <p:cNvSpPr txBox="1"/>
          <p:nvPr/>
        </p:nvSpPr>
        <p:spPr>
          <a:xfrm>
            <a:off x="13662079" y="11853054"/>
            <a:ext cx="329684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Balanced dataset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Confusion Matrix: Identifying the important features in the dataset"/>
          <p:cNvSpPr txBox="1"/>
          <p:nvPr>
            <p:ph type="body" sz="quarter" idx="1"/>
          </p:nvPr>
        </p:nvSpPr>
        <p:spPr>
          <a:xfrm>
            <a:off x="3410069" y="802481"/>
            <a:ext cx="18307681" cy="2454725"/>
          </a:xfrm>
          <a:prstGeom prst="rect">
            <a:avLst/>
          </a:prstGeom>
        </p:spPr>
        <p:txBody>
          <a:bodyPr/>
          <a:lstStyle/>
          <a:p>
            <a:pPr marL="558800" indent="-558800">
              <a:buBlip>
                <a:blip r:embed="rId2"/>
              </a:buBlip>
            </a:pPr>
            <a:r>
              <a:rPr sz="4400" u="sng"/>
              <a:t>Confusion Matrix:</a:t>
            </a:r>
            <a:r>
              <a:t> Identifying the important features in the dataset</a:t>
            </a:r>
          </a:p>
        </p:txBody>
      </p:sp>
      <p:pic>
        <p:nvPicPr>
          <p:cNvPr id="148" name="Image" descr="Image"/>
          <p:cNvPicPr>
            <a:picLocks noChangeAspect="1"/>
          </p:cNvPicPr>
          <p:nvPr/>
        </p:nvPicPr>
        <p:blipFill>
          <a:blip r:embed="rId3">
            <a:extLst/>
          </a:blip>
          <a:stretch>
            <a:fillRect/>
          </a:stretch>
        </p:blipFill>
        <p:spPr>
          <a:xfrm>
            <a:off x="3030110" y="2443470"/>
            <a:ext cx="11101138" cy="10595980"/>
          </a:xfrm>
          <a:prstGeom prst="rect">
            <a:avLst/>
          </a:prstGeom>
          <a:ln w="12700">
            <a:miter lim="400000"/>
          </a:ln>
        </p:spPr>
      </p:pic>
      <p:sp>
        <p:nvSpPr>
          <p:cNvPr id="149" name="Imbalanced data…"/>
          <p:cNvSpPr txBox="1"/>
          <p:nvPr/>
        </p:nvSpPr>
        <p:spPr>
          <a:xfrm>
            <a:off x="14975623" y="2996960"/>
            <a:ext cx="5911157" cy="205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Imbalanced data  </a:t>
            </a:r>
          </a:p>
          <a:p>
            <a:pPr/>
            <a:r>
              <a:t>-    correlation matrix</a:t>
            </a:r>
          </a:p>
        </p:txBody>
      </p:sp>
      <p:sp>
        <p:nvSpPr>
          <p:cNvPr id="150" name="Sub-dataframe…"/>
          <p:cNvSpPr txBox="1"/>
          <p:nvPr/>
        </p:nvSpPr>
        <p:spPr>
          <a:xfrm>
            <a:off x="14506364" y="7832066"/>
            <a:ext cx="6849676" cy="342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Sub-dataframe  </a:t>
            </a:r>
          </a:p>
          <a:p>
            <a:pPr marL="635000" indent="-635000">
              <a:buSzPct val="125000"/>
              <a:buChar char="-"/>
            </a:pPr>
            <a:r>
              <a:t>   correlation matrix</a:t>
            </a:r>
          </a:p>
          <a:p>
            <a:pPr>
              <a:defRPr sz="3500"/>
            </a:pPr>
            <a:r>
              <a:t>(Most important features include </a:t>
            </a:r>
          </a:p>
          <a:p>
            <a:pPr>
              <a:defRPr sz="3500"/>
            </a:pPr>
            <a:r>
              <a:t>v11, v2, v4, v19)</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Image" descr="Image"/>
          <p:cNvPicPr>
            <a:picLocks noChangeAspect="1"/>
          </p:cNvPicPr>
          <p:nvPr/>
        </p:nvPicPr>
        <p:blipFill>
          <a:blip r:embed="rId2">
            <a:extLst/>
          </a:blip>
          <a:stretch>
            <a:fillRect/>
          </a:stretch>
        </p:blipFill>
        <p:spPr>
          <a:xfrm>
            <a:off x="906375" y="2312238"/>
            <a:ext cx="22571250" cy="5479001"/>
          </a:xfrm>
          <a:prstGeom prst="rect">
            <a:avLst/>
          </a:prstGeom>
          <a:ln w="12700">
            <a:miter lim="400000"/>
          </a:ln>
        </p:spPr>
      </p:pic>
      <p:sp>
        <p:nvSpPr>
          <p:cNvPr id="153" name="Positive correlation"/>
          <p:cNvSpPr txBox="1"/>
          <p:nvPr/>
        </p:nvSpPr>
        <p:spPr>
          <a:xfrm>
            <a:off x="9679619" y="8178679"/>
            <a:ext cx="5599857"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Positive correlation </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