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6" r:id="rId4"/>
    <p:sldId id="259" r:id="rId5"/>
    <p:sldId id="262" r:id="rId6"/>
    <p:sldId id="260" r:id="rId7"/>
    <p:sldId id="263" r:id="rId8"/>
    <p:sldId id="274" r:id="rId9"/>
    <p:sldId id="275" r:id="rId10"/>
    <p:sldId id="269" r:id="rId11"/>
    <p:sldId id="267" r:id="rId12"/>
    <p:sldId id="261" r:id="rId13"/>
    <p:sldId id="277"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4" autoAdjust="0"/>
    <p:restoredTop sz="94660"/>
  </p:normalViewPr>
  <p:slideViewPr>
    <p:cSldViewPr snapToGrid="0">
      <p:cViewPr varScale="1">
        <p:scale>
          <a:sx n="117" d="100"/>
          <a:sy n="117" d="100"/>
        </p:scale>
        <p:origin x="4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EFA6-184A-41F5-9093-5B1866FA5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1470CE-2EB7-41BF-9637-D2FA4C99F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103088-6264-4AEE-A66A-AEDC23581C45}"/>
              </a:ext>
            </a:extLst>
          </p:cNvPr>
          <p:cNvSpPr>
            <a:spLocks noGrp="1"/>
          </p:cNvSpPr>
          <p:nvPr>
            <p:ph type="dt" sz="half" idx="10"/>
          </p:nvPr>
        </p:nvSpPr>
        <p:spPr/>
        <p:txBody>
          <a:bodyPr/>
          <a:lstStyle/>
          <a:p>
            <a:fld id="{CCC83698-6D55-469B-B681-4A52A205074C}" type="datetimeFigureOut">
              <a:rPr lang="en-US" smtClean="0"/>
              <a:t>5/4/23</a:t>
            </a:fld>
            <a:endParaRPr lang="en-US"/>
          </a:p>
        </p:txBody>
      </p:sp>
      <p:sp>
        <p:nvSpPr>
          <p:cNvPr id="5" name="Footer Placeholder 4">
            <a:extLst>
              <a:ext uri="{FF2B5EF4-FFF2-40B4-BE49-F238E27FC236}">
                <a16:creationId xmlns:a16="http://schemas.microsoft.com/office/drawing/2014/main" id="{26254D25-04AD-4BC1-B56E-D7A1D498F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04139-FE10-470F-B67B-57A188C27522}"/>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1265117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D62A5-11AB-4EFE-A4AB-2ACF1DF011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1137DF-EB7E-40AC-8A43-F31D608BFA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5F7BF-44D0-4078-A932-15524CB68B88}"/>
              </a:ext>
            </a:extLst>
          </p:cNvPr>
          <p:cNvSpPr>
            <a:spLocks noGrp="1"/>
          </p:cNvSpPr>
          <p:nvPr>
            <p:ph type="dt" sz="half" idx="10"/>
          </p:nvPr>
        </p:nvSpPr>
        <p:spPr/>
        <p:txBody>
          <a:bodyPr/>
          <a:lstStyle/>
          <a:p>
            <a:fld id="{CCC83698-6D55-469B-B681-4A52A205074C}" type="datetimeFigureOut">
              <a:rPr lang="en-US" smtClean="0"/>
              <a:t>5/4/23</a:t>
            </a:fld>
            <a:endParaRPr lang="en-US"/>
          </a:p>
        </p:txBody>
      </p:sp>
      <p:sp>
        <p:nvSpPr>
          <p:cNvPr id="5" name="Footer Placeholder 4">
            <a:extLst>
              <a:ext uri="{FF2B5EF4-FFF2-40B4-BE49-F238E27FC236}">
                <a16:creationId xmlns:a16="http://schemas.microsoft.com/office/drawing/2014/main" id="{0EF47EA4-59B2-43FB-AADC-E4256CB4BE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93AE5-EB9F-41EE-AF0A-953B0E11A957}"/>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687801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C3776E-416D-4F1B-976C-E8C8F7071F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2ED890-4213-4BF3-A062-EE8DB3299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A77DC-C78A-49AD-8BA7-49A8DE3F0168}"/>
              </a:ext>
            </a:extLst>
          </p:cNvPr>
          <p:cNvSpPr>
            <a:spLocks noGrp="1"/>
          </p:cNvSpPr>
          <p:nvPr>
            <p:ph type="dt" sz="half" idx="10"/>
          </p:nvPr>
        </p:nvSpPr>
        <p:spPr/>
        <p:txBody>
          <a:bodyPr/>
          <a:lstStyle/>
          <a:p>
            <a:fld id="{CCC83698-6D55-469B-B681-4A52A205074C}" type="datetimeFigureOut">
              <a:rPr lang="en-US" smtClean="0"/>
              <a:t>5/4/23</a:t>
            </a:fld>
            <a:endParaRPr lang="en-US"/>
          </a:p>
        </p:txBody>
      </p:sp>
      <p:sp>
        <p:nvSpPr>
          <p:cNvPr id="5" name="Footer Placeholder 4">
            <a:extLst>
              <a:ext uri="{FF2B5EF4-FFF2-40B4-BE49-F238E27FC236}">
                <a16:creationId xmlns:a16="http://schemas.microsoft.com/office/drawing/2014/main" id="{07187CA0-B009-44CC-B5E1-56940EFB9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8ACC03-CF8D-4A6B-A9DD-3D70228DB9C5}"/>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222241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24999-F4E7-41E4-8000-4E1B82D1A3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F1FE70-2671-49E5-967E-8C5DCD88D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AD4855-CFE3-470B-AA74-26B6A15F150B}"/>
              </a:ext>
            </a:extLst>
          </p:cNvPr>
          <p:cNvSpPr>
            <a:spLocks noGrp="1"/>
          </p:cNvSpPr>
          <p:nvPr>
            <p:ph type="dt" sz="half" idx="10"/>
          </p:nvPr>
        </p:nvSpPr>
        <p:spPr/>
        <p:txBody>
          <a:bodyPr/>
          <a:lstStyle/>
          <a:p>
            <a:fld id="{CCC83698-6D55-469B-B681-4A52A205074C}" type="datetimeFigureOut">
              <a:rPr lang="en-US" smtClean="0"/>
              <a:t>5/4/23</a:t>
            </a:fld>
            <a:endParaRPr lang="en-US"/>
          </a:p>
        </p:txBody>
      </p:sp>
      <p:sp>
        <p:nvSpPr>
          <p:cNvPr id="5" name="Footer Placeholder 4">
            <a:extLst>
              <a:ext uri="{FF2B5EF4-FFF2-40B4-BE49-F238E27FC236}">
                <a16:creationId xmlns:a16="http://schemas.microsoft.com/office/drawing/2014/main" id="{7AFF9602-0B9F-411B-84B3-21F232975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CD1B3-0C41-4DED-9670-2038C2A3F2F3}"/>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151101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A74A-6744-44AB-8E1E-10C430B20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C38C86-DD2F-4820-B78E-B54F26C69A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06A155-3185-4AAF-802B-827324E450F3}"/>
              </a:ext>
            </a:extLst>
          </p:cNvPr>
          <p:cNvSpPr>
            <a:spLocks noGrp="1"/>
          </p:cNvSpPr>
          <p:nvPr>
            <p:ph type="dt" sz="half" idx="10"/>
          </p:nvPr>
        </p:nvSpPr>
        <p:spPr/>
        <p:txBody>
          <a:bodyPr/>
          <a:lstStyle/>
          <a:p>
            <a:fld id="{CCC83698-6D55-469B-B681-4A52A205074C}" type="datetimeFigureOut">
              <a:rPr lang="en-US" smtClean="0"/>
              <a:t>5/4/23</a:t>
            </a:fld>
            <a:endParaRPr lang="en-US"/>
          </a:p>
        </p:txBody>
      </p:sp>
      <p:sp>
        <p:nvSpPr>
          <p:cNvPr id="5" name="Footer Placeholder 4">
            <a:extLst>
              <a:ext uri="{FF2B5EF4-FFF2-40B4-BE49-F238E27FC236}">
                <a16:creationId xmlns:a16="http://schemas.microsoft.com/office/drawing/2014/main" id="{DEEAA6A6-1B3A-4EFD-B2D4-99B4D2210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A609E-C12D-43D0-88AF-70FA38AAB5B6}"/>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194415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1B22-B8AA-4231-A86A-420491A07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76276D-4563-41FD-98D4-99F2C517C8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AF6285-10E1-4D35-BDDE-E2726E42A5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55804F-90D3-431C-8A3E-AC9238DF7228}"/>
              </a:ext>
            </a:extLst>
          </p:cNvPr>
          <p:cNvSpPr>
            <a:spLocks noGrp="1"/>
          </p:cNvSpPr>
          <p:nvPr>
            <p:ph type="dt" sz="half" idx="10"/>
          </p:nvPr>
        </p:nvSpPr>
        <p:spPr/>
        <p:txBody>
          <a:bodyPr/>
          <a:lstStyle/>
          <a:p>
            <a:fld id="{CCC83698-6D55-469B-B681-4A52A205074C}" type="datetimeFigureOut">
              <a:rPr lang="en-US" smtClean="0"/>
              <a:t>5/4/23</a:t>
            </a:fld>
            <a:endParaRPr lang="en-US"/>
          </a:p>
        </p:txBody>
      </p:sp>
      <p:sp>
        <p:nvSpPr>
          <p:cNvPr id="6" name="Footer Placeholder 5">
            <a:extLst>
              <a:ext uri="{FF2B5EF4-FFF2-40B4-BE49-F238E27FC236}">
                <a16:creationId xmlns:a16="http://schemas.microsoft.com/office/drawing/2014/main" id="{64886578-5429-4EB9-8F93-2BB7F685F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EA439-2BE1-4A95-852E-4FFBCEAD7221}"/>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302935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F8A9-9441-4CB1-A7B3-964EF432A4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C0C175-110E-421E-B8A1-A6E29FED95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78025A-C670-4CB8-B894-5A77805FDA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706318-A877-46A3-8BFF-D4BC1E244B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071FE6-9B02-44AB-BD87-46846F10E9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1C99FF-8439-4148-BFA8-FA304C5A1CD5}"/>
              </a:ext>
            </a:extLst>
          </p:cNvPr>
          <p:cNvSpPr>
            <a:spLocks noGrp="1"/>
          </p:cNvSpPr>
          <p:nvPr>
            <p:ph type="dt" sz="half" idx="10"/>
          </p:nvPr>
        </p:nvSpPr>
        <p:spPr/>
        <p:txBody>
          <a:bodyPr/>
          <a:lstStyle/>
          <a:p>
            <a:fld id="{CCC83698-6D55-469B-B681-4A52A205074C}" type="datetimeFigureOut">
              <a:rPr lang="en-US" smtClean="0"/>
              <a:t>5/4/23</a:t>
            </a:fld>
            <a:endParaRPr lang="en-US"/>
          </a:p>
        </p:txBody>
      </p:sp>
      <p:sp>
        <p:nvSpPr>
          <p:cNvPr id="8" name="Footer Placeholder 7">
            <a:extLst>
              <a:ext uri="{FF2B5EF4-FFF2-40B4-BE49-F238E27FC236}">
                <a16:creationId xmlns:a16="http://schemas.microsoft.com/office/drawing/2014/main" id="{0E416864-CD8A-4C03-BE5C-7FD4C68996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707EAB-E667-4DA2-8743-FCC61EBB19A8}"/>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40616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E431-6508-494C-B3BB-FBF1DA1E0D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E1E8FF-990E-4C89-8241-7C0A182B81AC}"/>
              </a:ext>
            </a:extLst>
          </p:cNvPr>
          <p:cNvSpPr>
            <a:spLocks noGrp="1"/>
          </p:cNvSpPr>
          <p:nvPr>
            <p:ph type="dt" sz="half" idx="10"/>
          </p:nvPr>
        </p:nvSpPr>
        <p:spPr/>
        <p:txBody>
          <a:bodyPr/>
          <a:lstStyle/>
          <a:p>
            <a:fld id="{CCC83698-6D55-469B-B681-4A52A205074C}" type="datetimeFigureOut">
              <a:rPr lang="en-US" smtClean="0"/>
              <a:t>5/4/23</a:t>
            </a:fld>
            <a:endParaRPr lang="en-US"/>
          </a:p>
        </p:txBody>
      </p:sp>
      <p:sp>
        <p:nvSpPr>
          <p:cNvPr id="4" name="Footer Placeholder 3">
            <a:extLst>
              <a:ext uri="{FF2B5EF4-FFF2-40B4-BE49-F238E27FC236}">
                <a16:creationId xmlns:a16="http://schemas.microsoft.com/office/drawing/2014/main" id="{B24EA866-30DD-4348-AA4A-42400C05A7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6CE483-C291-42AA-AB24-9D1F59501425}"/>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402790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0BDD9-384E-4CA1-9F80-C6ED99E527B0}"/>
              </a:ext>
            </a:extLst>
          </p:cNvPr>
          <p:cNvSpPr>
            <a:spLocks noGrp="1"/>
          </p:cNvSpPr>
          <p:nvPr>
            <p:ph type="dt" sz="half" idx="10"/>
          </p:nvPr>
        </p:nvSpPr>
        <p:spPr/>
        <p:txBody>
          <a:bodyPr/>
          <a:lstStyle/>
          <a:p>
            <a:fld id="{CCC83698-6D55-469B-B681-4A52A205074C}" type="datetimeFigureOut">
              <a:rPr lang="en-US" smtClean="0"/>
              <a:t>5/4/23</a:t>
            </a:fld>
            <a:endParaRPr lang="en-US"/>
          </a:p>
        </p:txBody>
      </p:sp>
      <p:sp>
        <p:nvSpPr>
          <p:cNvPr id="3" name="Footer Placeholder 2">
            <a:extLst>
              <a:ext uri="{FF2B5EF4-FFF2-40B4-BE49-F238E27FC236}">
                <a16:creationId xmlns:a16="http://schemas.microsoft.com/office/drawing/2014/main" id="{D267B6C5-B66A-4D81-911A-80323CA1AE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B080AF-603A-4804-AEFD-17D2DE9AED45}"/>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4034264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AD4D-2AB6-43FF-93FB-0AE62AFE1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4B10F7-3EF3-4058-A358-105EBAB079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B7FDD4-A92C-4B62-B8C6-D1BF937FD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9EFC92-8C95-4486-9BE6-C3A59B211D12}"/>
              </a:ext>
            </a:extLst>
          </p:cNvPr>
          <p:cNvSpPr>
            <a:spLocks noGrp="1"/>
          </p:cNvSpPr>
          <p:nvPr>
            <p:ph type="dt" sz="half" idx="10"/>
          </p:nvPr>
        </p:nvSpPr>
        <p:spPr/>
        <p:txBody>
          <a:bodyPr/>
          <a:lstStyle/>
          <a:p>
            <a:fld id="{CCC83698-6D55-469B-B681-4A52A205074C}" type="datetimeFigureOut">
              <a:rPr lang="en-US" smtClean="0"/>
              <a:t>5/4/23</a:t>
            </a:fld>
            <a:endParaRPr lang="en-US"/>
          </a:p>
        </p:txBody>
      </p:sp>
      <p:sp>
        <p:nvSpPr>
          <p:cNvPr id="6" name="Footer Placeholder 5">
            <a:extLst>
              <a:ext uri="{FF2B5EF4-FFF2-40B4-BE49-F238E27FC236}">
                <a16:creationId xmlns:a16="http://schemas.microsoft.com/office/drawing/2014/main" id="{A279935F-0D41-4EBD-B802-0391625FE2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80F036-62FC-42D5-A5DD-E653234DA7EB}"/>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175834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62AD-9A72-4E25-9C38-ED86716E6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1988C5-8C9B-4A71-BD24-24E08921B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3EF647-79DB-4147-A7E4-F513064026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470D6-B487-4659-AFCA-22EC2C136D2C}"/>
              </a:ext>
            </a:extLst>
          </p:cNvPr>
          <p:cNvSpPr>
            <a:spLocks noGrp="1"/>
          </p:cNvSpPr>
          <p:nvPr>
            <p:ph type="dt" sz="half" idx="10"/>
          </p:nvPr>
        </p:nvSpPr>
        <p:spPr/>
        <p:txBody>
          <a:bodyPr/>
          <a:lstStyle/>
          <a:p>
            <a:fld id="{CCC83698-6D55-469B-B681-4A52A205074C}" type="datetimeFigureOut">
              <a:rPr lang="en-US" smtClean="0"/>
              <a:t>5/4/23</a:t>
            </a:fld>
            <a:endParaRPr lang="en-US"/>
          </a:p>
        </p:txBody>
      </p:sp>
      <p:sp>
        <p:nvSpPr>
          <p:cNvPr id="6" name="Footer Placeholder 5">
            <a:extLst>
              <a:ext uri="{FF2B5EF4-FFF2-40B4-BE49-F238E27FC236}">
                <a16:creationId xmlns:a16="http://schemas.microsoft.com/office/drawing/2014/main" id="{B6B66214-52FB-46EC-A9A2-F2AFF61B1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38FD3-BFB3-4FBA-84E6-286C61F82BAC}"/>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262170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CDD2C-1420-40FF-A188-A060CAF180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B5122E-DECA-46F2-B712-8B416986B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BE930F-7858-4CA9-91DD-8C840C0CD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C83698-6D55-469B-B681-4A52A205074C}" type="datetimeFigureOut">
              <a:rPr lang="en-US" smtClean="0"/>
              <a:t>5/4/23</a:t>
            </a:fld>
            <a:endParaRPr lang="en-US"/>
          </a:p>
        </p:txBody>
      </p:sp>
      <p:sp>
        <p:nvSpPr>
          <p:cNvPr id="5" name="Footer Placeholder 4">
            <a:extLst>
              <a:ext uri="{FF2B5EF4-FFF2-40B4-BE49-F238E27FC236}">
                <a16:creationId xmlns:a16="http://schemas.microsoft.com/office/drawing/2014/main" id="{2854EEB3-4BA0-43C1-B596-D2DBC717EC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156C62-2367-4751-B250-BB463AA8E3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E2762-00B8-435B-A417-2C18884D9899}" type="slidenum">
              <a:rPr lang="en-US" smtClean="0"/>
              <a:t>‹#›</a:t>
            </a:fld>
            <a:endParaRPr lang="en-US"/>
          </a:p>
        </p:txBody>
      </p:sp>
    </p:spTree>
    <p:extLst>
      <p:ext uri="{BB962C8B-B14F-4D97-AF65-F5344CB8AC3E}">
        <p14:creationId xmlns:p14="http://schemas.microsoft.com/office/powerpoint/2010/main" val="125163421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EF733D76-4730-440C-A74F-8A6EB7FF0F25}"/>
              </a:ext>
            </a:extLst>
          </p:cNvPr>
          <p:cNvSpPr txBox="1"/>
          <p:nvPr/>
        </p:nvSpPr>
        <p:spPr>
          <a:xfrm>
            <a:off x="1931198" y="1436593"/>
            <a:ext cx="7843706"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Crops and Livestock data Analysis</a:t>
            </a:r>
            <a:endParaRPr lang="en-US" sz="16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0BDC2A65-057D-483D-88FE-58A29E2072A7}"/>
              </a:ext>
            </a:extLst>
          </p:cNvPr>
          <p:cNvSpPr txBox="1"/>
          <p:nvPr/>
        </p:nvSpPr>
        <p:spPr>
          <a:xfrm>
            <a:off x="3048000" y="3144747"/>
            <a:ext cx="6096000" cy="923330"/>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Presented by</a:t>
            </a:r>
          </a:p>
          <a:p>
            <a:pPr algn="ctr"/>
            <a:endParaRPr lang="en-US" sz="1800"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rPr>
              <a:t>P </a:t>
            </a:r>
            <a:r>
              <a:rPr lang="en-IN" sz="1800" dirty="0" err="1">
                <a:latin typeface="Times New Roman" panose="02020603050405020304" pitchFamily="18" charset="0"/>
                <a:cs typeface="Times New Roman" panose="02020603050405020304" pitchFamily="18" charset="0"/>
              </a:rPr>
              <a:t>Sushanth</a:t>
            </a:r>
            <a:r>
              <a:rPr lang="en-IN" sz="1800" dirty="0">
                <a:latin typeface="Times New Roman" panose="02020603050405020304" pitchFamily="18" charset="0"/>
                <a:cs typeface="Times New Roman" panose="02020603050405020304" pitchFamily="18" charset="0"/>
              </a:rPr>
              <a:t> Kumar</a:t>
            </a:r>
            <a:r>
              <a:rPr lang="en-US" sz="1800" dirty="0">
                <a:latin typeface="Times New Roman" panose="02020603050405020304" pitchFamily="18" charset="0"/>
                <a:cs typeface="Times New Roman" panose="02020603050405020304" pitchFamily="18" charset="0"/>
              </a:rPr>
              <a:t> </a:t>
            </a:r>
          </a:p>
        </p:txBody>
      </p:sp>
      <p:sp>
        <p:nvSpPr>
          <p:cNvPr id="23" name="Rectangle: Rounded Corners 22">
            <a:extLst>
              <a:ext uri="{FF2B5EF4-FFF2-40B4-BE49-F238E27FC236}">
                <a16:creationId xmlns:a16="http://schemas.microsoft.com/office/drawing/2014/main" id="{92A5AE79-881B-47F9-B7F6-9EFD59349D35}"/>
              </a:ext>
            </a:extLst>
          </p:cNvPr>
          <p:cNvSpPr/>
          <p:nvPr/>
        </p:nvSpPr>
        <p:spPr>
          <a:xfrm>
            <a:off x="2021746" y="1436593"/>
            <a:ext cx="7843707" cy="14773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85828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CCDD6663-99FC-4F25-9661-9139B3E36192}"/>
              </a:ext>
            </a:extLst>
          </p:cNvPr>
          <p:cNvSpPr txBox="1"/>
          <p:nvPr/>
        </p:nvSpPr>
        <p:spPr>
          <a:xfrm>
            <a:off x="301557" y="159392"/>
            <a:ext cx="3312107" cy="5878532"/>
          </a:xfrm>
          <a:prstGeom prst="rect">
            <a:avLst/>
          </a:prstGeom>
          <a:noFill/>
        </p:spPr>
        <p:txBody>
          <a:bodyPr wrap="square" rtlCol="0">
            <a:spAutoFit/>
          </a:bodyPr>
          <a:lstStyle/>
          <a:p>
            <a:r>
              <a:rPr lang="en-US" sz="4000" dirty="0"/>
              <a:t>Insights:</a:t>
            </a:r>
            <a:endParaRPr lang="en-IN" sz="2400" dirty="0"/>
          </a:p>
          <a:p>
            <a:endParaRPr lang="en-IN" sz="2400" dirty="0"/>
          </a:p>
          <a:p>
            <a:pPr marL="342900" indent="-342900">
              <a:buFont typeface="Symbol" pitchFamily="2" charset="2"/>
              <a:buChar char="Þ"/>
            </a:pPr>
            <a:r>
              <a:rPr lang="en-IN" sz="2400" dirty="0"/>
              <a:t>These graphs represents highest and lowest countries with livestock animals per person ratio.</a:t>
            </a:r>
          </a:p>
          <a:p>
            <a:pPr marL="342900" indent="-342900">
              <a:buFont typeface="Symbol" pitchFamily="2" charset="2"/>
              <a:buChar char="Þ"/>
            </a:pPr>
            <a:r>
              <a:rPr lang="en-IN" sz="2400" dirty="0"/>
              <a:t>As we can see a unique case of Japan which is not city state such as Singapore and Hong Kong is in the list of countries with lowest ratio.</a:t>
            </a:r>
          </a:p>
          <a:p>
            <a:pPr marL="342900" indent="-342900">
              <a:buFont typeface="Symbol" pitchFamily="2" charset="2"/>
              <a:buChar char="Þ"/>
            </a:pPr>
            <a:endParaRPr lang="en-IN" sz="2400" dirty="0"/>
          </a:p>
        </p:txBody>
      </p:sp>
      <p:pic>
        <p:nvPicPr>
          <p:cNvPr id="7" name="Picture 6" descr="Chart, bar chart&#10;&#10;Description automatically generated">
            <a:extLst>
              <a:ext uri="{FF2B5EF4-FFF2-40B4-BE49-F238E27FC236}">
                <a16:creationId xmlns:a16="http://schemas.microsoft.com/office/drawing/2014/main" id="{3B366A7F-03FB-42AC-57B9-9071A75F12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9069" y="271028"/>
            <a:ext cx="4165380" cy="3092927"/>
          </a:xfrm>
          <a:prstGeom prst="rect">
            <a:avLst/>
          </a:prstGeom>
        </p:spPr>
      </p:pic>
      <p:pic>
        <p:nvPicPr>
          <p:cNvPr id="9" name="Picture 8" descr="Chart, bar chart, histogram&#10;&#10;Description automatically generated">
            <a:extLst>
              <a:ext uri="{FF2B5EF4-FFF2-40B4-BE49-F238E27FC236}">
                <a16:creationId xmlns:a16="http://schemas.microsoft.com/office/drawing/2014/main" id="{E8E42E1F-9A81-6CB2-CB96-E2C72D13B1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1470" y="3078599"/>
            <a:ext cx="3997185" cy="3342573"/>
          </a:xfrm>
          <a:prstGeom prst="rect">
            <a:avLst/>
          </a:prstGeom>
        </p:spPr>
      </p:pic>
    </p:spTree>
    <p:extLst>
      <p:ext uri="{BB962C8B-B14F-4D97-AF65-F5344CB8AC3E}">
        <p14:creationId xmlns:p14="http://schemas.microsoft.com/office/powerpoint/2010/main" val="2611521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CCDD6663-99FC-4F25-9661-9139B3E36192}"/>
              </a:ext>
            </a:extLst>
          </p:cNvPr>
          <p:cNvSpPr txBox="1"/>
          <p:nvPr/>
        </p:nvSpPr>
        <p:spPr>
          <a:xfrm>
            <a:off x="301557" y="159391"/>
            <a:ext cx="11186809" cy="707886"/>
          </a:xfrm>
          <a:prstGeom prst="rect">
            <a:avLst/>
          </a:prstGeom>
          <a:noFill/>
        </p:spPr>
        <p:txBody>
          <a:bodyPr wrap="square" rtlCol="0">
            <a:spAutoFit/>
          </a:bodyPr>
          <a:lstStyle/>
          <a:p>
            <a:r>
              <a:rPr lang="en-US" sz="4000" dirty="0"/>
              <a:t>Machine Learning</a:t>
            </a:r>
            <a:r>
              <a:rPr lang="en-IN" sz="4000" dirty="0"/>
              <a:t> Frame work:</a:t>
            </a:r>
            <a:endParaRPr lang="en-US" sz="4000" dirty="0"/>
          </a:p>
        </p:txBody>
      </p:sp>
      <p:sp>
        <p:nvSpPr>
          <p:cNvPr id="19" name="Rectangle: Rounded Corners 18">
            <a:extLst>
              <a:ext uri="{FF2B5EF4-FFF2-40B4-BE49-F238E27FC236}">
                <a16:creationId xmlns:a16="http://schemas.microsoft.com/office/drawing/2014/main" id="{283E1C0A-EAA9-E288-1FC5-49D9CC242E59}"/>
              </a:ext>
            </a:extLst>
          </p:cNvPr>
          <p:cNvSpPr/>
          <p:nvPr/>
        </p:nvSpPr>
        <p:spPr>
          <a:xfrm>
            <a:off x="517732" y="1278681"/>
            <a:ext cx="2343224" cy="43633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Merging Data</a:t>
            </a:r>
            <a:endParaRPr lang="en-US" dirty="0"/>
          </a:p>
        </p:txBody>
      </p:sp>
      <p:sp>
        <p:nvSpPr>
          <p:cNvPr id="25" name="Rectangle: Rounded Corners 24">
            <a:extLst>
              <a:ext uri="{FF2B5EF4-FFF2-40B4-BE49-F238E27FC236}">
                <a16:creationId xmlns:a16="http://schemas.microsoft.com/office/drawing/2014/main" id="{0B386B5F-A68A-F6BB-E1B2-B90148E9C6CC}"/>
              </a:ext>
            </a:extLst>
          </p:cNvPr>
          <p:cNvSpPr/>
          <p:nvPr/>
        </p:nvSpPr>
        <p:spPr>
          <a:xfrm>
            <a:off x="3307775" y="978743"/>
            <a:ext cx="8460000" cy="2542402"/>
          </a:xfrm>
          <a:prstGeom prst="round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Case 1: Population Density (</a:t>
            </a:r>
            <a:r>
              <a:rPr lang="en-IN" dirty="0"/>
              <a:t>Discrete Data</a:t>
            </a:r>
            <a:r>
              <a:rPr lang="en-US" dirty="0"/>
              <a:t>)</a:t>
            </a:r>
          </a:p>
        </p:txBody>
      </p:sp>
      <p:sp>
        <p:nvSpPr>
          <p:cNvPr id="4" name="Rectangle: Rounded Corners 18">
            <a:extLst>
              <a:ext uri="{FF2B5EF4-FFF2-40B4-BE49-F238E27FC236}">
                <a16:creationId xmlns:a16="http://schemas.microsoft.com/office/drawing/2014/main" id="{4B5E1A15-6B56-1354-FD7C-4495C5EBBB20}"/>
              </a:ext>
            </a:extLst>
          </p:cNvPr>
          <p:cNvSpPr/>
          <p:nvPr/>
        </p:nvSpPr>
        <p:spPr>
          <a:xfrm>
            <a:off x="516056" y="1962390"/>
            <a:ext cx="2343224" cy="43633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Basic Cleaning</a:t>
            </a:r>
          </a:p>
        </p:txBody>
      </p:sp>
      <p:sp>
        <p:nvSpPr>
          <p:cNvPr id="5" name="Rectangle: Rounded Corners 18">
            <a:extLst>
              <a:ext uri="{FF2B5EF4-FFF2-40B4-BE49-F238E27FC236}">
                <a16:creationId xmlns:a16="http://schemas.microsoft.com/office/drawing/2014/main" id="{DFE74047-F91A-D42C-FB29-1DEF0F8F593A}"/>
              </a:ext>
            </a:extLst>
          </p:cNvPr>
          <p:cNvSpPr/>
          <p:nvPr/>
        </p:nvSpPr>
        <p:spPr>
          <a:xfrm>
            <a:off x="516055" y="4413665"/>
            <a:ext cx="2343224" cy="43633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Finding Outliners</a:t>
            </a:r>
          </a:p>
        </p:txBody>
      </p:sp>
      <p:sp>
        <p:nvSpPr>
          <p:cNvPr id="6" name="Rectangle: Rounded Corners 18">
            <a:extLst>
              <a:ext uri="{FF2B5EF4-FFF2-40B4-BE49-F238E27FC236}">
                <a16:creationId xmlns:a16="http://schemas.microsoft.com/office/drawing/2014/main" id="{F1CBD070-88E4-CDF5-70DC-7555BFB78D55}"/>
              </a:ext>
            </a:extLst>
          </p:cNvPr>
          <p:cNvSpPr/>
          <p:nvPr/>
        </p:nvSpPr>
        <p:spPr>
          <a:xfrm>
            <a:off x="327220" y="3530477"/>
            <a:ext cx="2720895" cy="578477"/>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Exploratory Data Analysis</a:t>
            </a:r>
          </a:p>
          <a:p>
            <a:pPr algn="ctr"/>
            <a:r>
              <a:rPr lang="en-US" dirty="0"/>
              <a:t>(Correlation, Box Plot)</a:t>
            </a:r>
          </a:p>
        </p:txBody>
      </p:sp>
      <p:sp>
        <p:nvSpPr>
          <p:cNvPr id="7" name="Rectangle: Rounded Corners 18">
            <a:extLst>
              <a:ext uri="{FF2B5EF4-FFF2-40B4-BE49-F238E27FC236}">
                <a16:creationId xmlns:a16="http://schemas.microsoft.com/office/drawing/2014/main" id="{EBEDE8F0-4E79-D21E-75F1-578F56A7CFC2}"/>
              </a:ext>
            </a:extLst>
          </p:cNvPr>
          <p:cNvSpPr/>
          <p:nvPr/>
        </p:nvSpPr>
        <p:spPr>
          <a:xfrm>
            <a:off x="516056" y="2686539"/>
            <a:ext cx="2343224" cy="52386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Encoding </a:t>
            </a:r>
          </a:p>
          <a:p>
            <a:pPr algn="ctr"/>
            <a:r>
              <a:rPr lang="en-US" dirty="0"/>
              <a:t>(Data Disintegration)</a:t>
            </a:r>
          </a:p>
        </p:txBody>
      </p:sp>
      <p:sp>
        <p:nvSpPr>
          <p:cNvPr id="8" name="Rectangle: Rounded Corners 18">
            <a:extLst>
              <a:ext uri="{FF2B5EF4-FFF2-40B4-BE49-F238E27FC236}">
                <a16:creationId xmlns:a16="http://schemas.microsoft.com/office/drawing/2014/main" id="{9D54AE7C-5AAE-C43A-85E0-4B3BCD310505}"/>
              </a:ext>
            </a:extLst>
          </p:cNvPr>
          <p:cNvSpPr/>
          <p:nvPr/>
        </p:nvSpPr>
        <p:spPr>
          <a:xfrm>
            <a:off x="524802" y="5194595"/>
            <a:ext cx="2343224" cy="43633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Removing Outliners</a:t>
            </a:r>
          </a:p>
        </p:txBody>
      </p:sp>
      <p:sp>
        <p:nvSpPr>
          <p:cNvPr id="32" name="Rectangle: Rounded Corners 24">
            <a:extLst>
              <a:ext uri="{FF2B5EF4-FFF2-40B4-BE49-F238E27FC236}">
                <a16:creationId xmlns:a16="http://schemas.microsoft.com/office/drawing/2014/main" id="{30737300-86D5-5B30-1012-A67FD0B1B458}"/>
              </a:ext>
            </a:extLst>
          </p:cNvPr>
          <p:cNvSpPr/>
          <p:nvPr/>
        </p:nvSpPr>
        <p:spPr>
          <a:xfrm>
            <a:off x="3307776" y="3610171"/>
            <a:ext cx="8459999" cy="2565395"/>
          </a:xfrm>
          <a:prstGeom prst="round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	Case 2: Area (</a:t>
            </a:r>
            <a:r>
              <a:rPr lang="en-IN" dirty="0"/>
              <a:t>Continues Data</a:t>
            </a:r>
            <a:r>
              <a:rPr lang="en-US" dirty="0"/>
              <a:t>)	     </a:t>
            </a:r>
          </a:p>
          <a:p>
            <a:pPr algn="r"/>
            <a:endParaRPr lang="en-US" dirty="0"/>
          </a:p>
        </p:txBody>
      </p:sp>
      <p:sp>
        <p:nvSpPr>
          <p:cNvPr id="53" name="Rectangle: Rounded Corners 28">
            <a:extLst>
              <a:ext uri="{FF2B5EF4-FFF2-40B4-BE49-F238E27FC236}">
                <a16:creationId xmlns:a16="http://schemas.microsoft.com/office/drawing/2014/main" id="{9E836989-963D-D174-BBAD-692E7EFDBD54}"/>
              </a:ext>
            </a:extLst>
          </p:cNvPr>
          <p:cNvSpPr/>
          <p:nvPr/>
        </p:nvSpPr>
        <p:spPr>
          <a:xfrm>
            <a:off x="4822393" y="4087068"/>
            <a:ext cx="1208313" cy="68139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p:txBody>
      </p:sp>
      <p:sp>
        <p:nvSpPr>
          <p:cNvPr id="59" name="Rectangle: Rounded Corners 28">
            <a:extLst>
              <a:ext uri="{FF2B5EF4-FFF2-40B4-BE49-F238E27FC236}">
                <a16:creationId xmlns:a16="http://schemas.microsoft.com/office/drawing/2014/main" id="{250919E3-CF86-B64A-1300-6F6F20AD9D1C}"/>
              </a:ext>
            </a:extLst>
          </p:cNvPr>
          <p:cNvSpPr/>
          <p:nvPr/>
        </p:nvSpPr>
        <p:spPr>
          <a:xfrm>
            <a:off x="4834549" y="5170266"/>
            <a:ext cx="1183999" cy="543131"/>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Splitting data</a:t>
            </a:r>
          </a:p>
        </p:txBody>
      </p:sp>
      <p:sp>
        <p:nvSpPr>
          <p:cNvPr id="1034" name="Rectangle: Rounded Corners 28">
            <a:extLst>
              <a:ext uri="{FF2B5EF4-FFF2-40B4-BE49-F238E27FC236}">
                <a16:creationId xmlns:a16="http://schemas.microsoft.com/office/drawing/2014/main" id="{9D2B392E-4A7F-7E43-8CF5-BF68605CAAEF}"/>
              </a:ext>
            </a:extLst>
          </p:cNvPr>
          <p:cNvSpPr/>
          <p:nvPr/>
        </p:nvSpPr>
        <p:spPr>
          <a:xfrm>
            <a:off x="4768119" y="2479936"/>
            <a:ext cx="1183999" cy="543131"/>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Splitting data</a:t>
            </a:r>
          </a:p>
        </p:txBody>
      </p:sp>
      <p:sp>
        <p:nvSpPr>
          <p:cNvPr id="1036" name="Rectangle: Rounded Corners 28">
            <a:extLst>
              <a:ext uri="{FF2B5EF4-FFF2-40B4-BE49-F238E27FC236}">
                <a16:creationId xmlns:a16="http://schemas.microsoft.com/office/drawing/2014/main" id="{87FC9F69-0BD9-2EF9-ADF3-0ADE36F5EC03}"/>
              </a:ext>
            </a:extLst>
          </p:cNvPr>
          <p:cNvSpPr/>
          <p:nvPr/>
        </p:nvSpPr>
        <p:spPr>
          <a:xfrm>
            <a:off x="4739950" y="1446899"/>
            <a:ext cx="1208313" cy="68139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p:txBody>
      </p:sp>
      <p:sp>
        <p:nvSpPr>
          <p:cNvPr id="1037" name="Rectangle: Rounded Corners 28">
            <a:extLst>
              <a:ext uri="{FF2B5EF4-FFF2-40B4-BE49-F238E27FC236}">
                <a16:creationId xmlns:a16="http://schemas.microsoft.com/office/drawing/2014/main" id="{43A0418E-0036-EA46-BBA7-897E0EAFD13F}"/>
              </a:ext>
            </a:extLst>
          </p:cNvPr>
          <p:cNvSpPr/>
          <p:nvPr/>
        </p:nvSpPr>
        <p:spPr>
          <a:xfrm>
            <a:off x="6305724" y="1502773"/>
            <a:ext cx="2014547" cy="43693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p>
        </p:txBody>
      </p:sp>
      <p:sp>
        <p:nvSpPr>
          <p:cNvPr id="1039" name="Rectangle: Rounded Corners 28">
            <a:extLst>
              <a:ext uri="{FF2B5EF4-FFF2-40B4-BE49-F238E27FC236}">
                <a16:creationId xmlns:a16="http://schemas.microsoft.com/office/drawing/2014/main" id="{8A3126FE-A6F5-E00B-E05D-9689FFFC1581}"/>
              </a:ext>
            </a:extLst>
          </p:cNvPr>
          <p:cNvSpPr/>
          <p:nvPr/>
        </p:nvSpPr>
        <p:spPr>
          <a:xfrm>
            <a:off x="6214410" y="2180558"/>
            <a:ext cx="2300471" cy="43693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K-Neighbors Classifier</a:t>
            </a:r>
          </a:p>
        </p:txBody>
      </p:sp>
      <p:sp>
        <p:nvSpPr>
          <p:cNvPr id="1040" name="Rectangle: Rounded Corners 28">
            <a:extLst>
              <a:ext uri="{FF2B5EF4-FFF2-40B4-BE49-F238E27FC236}">
                <a16:creationId xmlns:a16="http://schemas.microsoft.com/office/drawing/2014/main" id="{62FD0434-4337-D5B1-D432-96FCEF2EC112}"/>
              </a:ext>
            </a:extLst>
          </p:cNvPr>
          <p:cNvSpPr/>
          <p:nvPr/>
        </p:nvSpPr>
        <p:spPr>
          <a:xfrm>
            <a:off x="6096000" y="2884679"/>
            <a:ext cx="2494968" cy="43693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 Tree Classifier</a:t>
            </a:r>
          </a:p>
        </p:txBody>
      </p:sp>
      <p:sp>
        <p:nvSpPr>
          <p:cNvPr id="1041" name="Rectangle: Rounded Corners 28">
            <a:extLst>
              <a:ext uri="{FF2B5EF4-FFF2-40B4-BE49-F238E27FC236}">
                <a16:creationId xmlns:a16="http://schemas.microsoft.com/office/drawing/2014/main" id="{53500CEC-C2ED-8974-82DA-85B065C3BC00}"/>
              </a:ext>
            </a:extLst>
          </p:cNvPr>
          <p:cNvSpPr/>
          <p:nvPr/>
        </p:nvSpPr>
        <p:spPr>
          <a:xfrm>
            <a:off x="8801670" y="1864468"/>
            <a:ext cx="1331642" cy="91487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Handling Imbalances (SMOTE)</a:t>
            </a:r>
          </a:p>
        </p:txBody>
      </p:sp>
      <p:sp>
        <p:nvSpPr>
          <p:cNvPr id="1042" name="Rectangle: Rounded Corners 28">
            <a:extLst>
              <a:ext uri="{FF2B5EF4-FFF2-40B4-BE49-F238E27FC236}">
                <a16:creationId xmlns:a16="http://schemas.microsoft.com/office/drawing/2014/main" id="{2B2FD8F8-D081-0BBD-A03A-31DF03C0467A}"/>
              </a:ext>
            </a:extLst>
          </p:cNvPr>
          <p:cNvSpPr/>
          <p:nvPr/>
        </p:nvSpPr>
        <p:spPr>
          <a:xfrm>
            <a:off x="10336234" y="1863855"/>
            <a:ext cx="1331642" cy="91487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Best Model based on Accuracy</a:t>
            </a:r>
          </a:p>
        </p:txBody>
      </p:sp>
      <p:sp>
        <p:nvSpPr>
          <p:cNvPr id="1043" name="Rectangle: Rounded Corners 28">
            <a:extLst>
              <a:ext uri="{FF2B5EF4-FFF2-40B4-BE49-F238E27FC236}">
                <a16:creationId xmlns:a16="http://schemas.microsoft.com/office/drawing/2014/main" id="{D2E1CB4D-18F4-3E2E-6DD2-4DE11CB910B6}"/>
              </a:ext>
            </a:extLst>
          </p:cNvPr>
          <p:cNvSpPr/>
          <p:nvPr/>
        </p:nvSpPr>
        <p:spPr>
          <a:xfrm>
            <a:off x="6474036" y="4130453"/>
            <a:ext cx="2014547" cy="43693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p>
        </p:txBody>
      </p:sp>
      <p:sp>
        <p:nvSpPr>
          <p:cNvPr id="1044" name="Rectangle: Rounded Corners 28">
            <a:extLst>
              <a:ext uri="{FF2B5EF4-FFF2-40B4-BE49-F238E27FC236}">
                <a16:creationId xmlns:a16="http://schemas.microsoft.com/office/drawing/2014/main" id="{8AD57E0D-3762-4520-4F3B-1BAF866179A8}"/>
              </a:ext>
            </a:extLst>
          </p:cNvPr>
          <p:cNvSpPr/>
          <p:nvPr/>
        </p:nvSpPr>
        <p:spPr>
          <a:xfrm>
            <a:off x="3428417" y="1997401"/>
            <a:ext cx="1208313" cy="68139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Preparing Data</a:t>
            </a:r>
          </a:p>
        </p:txBody>
      </p:sp>
      <p:sp>
        <p:nvSpPr>
          <p:cNvPr id="1045" name="Rectangle: Rounded Corners 28">
            <a:extLst>
              <a:ext uri="{FF2B5EF4-FFF2-40B4-BE49-F238E27FC236}">
                <a16:creationId xmlns:a16="http://schemas.microsoft.com/office/drawing/2014/main" id="{98D9D290-59B9-7F26-AB8D-DC4969E8558E}"/>
              </a:ext>
            </a:extLst>
          </p:cNvPr>
          <p:cNvSpPr/>
          <p:nvPr/>
        </p:nvSpPr>
        <p:spPr>
          <a:xfrm>
            <a:off x="3428513" y="4512024"/>
            <a:ext cx="1208313" cy="68139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Preparing Data</a:t>
            </a:r>
          </a:p>
        </p:txBody>
      </p:sp>
      <p:sp>
        <p:nvSpPr>
          <p:cNvPr id="1046" name="Rectangle: Rounded Corners 28">
            <a:extLst>
              <a:ext uri="{FF2B5EF4-FFF2-40B4-BE49-F238E27FC236}">
                <a16:creationId xmlns:a16="http://schemas.microsoft.com/office/drawing/2014/main" id="{1958AECE-6729-9AF0-3A40-33ACF097B147}"/>
              </a:ext>
            </a:extLst>
          </p:cNvPr>
          <p:cNvSpPr/>
          <p:nvPr/>
        </p:nvSpPr>
        <p:spPr>
          <a:xfrm>
            <a:off x="6388595" y="4835667"/>
            <a:ext cx="2494968" cy="43693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 Tree Classifier</a:t>
            </a:r>
          </a:p>
        </p:txBody>
      </p:sp>
      <p:sp>
        <p:nvSpPr>
          <p:cNvPr id="1047" name="Rectangle: Rounded Corners 28">
            <a:extLst>
              <a:ext uri="{FF2B5EF4-FFF2-40B4-BE49-F238E27FC236}">
                <a16:creationId xmlns:a16="http://schemas.microsoft.com/office/drawing/2014/main" id="{5D8CF24D-0648-9BDB-3755-09F98B10CAE1}"/>
              </a:ext>
            </a:extLst>
          </p:cNvPr>
          <p:cNvSpPr/>
          <p:nvPr/>
        </p:nvSpPr>
        <p:spPr>
          <a:xfrm>
            <a:off x="6305724" y="5478304"/>
            <a:ext cx="2778551" cy="43693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 Regression</a:t>
            </a:r>
          </a:p>
        </p:txBody>
      </p:sp>
      <p:sp>
        <p:nvSpPr>
          <p:cNvPr id="1049" name="Rectangle: Rounded Corners 28">
            <a:extLst>
              <a:ext uri="{FF2B5EF4-FFF2-40B4-BE49-F238E27FC236}">
                <a16:creationId xmlns:a16="http://schemas.microsoft.com/office/drawing/2014/main" id="{BF8B1E0D-CAC1-FE9C-880D-298E0A52AE5E}"/>
              </a:ext>
            </a:extLst>
          </p:cNvPr>
          <p:cNvSpPr/>
          <p:nvPr/>
        </p:nvSpPr>
        <p:spPr>
          <a:xfrm>
            <a:off x="9785490" y="4448011"/>
            <a:ext cx="1331642" cy="91487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Best Model based on Accuracy</a:t>
            </a:r>
          </a:p>
        </p:txBody>
      </p:sp>
      <p:cxnSp>
        <p:nvCxnSpPr>
          <p:cNvPr id="1053" name="Straight Arrow Connector 1052">
            <a:extLst>
              <a:ext uri="{FF2B5EF4-FFF2-40B4-BE49-F238E27FC236}">
                <a16:creationId xmlns:a16="http://schemas.microsoft.com/office/drawing/2014/main" id="{AC00C0C5-1008-4415-4470-C2ECA12A3DA5}"/>
              </a:ext>
            </a:extLst>
          </p:cNvPr>
          <p:cNvCxnSpPr>
            <a:stCxn id="19" idx="2"/>
            <a:endCxn id="4" idx="0"/>
          </p:cNvCxnSpPr>
          <p:nvPr/>
        </p:nvCxnSpPr>
        <p:spPr>
          <a:xfrm flipH="1">
            <a:off x="1687668" y="1715016"/>
            <a:ext cx="1676" cy="247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5" name="Straight Arrow Connector 1054">
            <a:extLst>
              <a:ext uri="{FF2B5EF4-FFF2-40B4-BE49-F238E27FC236}">
                <a16:creationId xmlns:a16="http://schemas.microsoft.com/office/drawing/2014/main" id="{04F35F70-917B-B15D-E36C-266B79E818F5}"/>
              </a:ext>
            </a:extLst>
          </p:cNvPr>
          <p:cNvCxnSpPr>
            <a:cxnSpLocks/>
            <a:stCxn id="4" idx="2"/>
            <a:endCxn id="7" idx="0"/>
          </p:cNvCxnSpPr>
          <p:nvPr/>
        </p:nvCxnSpPr>
        <p:spPr>
          <a:xfrm>
            <a:off x="1687668" y="2398725"/>
            <a:ext cx="0" cy="287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3" name="Straight Arrow Connector 1062">
            <a:extLst>
              <a:ext uri="{FF2B5EF4-FFF2-40B4-BE49-F238E27FC236}">
                <a16:creationId xmlns:a16="http://schemas.microsoft.com/office/drawing/2014/main" id="{0CF3C58D-48C4-D02A-BD74-E4F5BE0255D6}"/>
              </a:ext>
            </a:extLst>
          </p:cNvPr>
          <p:cNvCxnSpPr>
            <a:cxnSpLocks/>
            <a:stCxn id="7" idx="2"/>
            <a:endCxn id="6" idx="0"/>
          </p:cNvCxnSpPr>
          <p:nvPr/>
        </p:nvCxnSpPr>
        <p:spPr>
          <a:xfrm>
            <a:off x="1687668" y="3210399"/>
            <a:ext cx="0" cy="320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4" name="Straight Arrow Connector 1063">
            <a:extLst>
              <a:ext uri="{FF2B5EF4-FFF2-40B4-BE49-F238E27FC236}">
                <a16:creationId xmlns:a16="http://schemas.microsoft.com/office/drawing/2014/main" id="{9E8A949F-4E94-98A0-F10F-8A2EF968284A}"/>
              </a:ext>
            </a:extLst>
          </p:cNvPr>
          <p:cNvCxnSpPr>
            <a:cxnSpLocks/>
            <a:stCxn id="6" idx="2"/>
            <a:endCxn id="5" idx="0"/>
          </p:cNvCxnSpPr>
          <p:nvPr/>
        </p:nvCxnSpPr>
        <p:spPr>
          <a:xfrm flipH="1">
            <a:off x="1687667" y="4108954"/>
            <a:ext cx="1" cy="304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395D9012-4160-C5DF-D9B6-6B7873F75862}"/>
              </a:ext>
            </a:extLst>
          </p:cNvPr>
          <p:cNvCxnSpPr>
            <a:cxnSpLocks/>
            <a:stCxn id="5" idx="2"/>
            <a:endCxn id="8" idx="0"/>
          </p:cNvCxnSpPr>
          <p:nvPr/>
        </p:nvCxnSpPr>
        <p:spPr>
          <a:xfrm>
            <a:off x="1687667" y="4850000"/>
            <a:ext cx="8747" cy="344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6" name="Straight Arrow Connector 1065">
            <a:extLst>
              <a:ext uri="{FF2B5EF4-FFF2-40B4-BE49-F238E27FC236}">
                <a16:creationId xmlns:a16="http://schemas.microsoft.com/office/drawing/2014/main" id="{C6688A19-6ADB-E11D-89EE-E370795C3666}"/>
              </a:ext>
            </a:extLst>
          </p:cNvPr>
          <p:cNvCxnSpPr>
            <a:cxnSpLocks/>
            <a:stCxn id="8" idx="3"/>
            <a:endCxn id="25" idx="1"/>
          </p:cNvCxnSpPr>
          <p:nvPr/>
        </p:nvCxnSpPr>
        <p:spPr>
          <a:xfrm flipV="1">
            <a:off x="2868026" y="2249944"/>
            <a:ext cx="439749" cy="3162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7" name="Straight Arrow Connector 1066">
            <a:extLst>
              <a:ext uri="{FF2B5EF4-FFF2-40B4-BE49-F238E27FC236}">
                <a16:creationId xmlns:a16="http://schemas.microsoft.com/office/drawing/2014/main" id="{354BE0D6-936F-A3A5-5E4D-DF63842A2C68}"/>
              </a:ext>
            </a:extLst>
          </p:cNvPr>
          <p:cNvCxnSpPr>
            <a:cxnSpLocks/>
            <a:stCxn id="8" idx="3"/>
            <a:endCxn id="32" idx="1"/>
          </p:cNvCxnSpPr>
          <p:nvPr/>
        </p:nvCxnSpPr>
        <p:spPr>
          <a:xfrm flipV="1">
            <a:off x="2868026" y="4892869"/>
            <a:ext cx="439750" cy="519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6" name="Straight Arrow Connector 1095">
            <a:extLst>
              <a:ext uri="{FF2B5EF4-FFF2-40B4-BE49-F238E27FC236}">
                <a16:creationId xmlns:a16="http://schemas.microsoft.com/office/drawing/2014/main" id="{FBF015CF-5A45-497A-411F-381BF05944C7}"/>
              </a:ext>
            </a:extLst>
          </p:cNvPr>
          <p:cNvCxnSpPr>
            <a:cxnSpLocks/>
            <a:stCxn id="1044" idx="3"/>
            <a:endCxn id="1036" idx="1"/>
          </p:cNvCxnSpPr>
          <p:nvPr/>
        </p:nvCxnSpPr>
        <p:spPr>
          <a:xfrm flipV="1">
            <a:off x="4636730" y="1787597"/>
            <a:ext cx="103220" cy="5505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99" name="Straight Arrow Connector 1098">
            <a:extLst>
              <a:ext uri="{FF2B5EF4-FFF2-40B4-BE49-F238E27FC236}">
                <a16:creationId xmlns:a16="http://schemas.microsoft.com/office/drawing/2014/main" id="{6325FD1C-1335-3915-82C2-81139A2AD706}"/>
              </a:ext>
            </a:extLst>
          </p:cNvPr>
          <p:cNvCxnSpPr>
            <a:cxnSpLocks/>
            <a:stCxn id="1036" idx="2"/>
            <a:endCxn id="1034" idx="0"/>
          </p:cNvCxnSpPr>
          <p:nvPr/>
        </p:nvCxnSpPr>
        <p:spPr>
          <a:xfrm>
            <a:off x="5344107" y="2128294"/>
            <a:ext cx="16012" cy="3516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00" name="Straight Arrow Connector 1099">
            <a:extLst>
              <a:ext uri="{FF2B5EF4-FFF2-40B4-BE49-F238E27FC236}">
                <a16:creationId xmlns:a16="http://schemas.microsoft.com/office/drawing/2014/main" id="{539F4B81-B2C2-8DF6-C39A-B5392BA38CA1}"/>
              </a:ext>
            </a:extLst>
          </p:cNvPr>
          <p:cNvCxnSpPr>
            <a:cxnSpLocks/>
            <a:stCxn id="1034" idx="3"/>
            <a:endCxn id="1037" idx="1"/>
          </p:cNvCxnSpPr>
          <p:nvPr/>
        </p:nvCxnSpPr>
        <p:spPr>
          <a:xfrm flipV="1">
            <a:off x="5952118" y="1721241"/>
            <a:ext cx="353606" cy="103026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11" name="Straight Arrow Connector 1110">
            <a:extLst>
              <a:ext uri="{FF2B5EF4-FFF2-40B4-BE49-F238E27FC236}">
                <a16:creationId xmlns:a16="http://schemas.microsoft.com/office/drawing/2014/main" id="{8A597980-7774-EA5E-1C94-F24A9FD5ADD3}"/>
              </a:ext>
            </a:extLst>
          </p:cNvPr>
          <p:cNvCxnSpPr>
            <a:cxnSpLocks/>
            <a:stCxn id="1034" idx="3"/>
            <a:endCxn id="1039" idx="1"/>
          </p:cNvCxnSpPr>
          <p:nvPr/>
        </p:nvCxnSpPr>
        <p:spPr>
          <a:xfrm flipV="1">
            <a:off x="5952118" y="2399026"/>
            <a:ext cx="262292" cy="3524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12" name="Straight Arrow Connector 1111">
            <a:extLst>
              <a:ext uri="{FF2B5EF4-FFF2-40B4-BE49-F238E27FC236}">
                <a16:creationId xmlns:a16="http://schemas.microsoft.com/office/drawing/2014/main" id="{6C28690B-A768-3B23-878B-69A21CB14754}"/>
              </a:ext>
            </a:extLst>
          </p:cNvPr>
          <p:cNvCxnSpPr>
            <a:cxnSpLocks/>
            <a:endCxn id="1040" idx="1"/>
          </p:cNvCxnSpPr>
          <p:nvPr/>
        </p:nvCxnSpPr>
        <p:spPr>
          <a:xfrm>
            <a:off x="5952118" y="2805524"/>
            <a:ext cx="143882" cy="2976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20" name="Straight Arrow Connector 1119">
            <a:extLst>
              <a:ext uri="{FF2B5EF4-FFF2-40B4-BE49-F238E27FC236}">
                <a16:creationId xmlns:a16="http://schemas.microsoft.com/office/drawing/2014/main" id="{6FFC1B5E-5C10-D666-18A2-1085649DDD8A}"/>
              </a:ext>
            </a:extLst>
          </p:cNvPr>
          <p:cNvCxnSpPr>
            <a:cxnSpLocks/>
            <a:stCxn id="1041" idx="3"/>
            <a:endCxn id="1042" idx="1"/>
          </p:cNvCxnSpPr>
          <p:nvPr/>
        </p:nvCxnSpPr>
        <p:spPr>
          <a:xfrm flipV="1">
            <a:off x="10133312" y="2321294"/>
            <a:ext cx="202922" cy="6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24" name="Straight Arrow Connector 1123">
            <a:extLst>
              <a:ext uri="{FF2B5EF4-FFF2-40B4-BE49-F238E27FC236}">
                <a16:creationId xmlns:a16="http://schemas.microsoft.com/office/drawing/2014/main" id="{968DD57B-2A2E-0236-FFB6-C2DB0A00477C}"/>
              </a:ext>
            </a:extLst>
          </p:cNvPr>
          <p:cNvCxnSpPr>
            <a:cxnSpLocks/>
          </p:cNvCxnSpPr>
          <p:nvPr/>
        </p:nvCxnSpPr>
        <p:spPr>
          <a:xfrm flipV="1">
            <a:off x="4636730" y="4413665"/>
            <a:ext cx="185663" cy="47920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25" name="Straight Arrow Connector 1124">
            <a:extLst>
              <a:ext uri="{FF2B5EF4-FFF2-40B4-BE49-F238E27FC236}">
                <a16:creationId xmlns:a16="http://schemas.microsoft.com/office/drawing/2014/main" id="{5378C493-8B5C-D17D-F7D8-F8FF06E69110}"/>
              </a:ext>
            </a:extLst>
          </p:cNvPr>
          <p:cNvCxnSpPr>
            <a:cxnSpLocks/>
            <a:stCxn id="53" idx="2"/>
            <a:endCxn id="59" idx="0"/>
          </p:cNvCxnSpPr>
          <p:nvPr/>
        </p:nvCxnSpPr>
        <p:spPr>
          <a:xfrm flipH="1">
            <a:off x="5426549" y="4768463"/>
            <a:ext cx="1" cy="40180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26" name="Straight Arrow Connector 1125">
            <a:extLst>
              <a:ext uri="{FF2B5EF4-FFF2-40B4-BE49-F238E27FC236}">
                <a16:creationId xmlns:a16="http://schemas.microsoft.com/office/drawing/2014/main" id="{98924E13-5BAF-146D-EA08-ABDBAB1A3DED}"/>
              </a:ext>
            </a:extLst>
          </p:cNvPr>
          <p:cNvCxnSpPr>
            <a:cxnSpLocks/>
            <a:stCxn id="59" idx="3"/>
            <a:endCxn id="1043" idx="1"/>
          </p:cNvCxnSpPr>
          <p:nvPr/>
        </p:nvCxnSpPr>
        <p:spPr>
          <a:xfrm flipV="1">
            <a:off x="6018548" y="4348921"/>
            <a:ext cx="455488" cy="109291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35" name="Straight Arrow Connector 1134">
            <a:extLst>
              <a:ext uri="{FF2B5EF4-FFF2-40B4-BE49-F238E27FC236}">
                <a16:creationId xmlns:a16="http://schemas.microsoft.com/office/drawing/2014/main" id="{9ADDD25C-E421-E129-9F6D-28875E3C0388}"/>
              </a:ext>
            </a:extLst>
          </p:cNvPr>
          <p:cNvCxnSpPr>
            <a:cxnSpLocks/>
            <a:stCxn id="59" idx="3"/>
            <a:endCxn id="1046" idx="1"/>
          </p:cNvCxnSpPr>
          <p:nvPr/>
        </p:nvCxnSpPr>
        <p:spPr>
          <a:xfrm flipV="1">
            <a:off x="6018548" y="5054135"/>
            <a:ext cx="370047" cy="3876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36" name="Straight Arrow Connector 1135">
            <a:extLst>
              <a:ext uri="{FF2B5EF4-FFF2-40B4-BE49-F238E27FC236}">
                <a16:creationId xmlns:a16="http://schemas.microsoft.com/office/drawing/2014/main" id="{AC9965AB-90CE-B036-2FE5-0719D758B41B}"/>
              </a:ext>
            </a:extLst>
          </p:cNvPr>
          <p:cNvCxnSpPr>
            <a:cxnSpLocks/>
            <a:stCxn id="59" idx="3"/>
            <a:endCxn id="1047" idx="1"/>
          </p:cNvCxnSpPr>
          <p:nvPr/>
        </p:nvCxnSpPr>
        <p:spPr>
          <a:xfrm>
            <a:off x="6018548" y="5441832"/>
            <a:ext cx="287176" cy="2549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37" name="Straight Arrow Connector 1136">
            <a:extLst>
              <a:ext uri="{FF2B5EF4-FFF2-40B4-BE49-F238E27FC236}">
                <a16:creationId xmlns:a16="http://schemas.microsoft.com/office/drawing/2014/main" id="{6FE33A22-9502-5FC5-DD25-4DD52C45F411}"/>
              </a:ext>
            </a:extLst>
          </p:cNvPr>
          <p:cNvCxnSpPr>
            <a:cxnSpLocks/>
            <a:endCxn id="1049" idx="1"/>
          </p:cNvCxnSpPr>
          <p:nvPr/>
        </p:nvCxnSpPr>
        <p:spPr>
          <a:xfrm>
            <a:off x="8514881" y="4384073"/>
            <a:ext cx="1270609" cy="52137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45" name="Straight Arrow Connector 1144">
            <a:extLst>
              <a:ext uri="{FF2B5EF4-FFF2-40B4-BE49-F238E27FC236}">
                <a16:creationId xmlns:a16="http://schemas.microsoft.com/office/drawing/2014/main" id="{0F9411C3-CF73-29B7-F438-A0BFFA3C311A}"/>
              </a:ext>
            </a:extLst>
          </p:cNvPr>
          <p:cNvCxnSpPr>
            <a:cxnSpLocks/>
            <a:stCxn id="1046" idx="3"/>
            <a:endCxn id="1049" idx="1"/>
          </p:cNvCxnSpPr>
          <p:nvPr/>
        </p:nvCxnSpPr>
        <p:spPr>
          <a:xfrm flipV="1">
            <a:off x="8883563" y="4905450"/>
            <a:ext cx="901927" cy="14868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46" name="Straight Arrow Connector 1145">
            <a:extLst>
              <a:ext uri="{FF2B5EF4-FFF2-40B4-BE49-F238E27FC236}">
                <a16:creationId xmlns:a16="http://schemas.microsoft.com/office/drawing/2014/main" id="{D8292BEB-CB8E-5CB3-62A3-ECBA7155CAB4}"/>
              </a:ext>
            </a:extLst>
          </p:cNvPr>
          <p:cNvCxnSpPr>
            <a:cxnSpLocks/>
            <a:stCxn id="1047" idx="3"/>
            <a:endCxn id="1049" idx="1"/>
          </p:cNvCxnSpPr>
          <p:nvPr/>
        </p:nvCxnSpPr>
        <p:spPr>
          <a:xfrm flipV="1">
            <a:off x="9084275" y="4905450"/>
            <a:ext cx="701215" cy="79132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55" name="Straight Arrow Connector 1154">
            <a:extLst>
              <a:ext uri="{FF2B5EF4-FFF2-40B4-BE49-F238E27FC236}">
                <a16:creationId xmlns:a16="http://schemas.microsoft.com/office/drawing/2014/main" id="{A9991B24-7ED7-AE0C-C79D-18EDA0BCFDF8}"/>
              </a:ext>
            </a:extLst>
          </p:cNvPr>
          <p:cNvCxnSpPr>
            <a:cxnSpLocks/>
            <a:stCxn id="1037" idx="3"/>
            <a:endCxn id="1041" idx="1"/>
          </p:cNvCxnSpPr>
          <p:nvPr/>
        </p:nvCxnSpPr>
        <p:spPr>
          <a:xfrm>
            <a:off x="8320271" y="1721241"/>
            <a:ext cx="481399" cy="600666"/>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6" name="Straight Arrow Connector 1155">
            <a:extLst>
              <a:ext uri="{FF2B5EF4-FFF2-40B4-BE49-F238E27FC236}">
                <a16:creationId xmlns:a16="http://schemas.microsoft.com/office/drawing/2014/main" id="{4A6506F0-A611-9AC0-C3E1-9A3665C11A24}"/>
              </a:ext>
            </a:extLst>
          </p:cNvPr>
          <p:cNvCxnSpPr>
            <a:cxnSpLocks/>
            <a:stCxn id="1039" idx="3"/>
            <a:endCxn id="1041" idx="1"/>
          </p:cNvCxnSpPr>
          <p:nvPr/>
        </p:nvCxnSpPr>
        <p:spPr>
          <a:xfrm flipV="1">
            <a:off x="8514881" y="2321907"/>
            <a:ext cx="286789" cy="77119"/>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7" name="Straight Arrow Connector 1156">
            <a:extLst>
              <a:ext uri="{FF2B5EF4-FFF2-40B4-BE49-F238E27FC236}">
                <a16:creationId xmlns:a16="http://schemas.microsoft.com/office/drawing/2014/main" id="{4B79CD32-A9C2-5415-F658-C728586F1EFB}"/>
              </a:ext>
            </a:extLst>
          </p:cNvPr>
          <p:cNvCxnSpPr>
            <a:cxnSpLocks/>
            <a:stCxn id="1040" idx="3"/>
            <a:endCxn id="1041" idx="1"/>
          </p:cNvCxnSpPr>
          <p:nvPr/>
        </p:nvCxnSpPr>
        <p:spPr>
          <a:xfrm flipV="1">
            <a:off x="8590968" y="2321907"/>
            <a:ext cx="210702" cy="78124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09065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4FC1CEA4-47FA-4186-B233-17FB291CD24A}"/>
              </a:ext>
            </a:extLst>
          </p:cNvPr>
          <p:cNvSpPr txBox="1"/>
          <p:nvPr/>
        </p:nvSpPr>
        <p:spPr>
          <a:xfrm>
            <a:off x="301557" y="271029"/>
            <a:ext cx="5165561" cy="4154984"/>
          </a:xfrm>
          <a:prstGeom prst="rect">
            <a:avLst/>
          </a:prstGeom>
          <a:noFill/>
        </p:spPr>
        <p:txBody>
          <a:bodyPr wrap="square">
            <a:spAutoFit/>
          </a:bodyPr>
          <a:lstStyle/>
          <a:p>
            <a:r>
              <a:rPr lang="en-US" sz="4000" dirty="0"/>
              <a:t>Machine Learning</a:t>
            </a:r>
            <a:r>
              <a:rPr lang="en-IN" sz="4000" dirty="0"/>
              <a:t>: Results for Case 1:</a:t>
            </a:r>
          </a:p>
          <a:p>
            <a:endParaRPr lang="en-IN" sz="4000" dirty="0"/>
          </a:p>
          <a:p>
            <a:pPr marL="342900" indent="-342900">
              <a:buFont typeface="Symbol" pitchFamily="2" charset="2"/>
              <a:buChar char="Þ"/>
            </a:pPr>
            <a:r>
              <a:rPr lang="en-IN" sz="2400" dirty="0"/>
              <a:t>From the results we can say that </a:t>
            </a:r>
            <a:r>
              <a:rPr lang="en-US" sz="2400" dirty="0"/>
              <a:t>K-Neighbors Classifier</a:t>
            </a:r>
            <a:r>
              <a:rPr lang="en-IN" sz="2400" dirty="0"/>
              <a:t> is best model for this case.</a:t>
            </a:r>
          </a:p>
          <a:p>
            <a:pPr marL="342900" indent="-342900">
              <a:buFont typeface="Symbol" pitchFamily="2" charset="2"/>
              <a:buChar char="Þ"/>
            </a:pPr>
            <a:r>
              <a:rPr lang="en-IN" sz="2400" dirty="0"/>
              <a:t>We can say that model’s accuracy has improved after SMOTE on the train and test data.</a:t>
            </a:r>
          </a:p>
        </p:txBody>
      </p:sp>
      <p:graphicFrame>
        <p:nvGraphicFramePr>
          <p:cNvPr id="6" name="Table 6">
            <a:extLst>
              <a:ext uri="{FF2B5EF4-FFF2-40B4-BE49-F238E27FC236}">
                <a16:creationId xmlns:a16="http://schemas.microsoft.com/office/drawing/2014/main" id="{E0EE7394-5387-4489-8A00-B175E20034ED}"/>
              </a:ext>
            </a:extLst>
          </p:cNvPr>
          <p:cNvGraphicFramePr>
            <a:graphicFrameLocks noGrp="1"/>
          </p:cNvGraphicFramePr>
          <p:nvPr>
            <p:extLst>
              <p:ext uri="{D42A27DB-BD31-4B8C-83A1-F6EECF244321}">
                <p14:modId xmlns:p14="http://schemas.microsoft.com/office/powerpoint/2010/main" val="1927570031"/>
              </p:ext>
            </p:extLst>
          </p:nvPr>
        </p:nvGraphicFramePr>
        <p:xfrm>
          <a:off x="5607602" y="693675"/>
          <a:ext cx="2718881" cy="2498056"/>
        </p:xfrm>
        <a:graphic>
          <a:graphicData uri="http://schemas.openxmlformats.org/drawingml/2006/table">
            <a:tbl>
              <a:tblPr firstRow="1" bandRow="1">
                <a:tableStyleId>{5C22544A-7EE6-4342-B048-85BDC9FD1C3A}</a:tableStyleId>
              </a:tblPr>
              <a:tblGrid>
                <a:gridCol w="2718881">
                  <a:extLst>
                    <a:ext uri="{9D8B030D-6E8A-4147-A177-3AD203B41FA5}">
                      <a16:colId xmlns:a16="http://schemas.microsoft.com/office/drawing/2014/main" val="1145158610"/>
                    </a:ext>
                  </a:extLst>
                </a:gridCol>
              </a:tblGrid>
              <a:tr h="624514">
                <a:tc>
                  <a:txBody>
                    <a:bodyPr/>
                    <a:lstStyle/>
                    <a:p>
                      <a:pPr algn="ctr"/>
                      <a:r>
                        <a:rPr lang="en-US" sz="2000" dirty="0"/>
                        <a:t>Model</a:t>
                      </a:r>
                    </a:p>
                  </a:txBody>
                  <a:tcPr anchor="ctr"/>
                </a:tc>
                <a:extLst>
                  <a:ext uri="{0D108BD9-81ED-4DB2-BD59-A6C34878D82A}">
                    <a16:rowId xmlns:a16="http://schemas.microsoft.com/office/drawing/2014/main" val="2061720021"/>
                  </a:ext>
                </a:extLst>
              </a:tr>
              <a:tr h="6245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Logistic Regression</a:t>
                      </a:r>
                      <a:endParaRPr lang="en-US" sz="2000" dirty="0"/>
                    </a:p>
                  </a:txBody>
                  <a:tcPr anchor="ctr"/>
                </a:tc>
                <a:extLst>
                  <a:ext uri="{0D108BD9-81ED-4DB2-BD59-A6C34878D82A}">
                    <a16:rowId xmlns:a16="http://schemas.microsoft.com/office/drawing/2014/main" val="2704369581"/>
                  </a:ext>
                </a:extLst>
              </a:tr>
              <a:tr h="6245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K-Neighbors Classifier</a:t>
                      </a:r>
                    </a:p>
                  </a:txBody>
                  <a:tcPr anchor="ctr"/>
                </a:tc>
                <a:extLst>
                  <a:ext uri="{0D108BD9-81ED-4DB2-BD59-A6C34878D82A}">
                    <a16:rowId xmlns:a16="http://schemas.microsoft.com/office/drawing/2014/main" val="748867951"/>
                  </a:ext>
                </a:extLst>
              </a:tr>
              <a:tr h="624514">
                <a:tc>
                  <a:txBody>
                    <a:bodyPr/>
                    <a:lstStyle/>
                    <a:p>
                      <a:pPr algn="ctr"/>
                      <a:r>
                        <a:rPr lang="en-US" sz="2000" dirty="0"/>
                        <a:t>Decision Tree Classifier</a:t>
                      </a:r>
                    </a:p>
                  </a:txBody>
                  <a:tcPr anchor="ctr"/>
                </a:tc>
                <a:extLst>
                  <a:ext uri="{0D108BD9-81ED-4DB2-BD59-A6C34878D82A}">
                    <a16:rowId xmlns:a16="http://schemas.microsoft.com/office/drawing/2014/main" val="528390475"/>
                  </a:ext>
                </a:extLst>
              </a:tr>
            </a:tbl>
          </a:graphicData>
        </a:graphic>
      </p:graphicFrame>
      <p:graphicFrame>
        <p:nvGraphicFramePr>
          <p:cNvPr id="10" name="Table 10">
            <a:extLst>
              <a:ext uri="{FF2B5EF4-FFF2-40B4-BE49-F238E27FC236}">
                <a16:creationId xmlns:a16="http://schemas.microsoft.com/office/drawing/2014/main" id="{6D21F562-EB22-462F-9054-A5EF7BB7DE53}"/>
              </a:ext>
            </a:extLst>
          </p:cNvPr>
          <p:cNvGraphicFramePr>
            <a:graphicFrameLocks noGrp="1"/>
          </p:cNvGraphicFramePr>
          <p:nvPr>
            <p:extLst>
              <p:ext uri="{D42A27DB-BD31-4B8C-83A1-F6EECF244321}">
                <p14:modId xmlns:p14="http://schemas.microsoft.com/office/powerpoint/2010/main" val="780331949"/>
              </p:ext>
            </p:extLst>
          </p:nvPr>
        </p:nvGraphicFramePr>
        <p:xfrm>
          <a:off x="8326483" y="693675"/>
          <a:ext cx="2611875" cy="2498056"/>
        </p:xfrm>
        <a:graphic>
          <a:graphicData uri="http://schemas.openxmlformats.org/drawingml/2006/table">
            <a:tbl>
              <a:tblPr firstRow="1" bandRow="1">
                <a:tableStyleId>{5C22544A-7EE6-4342-B048-85BDC9FD1C3A}</a:tableStyleId>
              </a:tblPr>
              <a:tblGrid>
                <a:gridCol w="2611875">
                  <a:extLst>
                    <a:ext uri="{9D8B030D-6E8A-4147-A177-3AD203B41FA5}">
                      <a16:colId xmlns:a16="http://schemas.microsoft.com/office/drawing/2014/main" val="3899291625"/>
                    </a:ext>
                  </a:extLst>
                </a:gridCol>
              </a:tblGrid>
              <a:tr h="624514">
                <a:tc>
                  <a:txBody>
                    <a:bodyPr/>
                    <a:lstStyle/>
                    <a:p>
                      <a:pPr algn="ctr"/>
                      <a:r>
                        <a:rPr lang="en-US" sz="2000" dirty="0"/>
                        <a:t>Accuracy</a:t>
                      </a:r>
                    </a:p>
                  </a:txBody>
                  <a:tcPr anchor="ctr"/>
                </a:tc>
                <a:extLst>
                  <a:ext uri="{0D108BD9-81ED-4DB2-BD59-A6C34878D82A}">
                    <a16:rowId xmlns:a16="http://schemas.microsoft.com/office/drawing/2014/main" val="1935477624"/>
                  </a:ext>
                </a:extLst>
              </a:tr>
              <a:tr h="624514">
                <a:tc>
                  <a:txBody>
                    <a:bodyPr/>
                    <a:lstStyle/>
                    <a:p>
                      <a:pPr algn="ctr"/>
                      <a:r>
                        <a:rPr lang="en-IN" sz="2000" b="0" i="0" u="none" strike="noStrike" dirty="0">
                          <a:solidFill>
                            <a:schemeClr val="bg1"/>
                          </a:solidFill>
                          <a:effectLst/>
                          <a:latin typeface="Source Code Pro" panose="020B0509030403020204" pitchFamily="49" charset="0"/>
                        </a:rPr>
                        <a:t>55.60</a:t>
                      </a:r>
                      <a:r>
                        <a:rPr lang="en-US" sz="2000" dirty="0"/>
                        <a:t>%</a:t>
                      </a:r>
                    </a:p>
                  </a:txBody>
                  <a:tcPr anchor="ctr"/>
                </a:tc>
                <a:extLst>
                  <a:ext uri="{0D108BD9-81ED-4DB2-BD59-A6C34878D82A}">
                    <a16:rowId xmlns:a16="http://schemas.microsoft.com/office/drawing/2014/main" val="1430181336"/>
                  </a:ext>
                </a:extLst>
              </a:tr>
              <a:tr h="624514">
                <a:tc>
                  <a:txBody>
                    <a:bodyPr/>
                    <a:lstStyle/>
                    <a:p>
                      <a:pPr algn="ctr"/>
                      <a:r>
                        <a:rPr lang="en-IN" sz="2000" b="0" i="0" u="none" strike="noStrike" dirty="0">
                          <a:solidFill>
                            <a:schemeClr val="bg1"/>
                          </a:solidFill>
                          <a:effectLst/>
                          <a:latin typeface="Source Code Pro" panose="020B0509030403020204" pitchFamily="49" charset="0"/>
                        </a:rPr>
                        <a:t>81.90</a:t>
                      </a:r>
                      <a:r>
                        <a:rPr lang="en-US" sz="2000" dirty="0"/>
                        <a:t>%</a:t>
                      </a:r>
                    </a:p>
                  </a:txBody>
                  <a:tcPr anchor="ctr"/>
                </a:tc>
                <a:extLst>
                  <a:ext uri="{0D108BD9-81ED-4DB2-BD59-A6C34878D82A}">
                    <a16:rowId xmlns:a16="http://schemas.microsoft.com/office/drawing/2014/main" val="602360153"/>
                  </a:ext>
                </a:extLst>
              </a:tr>
              <a:tr h="624514">
                <a:tc>
                  <a:txBody>
                    <a:bodyPr/>
                    <a:lstStyle/>
                    <a:p>
                      <a:pPr algn="ctr"/>
                      <a:r>
                        <a:rPr lang="en-IN" sz="2000" b="0" i="0" u="none" strike="noStrike" dirty="0">
                          <a:solidFill>
                            <a:schemeClr val="bg1"/>
                          </a:solidFill>
                          <a:effectLst/>
                          <a:latin typeface="Source Code Pro" panose="020B0509030403020204" pitchFamily="49" charset="0"/>
                        </a:rPr>
                        <a:t>70.59</a:t>
                      </a:r>
                      <a:r>
                        <a:rPr lang="en-US" sz="2000" dirty="0">
                          <a:solidFill>
                            <a:schemeClr val="bg1"/>
                          </a:solidFill>
                        </a:rPr>
                        <a:t>%</a:t>
                      </a:r>
                    </a:p>
                  </a:txBody>
                  <a:tcPr anchor="ctr"/>
                </a:tc>
                <a:extLst>
                  <a:ext uri="{0D108BD9-81ED-4DB2-BD59-A6C34878D82A}">
                    <a16:rowId xmlns:a16="http://schemas.microsoft.com/office/drawing/2014/main" val="1547743856"/>
                  </a:ext>
                </a:extLst>
              </a:tr>
            </a:tbl>
          </a:graphicData>
        </a:graphic>
      </p:graphicFrame>
      <p:graphicFrame>
        <p:nvGraphicFramePr>
          <p:cNvPr id="7" name="Table 6">
            <a:extLst>
              <a:ext uri="{FF2B5EF4-FFF2-40B4-BE49-F238E27FC236}">
                <a16:creationId xmlns:a16="http://schemas.microsoft.com/office/drawing/2014/main" id="{EE1E82E9-A862-D332-63A9-01EE4A966D85}"/>
              </a:ext>
            </a:extLst>
          </p:cNvPr>
          <p:cNvGraphicFramePr>
            <a:graphicFrameLocks noGrp="1"/>
          </p:cNvGraphicFramePr>
          <p:nvPr>
            <p:extLst>
              <p:ext uri="{D42A27DB-BD31-4B8C-83A1-F6EECF244321}">
                <p14:modId xmlns:p14="http://schemas.microsoft.com/office/powerpoint/2010/main" val="342216873"/>
              </p:ext>
            </p:extLst>
          </p:nvPr>
        </p:nvGraphicFramePr>
        <p:xfrm>
          <a:off x="5607602" y="3627251"/>
          <a:ext cx="2718881" cy="2498056"/>
        </p:xfrm>
        <a:graphic>
          <a:graphicData uri="http://schemas.openxmlformats.org/drawingml/2006/table">
            <a:tbl>
              <a:tblPr firstRow="1" bandRow="1">
                <a:tableStyleId>{5C22544A-7EE6-4342-B048-85BDC9FD1C3A}</a:tableStyleId>
              </a:tblPr>
              <a:tblGrid>
                <a:gridCol w="2718881">
                  <a:extLst>
                    <a:ext uri="{9D8B030D-6E8A-4147-A177-3AD203B41FA5}">
                      <a16:colId xmlns:a16="http://schemas.microsoft.com/office/drawing/2014/main" val="1145158610"/>
                    </a:ext>
                  </a:extLst>
                </a:gridCol>
              </a:tblGrid>
              <a:tr h="624514">
                <a:tc>
                  <a:txBody>
                    <a:bodyPr/>
                    <a:lstStyle/>
                    <a:p>
                      <a:pPr algn="ctr"/>
                      <a:r>
                        <a:rPr lang="en-US" sz="2000" dirty="0"/>
                        <a:t>Model</a:t>
                      </a:r>
                    </a:p>
                  </a:txBody>
                  <a:tcPr anchor="ctr"/>
                </a:tc>
                <a:extLst>
                  <a:ext uri="{0D108BD9-81ED-4DB2-BD59-A6C34878D82A}">
                    <a16:rowId xmlns:a16="http://schemas.microsoft.com/office/drawing/2014/main" val="2061720021"/>
                  </a:ext>
                </a:extLst>
              </a:tr>
              <a:tr h="6245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Logistic Regression</a:t>
                      </a:r>
                      <a:endParaRPr lang="en-US" sz="2000" dirty="0"/>
                    </a:p>
                  </a:txBody>
                  <a:tcPr anchor="ctr"/>
                </a:tc>
                <a:extLst>
                  <a:ext uri="{0D108BD9-81ED-4DB2-BD59-A6C34878D82A}">
                    <a16:rowId xmlns:a16="http://schemas.microsoft.com/office/drawing/2014/main" val="2704369581"/>
                  </a:ext>
                </a:extLst>
              </a:tr>
              <a:tr h="6245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K-Neighbors Classifier</a:t>
                      </a:r>
                    </a:p>
                  </a:txBody>
                  <a:tcPr anchor="ctr"/>
                </a:tc>
                <a:extLst>
                  <a:ext uri="{0D108BD9-81ED-4DB2-BD59-A6C34878D82A}">
                    <a16:rowId xmlns:a16="http://schemas.microsoft.com/office/drawing/2014/main" val="748867951"/>
                  </a:ext>
                </a:extLst>
              </a:tr>
              <a:tr h="624514">
                <a:tc>
                  <a:txBody>
                    <a:bodyPr/>
                    <a:lstStyle/>
                    <a:p>
                      <a:pPr algn="ctr"/>
                      <a:r>
                        <a:rPr lang="en-US" sz="2000" dirty="0"/>
                        <a:t>Decision Tree Classifier</a:t>
                      </a:r>
                    </a:p>
                  </a:txBody>
                  <a:tcPr anchor="ctr"/>
                </a:tc>
                <a:extLst>
                  <a:ext uri="{0D108BD9-81ED-4DB2-BD59-A6C34878D82A}">
                    <a16:rowId xmlns:a16="http://schemas.microsoft.com/office/drawing/2014/main" val="528390475"/>
                  </a:ext>
                </a:extLst>
              </a:tr>
            </a:tbl>
          </a:graphicData>
        </a:graphic>
      </p:graphicFrame>
      <p:graphicFrame>
        <p:nvGraphicFramePr>
          <p:cNvPr id="9" name="Table 10">
            <a:extLst>
              <a:ext uri="{FF2B5EF4-FFF2-40B4-BE49-F238E27FC236}">
                <a16:creationId xmlns:a16="http://schemas.microsoft.com/office/drawing/2014/main" id="{A34891B3-FD60-34FF-B395-8437B38667CB}"/>
              </a:ext>
            </a:extLst>
          </p:cNvPr>
          <p:cNvGraphicFramePr>
            <a:graphicFrameLocks noGrp="1"/>
          </p:cNvGraphicFramePr>
          <p:nvPr>
            <p:extLst>
              <p:ext uri="{D42A27DB-BD31-4B8C-83A1-F6EECF244321}">
                <p14:modId xmlns:p14="http://schemas.microsoft.com/office/powerpoint/2010/main" val="2977294264"/>
              </p:ext>
            </p:extLst>
          </p:nvPr>
        </p:nvGraphicFramePr>
        <p:xfrm>
          <a:off x="8326482" y="3629922"/>
          <a:ext cx="2611875" cy="2498056"/>
        </p:xfrm>
        <a:graphic>
          <a:graphicData uri="http://schemas.openxmlformats.org/drawingml/2006/table">
            <a:tbl>
              <a:tblPr firstRow="1" bandRow="1">
                <a:tableStyleId>{5C22544A-7EE6-4342-B048-85BDC9FD1C3A}</a:tableStyleId>
              </a:tblPr>
              <a:tblGrid>
                <a:gridCol w="2611875">
                  <a:extLst>
                    <a:ext uri="{9D8B030D-6E8A-4147-A177-3AD203B41FA5}">
                      <a16:colId xmlns:a16="http://schemas.microsoft.com/office/drawing/2014/main" val="3899291625"/>
                    </a:ext>
                  </a:extLst>
                </a:gridCol>
              </a:tblGrid>
              <a:tr h="624514">
                <a:tc>
                  <a:txBody>
                    <a:bodyPr/>
                    <a:lstStyle/>
                    <a:p>
                      <a:pPr algn="ctr"/>
                      <a:r>
                        <a:rPr lang="en-US" sz="2000" dirty="0"/>
                        <a:t>Accuracy</a:t>
                      </a:r>
                    </a:p>
                  </a:txBody>
                  <a:tcPr anchor="ctr"/>
                </a:tc>
                <a:extLst>
                  <a:ext uri="{0D108BD9-81ED-4DB2-BD59-A6C34878D82A}">
                    <a16:rowId xmlns:a16="http://schemas.microsoft.com/office/drawing/2014/main" val="1935477624"/>
                  </a:ext>
                </a:extLst>
              </a:tr>
              <a:tr h="624514">
                <a:tc>
                  <a:txBody>
                    <a:bodyPr/>
                    <a:lstStyle/>
                    <a:p>
                      <a:pPr algn="ctr"/>
                      <a:r>
                        <a:rPr lang="en-IN" sz="2000" b="0" i="0" u="none" strike="noStrike" dirty="0">
                          <a:solidFill>
                            <a:schemeClr val="bg1"/>
                          </a:solidFill>
                          <a:effectLst/>
                          <a:latin typeface="Source Code Pro" panose="020B0509030403020204" pitchFamily="49" charset="0"/>
                        </a:rPr>
                        <a:t>52.45</a:t>
                      </a:r>
                      <a:r>
                        <a:rPr lang="en-US" sz="2000" dirty="0"/>
                        <a:t>%</a:t>
                      </a:r>
                    </a:p>
                  </a:txBody>
                  <a:tcPr anchor="ctr"/>
                </a:tc>
                <a:extLst>
                  <a:ext uri="{0D108BD9-81ED-4DB2-BD59-A6C34878D82A}">
                    <a16:rowId xmlns:a16="http://schemas.microsoft.com/office/drawing/2014/main" val="1430181336"/>
                  </a:ext>
                </a:extLst>
              </a:tr>
              <a:tr h="624514">
                <a:tc>
                  <a:txBody>
                    <a:bodyPr/>
                    <a:lstStyle/>
                    <a:p>
                      <a:pPr algn="ctr"/>
                      <a:r>
                        <a:rPr lang="en-IN" sz="2000" b="0" i="0" u="none" strike="noStrike" dirty="0">
                          <a:solidFill>
                            <a:schemeClr val="bg1"/>
                          </a:solidFill>
                          <a:effectLst/>
                          <a:latin typeface="Source Code Pro" panose="020B0509030403020204" pitchFamily="49" charset="0"/>
                        </a:rPr>
                        <a:t>86.09</a:t>
                      </a:r>
                      <a:r>
                        <a:rPr lang="en-US" sz="2000" dirty="0"/>
                        <a:t>%</a:t>
                      </a:r>
                    </a:p>
                  </a:txBody>
                  <a:tcPr anchor="ctr"/>
                </a:tc>
                <a:extLst>
                  <a:ext uri="{0D108BD9-81ED-4DB2-BD59-A6C34878D82A}">
                    <a16:rowId xmlns:a16="http://schemas.microsoft.com/office/drawing/2014/main" val="602360153"/>
                  </a:ext>
                </a:extLst>
              </a:tr>
              <a:tr h="624514">
                <a:tc>
                  <a:txBody>
                    <a:bodyPr/>
                    <a:lstStyle/>
                    <a:p>
                      <a:pPr algn="ctr"/>
                      <a:r>
                        <a:rPr lang="en-IN" sz="2000" b="0" i="0" u="none" strike="noStrike" dirty="0">
                          <a:solidFill>
                            <a:schemeClr val="bg1"/>
                          </a:solidFill>
                          <a:effectLst/>
                          <a:latin typeface="Source Code Pro" panose="020B0509030403020204" pitchFamily="49" charset="0"/>
                        </a:rPr>
                        <a:t>73.98</a:t>
                      </a:r>
                      <a:r>
                        <a:rPr lang="en-US" sz="2000" dirty="0">
                          <a:solidFill>
                            <a:schemeClr val="bg1"/>
                          </a:solidFill>
                        </a:rPr>
                        <a:t>%</a:t>
                      </a:r>
                    </a:p>
                  </a:txBody>
                  <a:tcPr anchor="ctr"/>
                </a:tc>
                <a:extLst>
                  <a:ext uri="{0D108BD9-81ED-4DB2-BD59-A6C34878D82A}">
                    <a16:rowId xmlns:a16="http://schemas.microsoft.com/office/drawing/2014/main" val="1547743856"/>
                  </a:ext>
                </a:extLst>
              </a:tr>
            </a:tbl>
          </a:graphicData>
        </a:graphic>
      </p:graphicFrame>
    </p:spTree>
    <p:extLst>
      <p:ext uri="{BB962C8B-B14F-4D97-AF65-F5344CB8AC3E}">
        <p14:creationId xmlns:p14="http://schemas.microsoft.com/office/powerpoint/2010/main" val="40024593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4FC1CEA4-47FA-4186-B233-17FB291CD24A}"/>
              </a:ext>
            </a:extLst>
          </p:cNvPr>
          <p:cNvSpPr txBox="1"/>
          <p:nvPr/>
        </p:nvSpPr>
        <p:spPr>
          <a:xfrm>
            <a:off x="301557" y="153873"/>
            <a:ext cx="5165561" cy="3785652"/>
          </a:xfrm>
          <a:prstGeom prst="rect">
            <a:avLst/>
          </a:prstGeom>
          <a:noFill/>
        </p:spPr>
        <p:txBody>
          <a:bodyPr wrap="square">
            <a:spAutoFit/>
          </a:bodyPr>
          <a:lstStyle/>
          <a:p>
            <a:r>
              <a:rPr lang="en-US" sz="4000" dirty="0"/>
              <a:t>Machine Learning</a:t>
            </a:r>
            <a:r>
              <a:rPr lang="en-IN" sz="4000" dirty="0"/>
              <a:t>: Results for Case 2:	</a:t>
            </a:r>
          </a:p>
          <a:p>
            <a:endParaRPr lang="en-IN" sz="4000" dirty="0"/>
          </a:p>
          <a:p>
            <a:pPr marL="342900" indent="-342900">
              <a:buFont typeface="Symbol" pitchFamily="2" charset="2"/>
              <a:buChar char="Þ"/>
            </a:pPr>
            <a:r>
              <a:rPr lang="en-IN" sz="2400" dirty="0"/>
              <a:t>From the results we can say that </a:t>
            </a:r>
            <a:r>
              <a:rPr lang="en-US" sz="2400" dirty="0"/>
              <a:t>Random Forest </a:t>
            </a:r>
            <a:r>
              <a:rPr lang="en-IN" sz="2400" dirty="0"/>
              <a:t>is the best model for this case study.</a:t>
            </a:r>
          </a:p>
          <a:p>
            <a:pPr marL="342900" indent="-342900">
              <a:buFont typeface="Symbol" pitchFamily="2" charset="2"/>
              <a:buChar char="Þ"/>
            </a:pPr>
            <a:r>
              <a:rPr lang="en-US" sz="2400" dirty="0"/>
              <a:t>Random Forest </a:t>
            </a:r>
            <a:r>
              <a:rPr lang="en-IN" sz="2400" dirty="0"/>
              <a:t>Regression has an accuracy of 98.8%.</a:t>
            </a:r>
          </a:p>
        </p:txBody>
      </p:sp>
      <p:graphicFrame>
        <p:nvGraphicFramePr>
          <p:cNvPr id="6" name="Table 6">
            <a:extLst>
              <a:ext uri="{FF2B5EF4-FFF2-40B4-BE49-F238E27FC236}">
                <a16:creationId xmlns:a16="http://schemas.microsoft.com/office/drawing/2014/main" id="{E0EE7394-5387-4489-8A00-B175E20034ED}"/>
              </a:ext>
            </a:extLst>
          </p:cNvPr>
          <p:cNvGraphicFramePr>
            <a:graphicFrameLocks noGrp="1"/>
          </p:cNvGraphicFramePr>
          <p:nvPr>
            <p:extLst>
              <p:ext uri="{D42A27DB-BD31-4B8C-83A1-F6EECF244321}">
                <p14:modId xmlns:p14="http://schemas.microsoft.com/office/powerpoint/2010/main" val="1935999060"/>
              </p:ext>
            </p:extLst>
          </p:nvPr>
        </p:nvGraphicFramePr>
        <p:xfrm>
          <a:off x="5467118" y="1488332"/>
          <a:ext cx="2978404" cy="1873542"/>
        </p:xfrm>
        <a:graphic>
          <a:graphicData uri="http://schemas.openxmlformats.org/drawingml/2006/table">
            <a:tbl>
              <a:tblPr firstRow="1" bandRow="1">
                <a:tableStyleId>{5C22544A-7EE6-4342-B048-85BDC9FD1C3A}</a:tableStyleId>
              </a:tblPr>
              <a:tblGrid>
                <a:gridCol w="2978404">
                  <a:extLst>
                    <a:ext uri="{9D8B030D-6E8A-4147-A177-3AD203B41FA5}">
                      <a16:colId xmlns:a16="http://schemas.microsoft.com/office/drawing/2014/main" val="1145158610"/>
                    </a:ext>
                  </a:extLst>
                </a:gridCol>
              </a:tblGrid>
              <a:tr h="6245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Logistic Regression</a:t>
                      </a:r>
                      <a:endParaRPr lang="en-US" sz="2000" dirty="0"/>
                    </a:p>
                  </a:txBody>
                  <a:tcPr anchor="ctr"/>
                </a:tc>
                <a:extLst>
                  <a:ext uri="{0D108BD9-81ED-4DB2-BD59-A6C34878D82A}">
                    <a16:rowId xmlns:a16="http://schemas.microsoft.com/office/drawing/2014/main" val="2704369581"/>
                  </a:ext>
                </a:extLst>
              </a:tr>
              <a:tr h="624514">
                <a:tc>
                  <a:txBody>
                    <a:bodyPr/>
                    <a:lstStyle/>
                    <a:p>
                      <a:pPr algn="ctr"/>
                      <a:r>
                        <a:rPr lang="en-IN" sz="2000" dirty="0"/>
                        <a:t>Decision Tree Regression</a:t>
                      </a:r>
                      <a:endParaRPr lang="en-US" sz="2000" dirty="0"/>
                    </a:p>
                  </a:txBody>
                  <a:tcPr anchor="ctr"/>
                </a:tc>
                <a:extLst>
                  <a:ext uri="{0D108BD9-81ED-4DB2-BD59-A6C34878D82A}">
                    <a16:rowId xmlns:a16="http://schemas.microsoft.com/office/drawing/2014/main" val="528390475"/>
                  </a:ext>
                </a:extLst>
              </a:tr>
              <a:tr h="624514">
                <a:tc>
                  <a:txBody>
                    <a:bodyPr/>
                    <a:lstStyle/>
                    <a:p>
                      <a:pPr algn="ctr"/>
                      <a:r>
                        <a:rPr lang="en-US" sz="2000" dirty="0"/>
                        <a:t>Random Forest </a:t>
                      </a:r>
                      <a:r>
                        <a:rPr lang="en-IN" sz="2000" dirty="0"/>
                        <a:t>Regression</a:t>
                      </a:r>
                      <a:endParaRPr lang="en-US" sz="2000" dirty="0"/>
                    </a:p>
                  </a:txBody>
                  <a:tcPr anchor="ctr"/>
                </a:tc>
                <a:extLst>
                  <a:ext uri="{0D108BD9-81ED-4DB2-BD59-A6C34878D82A}">
                    <a16:rowId xmlns:a16="http://schemas.microsoft.com/office/drawing/2014/main" val="402707356"/>
                  </a:ext>
                </a:extLst>
              </a:tr>
            </a:tbl>
          </a:graphicData>
        </a:graphic>
      </p:graphicFrame>
      <p:graphicFrame>
        <p:nvGraphicFramePr>
          <p:cNvPr id="10" name="Table 10">
            <a:extLst>
              <a:ext uri="{FF2B5EF4-FFF2-40B4-BE49-F238E27FC236}">
                <a16:creationId xmlns:a16="http://schemas.microsoft.com/office/drawing/2014/main" id="{6D21F562-EB22-462F-9054-A5EF7BB7DE53}"/>
              </a:ext>
            </a:extLst>
          </p:cNvPr>
          <p:cNvGraphicFramePr>
            <a:graphicFrameLocks noGrp="1"/>
          </p:cNvGraphicFramePr>
          <p:nvPr>
            <p:extLst>
              <p:ext uri="{D42A27DB-BD31-4B8C-83A1-F6EECF244321}">
                <p14:modId xmlns:p14="http://schemas.microsoft.com/office/powerpoint/2010/main" val="2062836666"/>
              </p:ext>
            </p:extLst>
          </p:nvPr>
        </p:nvGraphicFramePr>
        <p:xfrm>
          <a:off x="8395469" y="1488332"/>
          <a:ext cx="2611875" cy="1873542"/>
        </p:xfrm>
        <a:graphic>
          <a:graphicData uri="http://schemas.openxmlformats.org/drawingml/2006/table">
            <a:tbl>
              <a:tblPr firstRow="1" bandRow="1">
                <a:tableStyleId>{5C22544A-7EE6-4342-B048-85BDC9FD1C3A}</a:tableStyleId>
              </a:tblPr>
              <a:tblGrid>
                <a:gridCol w="2611875">
                  <a:extLst>
                    <a:ext uri="{9D8B030D-6E8A-4147-A177-3AD203B41FA5}">
                      <a16:colId xmlns:a16="http://schemas.microsoft.com/office/drawing/2014/main" val="3899291625"/>
                    </a:ext>
                  </a:extLst>
                </a:gridCol>
              </a:tblGrid>
              <a:tr h="624514">
                <a:tc>
                  <a:txBody>
                    <a:bodyPr/>
                    <a:lstStyle/>
                    <a:p>
                      <a:pPr algn="ctr"/>
                      <a:r>
                        <a:rPr lang="en-US" sz="2000" dirty="0"/>
                        <a:t>Accuracy</a:t>
                      </a:r>
                    </a:p>
                  </a:txBody>
                  <a:tcPr anchor="ctr"/>
                </a:tc>
                <a:extLst>
                  <a:ext uri="{0D108BD9-81ED-4DB2-BD59-A6C34878D82A}">
                    <a16:rowId xmlns:a16="http://schemas.microsoft.com/office/drawing/2014/main" val="1935477624"/>
                  </a:ext>
                </a:extLst>
              </a:tr>
              <a:tr h="624514">
                <a:tc>
                  <a:txBody>
                    <a:bodyPr/>
                    <a:lstStyle/>
                    <a:p>
                      <a:pPr algn="ctr"/>
                      <a:r>
                        <a:rPr lang="en-IN" sz="2000" b="0" i="0" u="none" strike="noStrike" dirty="0">
                          <a:solidFill>
                            <a:schemeClr val="bg1"/>
                          </a:solidFill>
                          <a:effectLst/>
                          <a:latin typeface="Source Code Pro" panose="020B0509030403020204" pitchFamily="49" charset="0"/>
                        </a:rPr>
                        <a:t>97.76</a:t>
                      </a:r>
                      <a:r>
                        <a:rPr lang="en-US" sz="2000" dirty="0"/>
                        <a:t>%</a:t>
                      </a:r>
                    </a:p>
                  </a:txBody>
                  <a:tcPr anchor="ctr"/>
                </a:tc>
                <a:extLst>
                  <a:ext uri="{0D108BD9-81ED-4DB2-BD59-A6C34878D82A}">
                    <a16:rowId xmlns:a16="http://schemas.microsoft.com/office/drawing/2014/main" val="602360153"/>
                  </a:ext>
                </a:extLst>
              </a:tr>
              <a:tr h="624514">
                <a:tc>
                  <a:txBody>
                    <a:bodyPr/>
                    <a:lstStyle/>
                    <a:p>
                      <a:pPr algn="ctr"/>
                      <a:r>
                        <a:rPr lang="en-IN" sz="2000" b="0" i="0" u="none" strike="noStrike" dirty="0">
                          <a:solidFill>
                            <a:schemeClr val="bg1"/>
                          </a:solidFill>
                          <a:effectLst/>
                          <a:latin typeface="Source Code Pro" panose="020B0509030403020204" pitchFamily="49" charset="0"/>
                        </a:rPr>
                        <a:t>98.80</a:t>
                      </a:r>
                      <a:r>
                        <a:rPr lang="en-US" sz="2000" dirty="0">
                          <a:solidFill>
                            <a:schemeClr val="bg1"/>
                          </a:solidFill>
                        </a:rPr>
                        <a:t>%</a:t>
                      </a:r>
                    </a:p>
                  </a:txBody>
                  <a:tcPr anchor="ctr"/>
                </a:tc>
                <a:extLst>
                  <a:ext uri="{0D108BD9-81ED-4DB2-BD59-A6C34878D82A}">
                    <a16:rowId xmlns:a16="http://schemas.microsoft.com/office/drawing/2014/main" val="619799295"/>
                  </a:ext>
                </a:extLst>
              </a:tr>
            </a:tbl>
          </a:graphicData>
        </a:graphic>
      </p:graphicFrame>
    </p:spTree>
    <p:extLst>
      <p:ext uri="{BB962C8B-B14F-4D97-AF65-F5344CB8AC3E}">
        <p14:creationId xmlns:p14="http://schemas.microsoft.com/office/powerpoint/2010/main" val="192198955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pic>
        <p:nvPicPr>
          <p:cNvPr id="13" name="Picture 12">
            <a:extLst>
              <a:ext uri="{FF2B5EF4-FFF2-40B4-BE49-F238E27FC236}">
                <a16:creationId xmlns:a16="http://schemas.microsoft.com/office/drawing/2014/main" id="{242CCAE1-3178-80B8-4D47-75882FED2C1E}"/>
              </a:ext>
            </a:extLst>
          </p:cNvPr>
          <p:cNvPicPr>
            <a:picLocks noChangeAspect="1"/>
          </p:cNvPicPr>
          <p:nvPr/>
        </p:nvPicPr>
        <p:blipFill>
          <a:blip r:embed="rId3"/>
          <a:stretch>
            <a:fillRect/>
          </a:stretch>
        </p:blipFill>
        <p:spPr>
          <a:xfrm>
            <a:off x="2912769" y="1005944"/>
            <a:ext cx="5813765" cy="4425404"/>
          </a:xfrm>
          <a:prstGeom prst="rect">
            <a:avLst/>
          </a:prstGeom>
        </p:spPr>
      </p:pic>
    </p:spTree>
    <p:extLst>
      <p:ext uri="{BB962C8B-B14F-4D97-AF65-F5344CB8AC3E}">
        <p14:creationId xmlns:p14="http://schemas.microsoft.com/office/powerpoint/2010/main" val="53717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6371AF35-B4C3-4192-A4EF-9F52BA1FC0D6}"/>
              </a:ext>
            </a:extLst>
          </p:cNvPr>
          <p:cNvSpPr txBox="1"/>
          <p:nvPr/>
        </p:nvSpPr>
        <p:spPr>
          <a:xfrm>
            <a:off x="301557" y="47458"/>
            <a:ext cx="11409474" cy="6555641"/>
          </a:xfrm>
          <a:prstGeom prst="rect">
            <a:avLst/>
          </a:prstGeom>
          <a:noFill/>
        </p:spPr>
        <p:txBody>
          <a:bodyPr wrap="square" rtlCol="0">
            <a:spAutoFit/>
          </a:bodyPr>
          <a:lstStyle/>
          <a:p>
            <a:r>
              <a:rPr lang="en-US" sz="4000" dirty="0"/>
              <a:t>Introduction:</a:t>
            </a:r>
          </a:p>
          <a:p>
            <a:endParaRPr lang="en-IN" sz="2000" dirty="0"/>
          </a:p>
          <a:p>
            <a:pPr marL="342900" indent="-342900">
              <a:buFont typeface="Wingdings" panose="05000000000000000000" pitchFamily="2" charset="2"/>
              <a:buChar char="Ø"/>
            </a:pPr>
            <a:r>
              <a:rPr lang="en-US" sz="2000" dirty="0"/>
              <a:t>The Food and Agriculture Organization (FAO) is a specialized agency of the United Nations that is dedicated to eradicating hunger, malnutrition, and poverty. FAO works to improve agricultural productivity, enhance food security, and promote the sustainable use of natural resources.</a:t>
            </a:r>
          </a:p>
          <a:p>
            <a:endParaRPr lang="en-US" sz="2000" dirty="0"/>
          </a:p>
          <a:p>
            <a:pPr marL="342900" indent="-342900">
              <a:buFont typeface="Wingdings" panose="05000000000000000000" pitchFamily="2" charset="2"/>
              <a:buChar char="Ø"/>
            </a:pPr>
            <a:r>
              <a:rPr lang="en-IN" sz="2000" b="0" i="0" u="none" strike="noStrike" dirty="0">
                <a:effectLst/>
                <a:latin typeface="Inter"/>
              </a:rPr>
              <a:t>There are 2 data sets we will be working in this Project, this data sets with combined size of 300.2 are acquired from the Food and Agriculture Organization of the United Nations (FAO) and Department of Economic and Social Affairs, Population Division</a:t>
            </a:r>
            <a:r>
              <a:rPr lang="en-IN" sz="2000" dirty="0">
                <a:latin typeface="Inter"/>
              </a:rPr>
              <a:t>.</a:t>
            </a:r>
            <a:endParaRPr lang="en-IN" sz="2000" b="0" i="0" u="none" strike="noStrike" dirty="0">
              <a:effectLst/>
              <a:latin typeface="Inter"/>
            </a:endParaRPr>
          </a:p>
          <a:p>
            <a:pPr marL="342900" indent="-342900">
              <a:buFont typeface="Wingdings" panose="05000000000000000000" pitchFamily="2" charset="2"/>
              <a:buChar char="Ø"/>
            </a:pPr>
            <a:endParaRPr lang="en-IN" sz="2000" dirty="0">
              <a:latin typeface="Inter"/>
            </a:endParaRPr>
          </a:p>
          <a:p>
            <a:pPr marL="342900" indent="-342900">
              <a:buFont typeface="Wingdings" panose="05000000000000000000" pitchFamily="2" charset="2"/>
              <a:buChar char="Ø"/>
            </a:pPr>
            <a:r>
              <a:rPr lang="en-IN" sz="2000" b="0" i="0" u="none" strike="noStrike" dirty="0">
                <a:effectLst/>
                <a:latin typeface="Inter"/>
              </a:rPr>
              <a:t>Fist one is from FAO</a:t>
            </a:r>
            <a:r>
              <a:rPr lang="en-IN" sz="2000" dirty="0">
                <a:latin typeface="Inter"/>
              </a:rPr>
              <a:t> which</a:t>
            </a:r>
            <a:r>
              <a:rPr lang="en-IN" sz="2000" b="0" i="0" u="none" strike="noStrike" dirty="0">
                <a:effectLst/>
                <a:latin typeface="Inter"/>
              </a:rPr>
              <a:t> records crop and livestock statistics for 278 products in various categories, including primary and processed crops, live animals, and primary and processed livestock.</a:t>
            </a:r>
          </a:p>
          <a:p>
            <a:pPr marL="342900" indent="-342900">
              <a:buFont typeface="Wingdings" panose="05000000000000000000" pitchFamily="2" charset="2"/>
              <a:buChar char="Ø"/>
            </a:pPr>
            <a:endParaRPr lang="en-IN" sz="2000" dirty="0">
              <a:latin typeface="Inter"/>
            </a:endParaRPr>
          </a:p>
          <a:p>
            <a:pPr marL="342900" indent="-342900">
              <a:buFont typeface="Wingdings" panose="05000000000000000000" pitchFamily="2" charset="2"/>
              <a:buChar char="Ø"/>
            </a:pPr>
            <a:r>
              <a:rPr lang="en-IN" sz="2000" b="0" i="0" u="none" strike="noStrike" dirty="0">
                <a:effectLst/>
                <a:latin typeface="Inter"/>
              </a:rPr>
              <a:t>The second data set is the population data from UN which is the empirical data which show revised estimates of various demographic components (population, mortality, migration) for different countries or regions for the period of 1950-2021.</a:t>
            </a:r>
            <a:endParaRPr lang="en-IN" sz="2000" dirty="0">
              <a:latin typeface="Inter"/>
            </a:endParaRPr>
          </a:p>
          <a:p>
            <a:pPr marL="342900" indent="-342900">
              <a:buFont typeface="Wingdings" panose="05000000000000000000" pitchFamily="2" charset="2"/>
              <a:buChar char="Ø"/>
            </a:pPr>
            <a:endParaRPr lang="en-IN" sz="2000" b="0" i="0" u="none" strike="noStrike" dirty="0">
              <a:effectLst/>
              <a:latin typeface="Inter"/>
            </a:endParaRPr>
          </a:p>
          <a:p>
            <a:pPr marL="342900" indent="-342900">
              <a:buFont typeface="Wingdings" panose="05000000000000000000" pitchFamily="2" charset="2"/>
              <a:buChar char="Ø"/>
            </a:pPr>
            <a:r>
              <a:rPr lang="en-IN" sz="2000" dirty="0"/>
              <a:t>In this project, we will be extracting the numerous insights and its effects on an </a:t>
            </a:r>
            <a:r>
              <a:rPr lang="en-IN" sz="2000" b="0" i="0" u="none" strike="noStrike" dirty="0">
                <a:effectLst/>
                <a:latin typeface="Inter"/>
              </a:rPr>
              <a:t>crop and livestock  data with respect to population </a:t>
            </a:r>
            <a:r>
              <a:rPr lang="en-IN" sz="2000" dirty="0"/>
              <a:t>and will be discovering the algorithms which can accurately analyse and the understand the data.</a:t>
            </a:r>
            <a:endParaRPr lang="en-IN" sz="2000" b="0" i="0" u="none" strike="noStrike" dirty="0">
              <a:effectLst/>
              <a:latin typeface="Inter"/>
            </a:endParaRPr>
          </a:p>
        </p:txBody>
      </p:sp>
    </p:spTree>
    <p:extLst>
      <p:ext uri="{BB962C8B-B14F-4D97-AF65-F5344CB8AC3E}">
        <p14:creationId xmlns:p14="http://schemas.microsoft.com/office/powerpoint/2010/main" val="28544935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6371AF35-B4C3-4192-A4EF-9F52BA1FC0D6}"/>
              </a:ext>
            </a:extLst>
          </p:cNvPr>
          <p:cNvSpPr txBox="1"/>
          <p:nvPr/>
        </p:nvSpPr>
        <p:spPr>
          <a:xfrm>
            <a:off x="301557" y="47458"/>
            <a:ext cx="11409474" cy="3477875"/>
          </a:xfrm>
          <a:prstGeom prst="rect">
            <a:avLst/>
          </a:prstGeom>
          <a:noFill/>
        </p:spPr>
        <p:txBody>
          <a:bodyPr wrap="square" rtlCol="0">
            <a:spAutoFit/>
          </a:bodyPr>
          <a:lstStyle/>
          <a:p>
            <a:r>
              <a:rPr lang="en-US" sz="4000" dirty="0"/>
              <a:t>Data Sets:</a:t>
            </a:r>
          </a:p>
          <a:p>
            <a:pPr marL="342900" indent="-342900">
              <a:buFont typeface="Wingdings" panose="05000000000000000000" pitchFamily="2" charset="2"/>
              <a:buChar char="Ø"/>
            </a:pPr>
            <a:r>
              <a:rPr lang="en-IN" sz="2000" dirty="0"/>
              <a:t>Crop and Livestock Data:</a:t>
            </a: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dirty="0"/>
              <a:t>Population Data:</a:t>
            </a:r>
          </a:p>
        </p:txBody>
      </p:sp>
      <p:pic>
        <p:nvPicPr>
          <p:cNvPr id="6" name="Picture 5" descr="A black screen with white text&#10;&#10;Description automatically generated with low confidence">
            <a:extLst>
              <a:ext uri="{FF2B5EF4-FFF2-40B4-BE49-F238E27FC236}">
                <a16:creationId xmlns:a16="http://schemas.microsoft.com/office/drawing/2014/main" id="{8EDEFC69-BC69-43F7-E183-FB4C6E937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42" y="1433573"/>
            <a:ext cx="10395858" cy="1397999"/>
          </a:xfrm>
          <a:prstGeom prst="rect">
            <a:avLst/>
          </a:prstGeom>
        </p:spPr>
      </p:pic>
      <p:pic>
        <p:nvPicPr>
          <p:cNvPr id="8" name="Picture 7" descr="A black screen with white text&#10;&#10;Description automatically generated with low confidence">
            <a:extLst>
              <a:ext uri="{FF2B5EF4-FFF2-40B4-BE49-F238E27FC236}">
                <a16:creationId xmlns:a16="http://schemas.microsoft.com/office/drawing/2014/main" id="{1DB72F01-CCDD-CE77-B8B2-8F3F5C21A1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343" y="3884914"/>
            <a:ext cx="7772400" cy="1563164"/>
          </a:xfrm>
          <a:prstGeom prst="rect">
            <a:avLst/>
          </a:prstGeom>
        </p:spPr>
      </p:pic>
    </p:spTree>
    <p:extLst>
      <p:ext uri="{BB962C8B-B14F-4D97-AF65-F5344CB8AC3E}">
        <p14:creationId xmlns:p14="http://schemas.microsoft.com/office/powerpoint/2010/main" val="33260854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B3BE5AD1-4097-41FB-8A08-811926D2584B}"/>
              </a:ext>
            </a:extLst>
          </p:cNvPr>
          <p:cNvSpPr txBox="1"/>
          <p:nvPr/>
        </p:nvSpPr>
        <p:spPr>
          <a:xfrm>
            <a:off x="181947" y="296672"/>
            <a:ext cx="11761365" cy="646331"/>
          </a:xfrm>
          <a:prstGeom prst="rect">
            <a:avLst/>
          </a:prstGeom>
          <a:noFill/>
        </p:spPr>
        <p:txBody>
          <a:bodyPr wrap="square">
            <a:spAutoFit/>
          </a:bodyPr>
          <a:lstStyle/>
          <a:p>
            <a:r>
              <a:rPr lang="en-US" sz="3600" dirty="0"/>
              <a:t>Framework</a:t>
            </a:r>
            <a:r>
              <a:rPr lang="en-IN" sz="3600" dirty="0"/>
              <a:t> of the Project:</a:t>
            </a:r>
            <a:endParaRPr lang="en-US" sz="3600" dirty="0"/>
          </a:p>
        </p:txBody>
      </p:sp>
      <p:sp>
        <p:nvSpPr>
          <p:cNvPr id="10" name="Rectangle: Rounded Corners 9">
            <a:extLst>
              <a:ext uri="{FF2B5EF4-FFF2-40B4-BE49-F238E27FC236}">
                <a16:creationId xmlns:a16="http://schemas.microsoft.com/office/drawing/2014/main" id="{A2817298-DEA9-C888-6A80-1E2537A277B9}"/>
              </a:ext>
            </a:extLst>
          </p:cNvPr>
          <p:cNvSpPr/>
          <p:nvPr/>
        </p:nvSpPr>
        <p:spPr>
          <a:xfrm>
            <a:off x="5088785" y="1244339"/>
            <a:ext cx="2931241" cy="94513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Basic Cleaning of Data</a:t>
            </a:r>
            <a:endParaRPr lang="en-US" dirty="0"/>
          </a:p>
        </p:txBody>
      </p:sp>
      <p:sp>
        <p:nvSpPr>
          <p:cNvPr id="26" name="Rectangle: Rounded Corners 25">
            <a:extLst>
              <a:ext uri="{FF2B5EF4-FFF2-40B4-BE49-F238E27FC236}">
                <a16:creationId xmlns:a16="http://schemas.microsoft.com/office/drawing/2014/main" id="{3C621E49-8921-00E5-E314-E154C463C3A7}"/>
              </a:ext>
            </a:extLst>
          </p:cNvPr>
          <p:cNvSpPr/>
          <p:nvPr/>
        </p:nvSpPr>
        <p:spPr>
          <a:xfrm>
            <a:off x="3050432" y="1314787"/>
            <a:ext cx="1757898" cy="798471"/>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 the dataset</a:t>
            </a:r>
            <a:r>
              <a:rPr lang="en-IN" dirty="0"/>
              <a:t>s</a:t>
            </a:r>
            <a:endParaRPr lang="en-US" dirty="0"/>
          </a:p>
        </p:txBody>
      </p:sp>
      <p:sp>
        <p:nvSpPr>
          <p:cNvPr id="28" name="Rectangle: Rounded Corners 27">
            <a:extLst>
              <a:ext uri="{FF2B5EF4-FFF2-40B4-BE49-F238E27FC236}">
                <a16:creationId xmlns:a16="http://schemas.microsoft.com/office/drawing/2014/main" id="{E1B6179D-F5B2-73DC-D357-3CBD6C4AF481}"/>
              </a:ext>
            </a:extLst>
          </p:cNvPr>
          <p:cNvSpPr/>
          <p:nvPr/>
        </p:nvSpPr>
        <p:spPr>
          <a:xfrm>
            <a:off x="8906640" y="2590352"/>
            <a:ext cx="1949743" cy="646279"/>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Selecting Features</a:t>
            </a:r>
            <a:endParaRPr lang="en-US" dirty="0"/>
          </a:p>
        </p:txBody>
      </p:sp>
      <p:sp>
        <p:nvSpPr>
          <p:cNvPr id="34" name="Rectangle: Rounded Corners 33">
            <a:extLst>
              <a:ext uri="{FF2B5EF4-FFF2-40B4-BE49-F238E27FC236}">
                <a16:creationId xmlns:a16="http://schemas.microsoft.com/office/drawing/2014/main" id="{E5B79866-679F-6FEC-90C1-68B3968BD33D}"/>
              </a:ext>
            </a:extLst>
          </p:cNvPr>
          <p:cNvSpPr/>
          <p:nvPr/>
        </p:nvSpPr>
        <p:spPr>
          <a:xfrm>
            <a:off x="988355" y="2790772"/>
            <a:ext cx="2722041" cy="778174"/>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Gaining insights on the data </a:t>
            </a:r>
            <a:r>
              <a:rPr lang="en-IN" dirty="0" err="1"/>
              <a:t>w.r.t</a:t>
            </a:r>
            <a:r>
              <a:rPr lang="en-IN" dirty="0"/>
              <a:t> its features</a:t>
            </a:r>
            <a:endParaRPr lang="en-US" dirty="0"/>
          </a:p>
        </p:txBody>
      </p:sp>
      <p:sp>
        <p:nvSpPr>
          <p:cNvPr id="36" name="Rectangle: Rounded Corners 35">
            <a:extLst>
              <a:ext uri="{FF2B5EF4-FFF2-40B4-BE49-F238E27FC236}">
                <a16:creationId xmlns:a16="http://schemas.microsoft.com/office/drawing/2014/main" id="{88FBBAC3-99C6-1656-8EE3-AF12FD38FCA9}"/>
              </a:ext>
            </a:extLst>
          </p:cNvPr>
          <p:cNvSpPr/>
          <p:nvPr/>
        </p:nvSpPr>
        <p:spPr>
          <a:xfrm>
            <a:off x="303266" y="1239474"/>
            <a:ext cx="2238935" cy="94909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Setup and Install necessary packages</a:t>
            </a:r>
          </a:p>
        </p:txBody>
      </p:sp>
      <p:sp>
        <p:nvSpPr>
          <p:cNvPr id="38" name="Rectangle: Rounded Corners 37">
            <a:extLst>
              <a:ext uri="{FF2B5EF4-FFF2-40B4-BE49-F238E27FC236}">
                <a16:creationId xmlns:a16="http://schemas.microsoft.com/office/drawing/2014/main" id="{F5B2D854-1E0A-F2DD-E317-61B4D847FE28}"/>
              </a:ext>
            </a:extLst>
          </p:cNvPr>
          <p:cNvSpPr/>
          <p:nvPr/>
        </p:nvSpPr>
        <p:spPr>
          <a:xfrm>
            <a:off x="1348085" y="4431382"/>
            <a:ext cx="2002579" cy="1101314"/>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Visualizing the data</a:t>
            </a:r>
          </a:p>
        </p:txBody>
      </p:sp>
      <p:sp>
        <p:nvSpPr>
          <p:cNvPr id="5" name="Rectangle: Rounded Corners 4">
            <a:extLst>
              <a:ext uri="{FF2B5EF4-FFF2-40B4-BE49-F238E27FC236}">
                <a16:creationId xmlns:a16="http://schemas.microsoft.com/office/drawing/2014/main" id="{AF0BC825-454E-718E-6460-A9B830499898}"/>
              </a:ext>
            </a:extLst>
          </p:cNvPr>
          <p:cNvSpPr/>
          <p:nvPr/>
        </p:nvSpPr>
        <p:spPr>
          <a:xfrm>
            <a:off x="4471292" y="5044911"/>
            <a:ext cx="3249415" cy="892079"/>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Finding the best model of analysing that case</a:t>
            </a:r>
            <a:endParaRPr lang="en-US" dirty="0"/>
          </a:p>
        </p:txBody>
      </p:sp>
      <p:sp>
        <p:nvSpPr>
          <p:cNvPr id="7" name="Rectangle: Rounded Corners 6">
            <a:extLst>
              <a:ext uri="{FF2B5EF4-FFF2-40B4-BE49-F238E27FC236}">
                <a16:creationId xmlns:a16="http://schemas.microsoft.com/office/drawing/2014/main" id="{391A3345-BBFA-3262-BB8A-C7C944D3A770}"/>
              </a:ext>
            </a:extLst>
          </p:cNvPr>
          <p:cNvSpPr/>
          <p:nvPr/>
        </p:nvSpPr>
        <p:spPr>
          <a:xfrm>
            <a:off x="5143953" y="2644215"/>
            <a:ext cx="3064780" cy="74461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Implementing Prediction Models</a:t>
            </a:r>
            <a:endParaRPr lang="en-US" dirty="0"/>
          </a:p>
        </p:txBody>
      </p:sp>
      <p:cxnSp>
        <p:nvCxnSpPr>
          <p:cNvPr id="37" name="Straight Arrow Connector 36">
            <a:extLst>
              <a:ext uri="{FF2B5EF4-FFF2-40B4-BE49-F238E27FC236}">
                <a16:creationId xmlns:a16="http://schemas.microsoft.com/office/drawing/2014/main" id="{E4F167F4-1C23-683B-C2FA-FD5B5461A459}"/>
              </a:ext>
            </a:extLst>
          </p:cNvPr>
          <p:cNvCxnSpPr>
            <a:cxnSpLocks/>
            <a:stCxn id="36" idx="3"/>
            <a:endCxn id="26" idx="1"/>
          </p:cNvCxnSpPr>
          <p:nvPr/>
        </p:nvCxnSpPr>
        <p:spPr>
          <a:xfrm>
            <a:off x="2542201" y="1714022"/>
            <a:ext cx="5082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67FCDD3-215E-5818-068B-D686826F0905}"/>
              </a:ext>
            </a:extLst>
          </p:cNvPr>
          <p:cNvCxnSpPr>
            <a:cxnSpLocks/>
            <a:stCxn id="10" idx="2"/>
            <a:endCxn id="34" idx="0"/>
          </p:cNvCxnSpPr>
          <p:nvPr/>
        </p:nvCxnSpPr>
        <p:spPr>
          <a:xfrm flipH="1">
            <a:off x="2349376" y="2189477"/>
            <a:ext cx="4205030" cy="60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BD6EDB6-43BD-962D-EBB3-4874C5B87EF0}"/>
              </a:ext>
            </a:extLst>
          </p:cNvPr>
          <p:cNvCxnSpPr>
            <a:cxnSpLocks/>
            <a:stCxn id="36" idx="3"/>
            <a:endCxn id="26" idx="1"/>
          </p:cNvCxnSpPr>
          <p:nvPr/>
        </p:nvCxnSpPr>
        <p:spPr>
          <a:xfrm>
            <a:off x="2542201" y="1714022"/>
            <a:ext cx="5082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4E754A6-43E9-615A-FC66-207AC9D8F8B5}"/>
              </a:ext>
            </a:extLst>
          </p:cNvPr>
          <p:cNvCxnSpPr>
            <a:cxnSpLocks/>
            <a:stCxn id="28" idx="1"/>
            <a:endCxn id="7" idx="3"/>
          </p:cNvCxnSpPr>
          <p:nvPr/>
        </p:nvCxnSpPr>
        <p:spPr>
          <a:xfrm flipH="1">
            <a:off x="8208733" y="2913492"/>
            <a:ext cx="697907" cy="103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DDFD4BB-2692-AEC7-3E2E-3A51B321BD07}"/>
              </a:ext>
            </a:extLst>
          </p:cNvPr>
          <p:cNvCxnSpPr>
            <a:cxnSpLocks/>
            <a:stCxn id="27" idx="2"/>
            <a:endCxn id="28" idx="0"/>
          </p:cNvCxnSpPr>
          <p:nvPr/>
        </p:nvCxnSpPr>
        <p:spPr>
          <a:xfrm>
            <a:off x="9821578" y="2207308"/>
            <a:ext cx="59934" cy="383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8288229-C929-BD30-72D3-6EFD9A5ABE89}"/>
              </a:ext>
            </a:extLst>
          </p:cNvPr>
          <p:cNvCxnSpPr>
            <a:cxnSpLocks/>
            <a:stCxn id="26" idx="3"/>
            <a:endCxn id="10" idx="1"/>
          </p:cNvCxnSpPr>
          <p:nvPr/>
        </p:nvCxnSpPr>
        <p:spPr>
          <a:xfrm>
            <a:off x="4808330" y="1714023"/>
            <a:ext cx="280455" cy="2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EEF5A3DD-3CF8-DDF8-ACE6-9D1A1FBE9A21}"/>
              </a:ext>
            </a:extLst>
          </p:cNvPr>
          <p:cNvCxnSpPr>
            <a:cxnSpLocks/>
            <a:stCxn id="55" idx="2"/>
            <a:endCxn id="5" idx="0"/>
          </p:cNvCxnSpPr>
          <p:nvPr/>
        </p:nvCxnSpPr>
        <p:spPr>
          <a:xfrm>
            <a:off x="6096000" y="4682636"/>
            <a:ext cx="0" cy="36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BF0E840-1CD0-722B-8890-110336E9A9D0}"/>
              </a:ext>
            </a:extLst>
          </p:cNvPr>
          <p:cNvCxnSpPr>
            <a:cxnSpLocks/>
            <a:stCxn id="34" idx="2"/>
            <a:endCxn id="38" idx="0"/>
          </p:cNvCxnSpPr>
          <p:nvPr/>
        </p:nvCxnSpPr>
        <p:spPr>
          <a:xfrm flipH="1">
            <a:off x="2349375" y="3568946"/>
            <a:ext cx="1" cy="86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9">
            <a:extLst>
              <a:ext uri="{FF2B5EF4-FFF2-40B4-BE49-F238E27FC236}">
                <a16:creationId xmlns:a16="http://schemas.microsoft.com/office/drawing/2014/main" id="{27EE58B6-CD00-965C-3B31-4B5338DB00A1}"/>
              </a:ext>
            </a:extLst>
          </p:cNvPr>
          <p:cNvSpPr/>
          <p:nvPr/>
        </p:nvSpPr>
        <p:spPr>
          <a:xfrm>
            <a:off x="8355957" y="1262170"/>
            <a:ext cx="2931241" cy="94513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 the Data</a:t>
            </a:r>
          </a:p>
        </p:txBody>
      </p:sp>
      <p:cxnSp>
        <p:nvCxnSpPr>
          <p:cNvPr id="39" name="Straight Arrow Connector 38">
            <a:extLst>
              <a:ext uri="{FF2B5EF4-FFF2-40B4-BE49-F238E27FC236}">
                <a16:creationId xmlns:a16="http://schemas.microsoft.com/office/drawing/2014/main" id="{1C8EFE55-D8C1-9BE4-FF68-A7D9338A69C2}"/>
              </a:ext>
            </a:extLst>
          </p:cNvPr>
          <p:cNvCxnSpPr>
            <a:cxnSpLocks/>
            <a:stCxn id="10" idx="3"/>
            <a:endCxn id="27" idx="1"/>
          </p:cNvCxnSpPr>
          <p:nvPr/>
        </p:nvCxnSpPr>
        <p:spPr>
          <a:xfrm>
            <a:off x="8020026" y="1716908"/>
            <a:ext cx="335931" cy="17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6">
            <a:extLst>
              <a:ext uri="{FF2B5EF4-FFF2-40B4-BE49-F238E27FC236}">
                <a16:creationId xmlns:a16="http://schemas.microsoft.com/office/drawing/2014/main" id="{E1C5D27E-CCC1-2B03-9215-28A954246C85}"/>
              </a:ext>
            </a:extLst>
          </p:cNvPr>
          <p:cNvSpPr/>
          <p:nvPr/>
        </p:nvSpPr>
        <p:spPr>
          <a:xfrm>
            <a:off x="8355957" y="3882181"/>
            <a:ext cx="3064780" cy="74461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Discrete Data</a:t>
            </a:r>
            <a:endParaRPr lang="en-US" dirty="0"/>
          </a:p>
        </p:txBody>
      </p:sp>
      <p:sp>
        <p:nvSpPr>
          <p:cNvPr id="55" name="Rectangle: Rounded Corners 6">
            <a:extLst>
              <a:ext uri="{FF2B5EF4-FFF2-40B4-BE49-F238E27FC236}">
                <a16:creationId xmlns:a16="http://schemas.microsoft.com/office/drawing/2014/main" id="{0F98E1D0-20A9-BBB3-6467-778AFA30533A}"/>
              </a:ext>
            </a:extLst>
          </p:cNvPr>
          <p:cNvSpPr/>
          <p:nvPr/>
        </p:nvSpPr>
        <p:spPr>
          <a:xfrm>
            <a:off x="4563610" y="3938020"/>
            <a:ext cx="3064780" cy="74461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Continues Data</a:t>
            </a:r>
            <a:endParaRPr lang="en-US" dirty="0"/>
          </a:p>
        </p:txBody>
      </p:sp>
      <p:sp>
        <p:nvSpPr>
          <p:cNvPr id="60" name="Rectangle: Rounded Corners 4">
            <a:extLst>
              <a:ext uri="{FF2B5EF4-FFF2-40B4-BE49-F238E27FC236}">
                <a16:creationId xmlns:a16="http://schemas.microsoft.com/office/drawing/2014/main" id="{C6914A2E-65AE-A44F-E22E-74BB822EB857}"/>
              </a:ext>
            </a:extLst>
          </p:cNvPr>
          <p:cNvSpPr/>
          <p:nvPr/>
        </p:nvSpPr>
        <p:spPr>
          <a:xfrm>
            <a:off x="8263639" y="4976696"/>
            <a:ext cx="3249415" cy="892079"/>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Finding the best model of analysing that case</a:t>
            </a:r>
            <a:endParaRPr lang="en-US" dirty="0"/>
          </a:p>
        </p:txBody>
      </p:sp>
      <p:cxnSp>
        <p:nvCxnSpPr>
          <p:cNvPr id="1038" name="Straight Arrow Connector 1037">
            <a:extLst>
              <a:ext uri="{FF2B5EF4-FFF2-40B4-BE49-F238E27FC236}">
                <a16:creationId xmlns:a16="http://schemas.microsoft.com/office/drawing/2014/main" id="{AC5A162E-B5E9-0570-BD34-B7552B19F552}"/>
              </a:ext>
            </a:extLst>
          </p:cNvPr>
          <p:cNvCxnSpPr>
            <a:cxnSpLocks/>
            <a:stCxn id="10" idx="2"/>
          </p:cNvCxnSpPr>
          <p:nvPr/>
        </p:nvCxnSpPr>
        <p:spPr>
          <a:xfrm flipH="1">
            <a:off x="6062630" y="2189477"/>
            <a:ext cx="491776" cy="1771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9" name="Straight Arrow Connector 1038">
            <a:extLst>
              <a:ext uri="{FF2B5EF4-FFF2-40B4-BE49-F238E27FC236}">
                <a16:creationId xmlns:a16="http://schemas.microsoft.com/office/drawing/2014/main" id="{39A6DC33-D095-FDDD-FE1D-B972E05B9256}"/>
              </a:ext>
            </a:extLst>
          </p:cNvPr>
          <p:cNvCxnSpPr>
            <a:cxnSpLocks/>
            <a:stCxn id="28" idx="2"/>
            <a:endCxn id="53" idx="0"/>
          </p:cNvCxnSpPr>
          <p:nvPr/>
        </p:nvCxnSpPr>
        <p:spPr>
          <a:xfrm>
            <a:off x="9881512" y="3236631"/>
            <a:ext cx="6835" cy="645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8C20EAD0-3287-E355-0B0B-B199ADC6C35E}"/>
              </a:ext>
            </a:extLst>
          </p:cNvPr>
          <p:cNvCxnSpPr>
            <a:cxnSpLocks/>
            <a:stCxn id="53" idx="2"/>
            <a:endCxn id="60" idx="0"/>
          </p:cNvCxnSpPr>
          <p:nvPr/>
        </p:nvCxnSpPr>
        <p:spPr>
          <a:xfrm>
            <a:off x="9888347" y="4626797"/>
            <a:ext cx="0" cy="349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8165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CCDD6663-99FC-4F25-9661-9139B3E36192}"/>
              </a:ext>
            </a:extLst>
          </p:cNvPr>
          <p:cNvSpPr txBox="1"/>
          <p:nvPr/>
        </p:nvSpPr>
        <p:spPr>
          <a:xfrm>
            <a:off x="301557" y="159391"/>
            <a:ext cx="3472775" cy="4401205"/>
          </a:xfrm>
          <a:prstGeom prst="rect">
            <a:avLst/>
          </a:prstGeom>
          <a:noFill/>
        </p:spPr>
        <p:txBody>
          <a:bodyPr wrap="square" rtlCol="0">
            <a:spAutoFit/>
          </a:bodyPr>
          <a:lstStyle/>
          <a:p>
            <a:r>
              <a:rPr lang="en-US" sz="4000" dirty="0"/>
              <a:t>Insights:</a:t>
            </a:r>
          </a:p>
          <a:p>
            <a:endParaRPr lang="en-IN" sz="2400" dirty="0"/>
          </a:p>
          <a:p>
            <a:endParaRPr lang="en-IN" sz="2400" dirty="0"/>
          </a:p>
          <a:p>
            <a:pPr marL="342900" indent="-342900">
              <a:buFont typeface="Symbol" pitchFamily="2" charset="2"/>
              <a:buChar char="Þ"/>
            </a:pPr>
            <a:r>
              <a:rPr lang="en-IN" sz="2400" dirty="0"/>
              <a:t>This graph represents top countries where Yoghurt production per person is highest.</a:t>
            </a:r>
          </a:p>
          <a:p>
            <a:pPr marL="342900" indent="-342900">
              <a:buFont typeface="Symbol" pitchFamily="2" charset="2"/>
              <a:buChar char="Þ"/>
            </a:pPr>
            <a:r>
              <a:rPr lang="en-IN" sz="2400" dirty="0"/>
              <a:t>As you can see small countries with low population density is highest like Belarus.</a:t>
            </a:r>
            <a:endParaRPr lang="en-US" sz="2400" dirty="0"/>
          </a:p>
        </p:txBody>
      </p:sp>
      <p:pic>
        <p:nvPicPr>
          <p:cNvPr id="6" name="Picture 5" descr="Chart, bar chart&#10;&#10;Description automatically generated">
            <a:extLst>
              <a:ext uri="{FF2B5EF4-FFF2-40B4-BE49-F238E27FC236}">
                <a16:creationId xmlns:a16="http://schemas.microsoft.com/office/drawing/2014/main" id="{F17D8A75-3F7C-6998-9B83-D2251924C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542" y="570599"/>
            <a:ext cx="7772400" cy="4818518"/>
          </a:xfrm>
          <a:prstGeom prst="rect">
            <a:avLst/>
          </a:prstGeom>
        </p:spPr>
      </p:pic>
    </p:spTree>
    <p:extLst>
      <p:ext uri="{BB962C8B-B14F-4D97-AF65-F5344CB8AC3E}">
        <p14:creationId xmlns:p14="http://schemas.microsoft.com/office/powerpoint/2010/main" val="1623031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CCDD6663-99FC-4F25-9661-9139B3E36192}"/>
              </a:ext>
            </a:extLst>
          </p:cNvPr>
          <p:cNvSpPr txBox="1"/>
          <p:nvPr/>
        </p:nvSpPr>
        <p:spPr>
          <a:xfrm>
            <a:off x="301557" y="159391"/>
            <a:ext cx="3219235" cy="5878532"/>
          </a:xfrm>
          <a:prstGeom prst="rect">
            <a:avLst/>
          </a:prstGeom>
          <a:noFill/>
        </p:spPr>
        <p:txBody>
          <a:bodyPr wrap="square" rtlCol="0">
            <a:spAutoFit/>
          </a:bodyPr>
          <a:lstStyle/>
          <a:p>
            <a:r>
              <a:rPr lang="en-US" sz="4000" dirty="0"/>
              <a:t>Insights:</a:t>
            </a:r>
          </a:p>
          <a:p>
            <a:endParaRPr lang="en-US" sz="2400" dirty="0"/>
          </a:p>
          <a:p>
            <a:pPr marL="342900" indent="-342900">
              <a:buFont typeface="Symbol" pitchFamily="2" charset="2"/>
              <a:buChar char="Þ"/>
            </a:pPr>
            <a:r>
              <a:rPr lang="en-IN" sz="2400" dirty="0"/>
              <a:t>This Graph represents the meat production of countries with respect to Population density over the years.</a:t>
            </a:r>
          </a:p>
          <a:p>
            <a:pPr marL="342900" indent="-342900">
              <a:buFont typeface="Symbol" pitchFamily="2" charset="2"/>
              <a:buChar char="Þ"/>
            </a:pPr>
            <a:r>
              <a:rPr lang="en-IN" sz="2400" dirty="0"/>
              <a:t>We can see an increase of both production and population density in between 1990 and 2000.</a:t>
            </a:r>
            <a:endParaRPr lang="en-US" sz="2400" dirty="0"/>
          </a:p>
        </p:txBody>
      </p:sp>
      <p:pic>
        <p:nvPicPr>
          <p:cNvPr id="8" name="Picture 7" descr="Chart, line chart&#10;&#10;Description automatically generated">
            <a:extLst>
              <a:ext uri="{FF2B5EF4-FFF2-40B4-BE49-F238E27FC236}">
                <a16:creationId xmlns:a16="http://schemas.microsoft.com/office/drawing/2014/main" id="{ECDCA73E-A06F-BF0E-51F9-4A180CF23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8185" y="348323"/>
            <a:ext cx="7645400" cy="5689600"/>
          </a:xfrm>
          <a:prstGeom prst="rect">
            <a:avLst/>
          </a:prstGeom>
        </p:spPr>
      </p:pic>
    </p:spTree>
    <p:extLst>
      <p:ext uri="{BB962C8B-B14F-4D97-AF65-F5344CB8AC3E}">
        <p14:creationId xmlns:p14="http://schemas.microsoft.com/office/powerpoint/2010/main" val="19116199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CCDD6663-99FC-4F25-9661-9139B3E36192}"/>
              </a:ext>
            </a:extLst>
          </p:cNvPr>
          <p:cNvSpPr txBox="1"/>
          <p:nvPr/>
        </p:nvSpPr>
        <p:spPr>
          <a:xfrm>
            <a:off x="301557" y="159391"/>
            <a:ext cx="3472775" cy="5386090"/>
          </a:xfrm>
          <a:prstGeom prst="rect">
            <a:avLst/>
          </a:prstGeom>
          <a:noFill/>
        </p:spPr>
        <p:txBody>
          <a:bodyPr wrap="square" rtlCol="0">
            <a:spAutoFit/>
          </a:bodyPr>
          <a:lstStyle/>
          <a:p>
            <a:r>
              <a:rPr lang="en-US" sz="4000" dirty="0"/>
              <a:t>Insights:</a:t>
            </a:r>
            <a:endParaRPr lang="en-IN" sz="4000" dirty="0"/>
          </a:p>
          <a:p>
            <a:endParaRPr lang="en-IN" sz="4000" dirty="0"/>
          </a:p>
          <a:p>
            <a:pPr marL="342900" indent="-342900">
              <a:buFont typeface="Symbol" pitchFamily="2" charset="2"/>
              <a:buChar char="Þ"/>
            </a:pPr>
            <a:r>
              <a:rPr lang="en-IN" sz="2400" dirty="0"/>
              <a:t>This Graph represents the quantity of beef produced by each country from the years 2010 to 2021.</a:t>
            </a:r>
          </a:p>
          <a:p>
            <a:pPr marL="342900" indent="-342900">
              <a:buFont typeface="Symbol" pitchFamily="2" charset="2"/>
              <a:buChar char="Þ"/>
            </a:pPr>
            <a:r>
              <a:rPr lang="en-IN" sz="2400" dirty="0"/>
              <a:t>We can see a unique case of Brazil, which even with less population is producing as much beef or more so than USA  and China.</a:t>
            </a:r>
          </a:p>
        </p:txBody>
      </p:sp>
      <p:pic>
        <p:nvPicPr>
          <p:cNvPr id="7" name="Picture 6" descr="Chart, pie chart&#10;&#10;Description automatically generated">
            <a:extLst>
              <a:ext uri="{FF2B5EF4-FFF2-40B4-BE49-F238E27FC236}">
                <a16:creationId xmlns:a16="http://schemas.microsoft.com/office/drawing/2014/main" id="{9EB6B5FC-7263-D055-1684-244BA96CC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6745" y="271028"/>
            <a:ext cx="7772400" cy="6092305"/>
          </a:xfrm>
          <a:prstGeom prst="rect">
            <a:avLst/>
          </a:prstGeom>
        </p:spPr>
      </p:pic>
    </p:spTree>
    <p:extLst>
      <p:ext uri="{BB962C8B-B14F-4D97-AF65-F5344CB8AC3E}">
        <p14:creationId xmlns:p14="http://schemas.microsoft.com/office/powerpoint/2010/main" val="2819147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CCDD6663-99FC-4F25-9661-9139B3E36192}"/>
              </a:ext>
            </a:extLst>
          </p:cNvPr>
          <p:cNvSpPr txBox="1"/>
          <p:nvPr/>
        </p:nvSpPr>
        <p:spPr>
          <a:xfrm>
            <a:off x="301557" y="159391"/>
            <a:ext cx="3472775" cy="5755422"/>
          </a:xfrm>
          <a:prstGeom prst="rect">
            <a:avLst/>
          </a:prstGeom>
          <a:noFill/>
        </p:spPr>
        <p:txBody>
          <a:bodyPr wrap="square" rtlCol="0">
            <a:spAutoFit/>
          </a:bodyPr>
          <a:lstStyle/>
          <a:p>
            <a:r>
              <a:rPr lang="en-US" sz="4000" dirty="0"/>
              <a:t>Insights:</a:t>
            </a:r>
            <a:endParaRPr lang="en-IN" sz="4000" dirty="0"/>
          </a:p>
          <a:p>
            <a:endParaRPr lang="en-IN" sz="4000" dirty="0"/>
          </a:p>
          <a:p>
            <a:pPr marL="342900" indent="-342900">
              <a:buFont typeface="Symbol" pitchFamily="2" charset="2"/>
              <a:buChar char="Þ"/>
            </a:pPr>
            <a:r>
              <a:rPr lang="en-IN" sz="2400" dirty="0"/>
              <a:t>This Graph represents the area used for Crops and Livestock production over the years from different continents.</a:t>
            </a:r>
          </a:p>
          <a:p>
            <a:pPr marL="342900" indent="-342900">
              <a:buFont typeface="Symbol" pitchFamily="2" charset="2"/>
              <a:buChar char="Þ"/>
            </a:pPr>
            <a:r>
              <a:rPr lang="en-IN" sz="2400" dirty="0"/>
              <a:t>We can see a sudden increase in area usage 1990’s and the unique case of Europe where area has decreased over years.</a:t>
            </a:r>
          </a:p>
        </p:txBody>
      </p:sp>
      <p:pic>
        <p:nvPicPr>
          <p:cNvPr id="6" name="Picture 5" descr="Chart&#10;&#10;Description automatically generated">
            <a:extLst>
              <a:ext uri="{FF2B5EF4-FFF2-40B4-BE49-F238E27FC236}">
                <a16:creationId xmlns:a16="http://schemas.microsoft.com/office/drawing/2014/main" id="{F545DC9B-C2DB-AD11-26D9-9587553C1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4843" y="334107"/>
            <a:ext cx="7289800" cy="5791200"/>
          </a:xfrm>
          <a:prstGeom prst="rect">
            <a:avLst/>
          </a:prstGeom>
        </p:spPr>
      </p:pic>
    </p:spTree>
    <p:extLst>
      <p:ext uri="{BB962C8B-B14F-4D97-AF65-F5344CB8AC3E}">
        <p14:creationId xmlns:p14="http://schemas.microsoft.com/office/powerpoint/2010/main" val="12016088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CCDD6663-99FC-4F25-9661-9139B3E36192}"/>
              </a:ext>
            </a:extLst>
          </p:cNvPr>
          <p:cNvSpPr txBox="1"/>
          <p:nvPr/>
        </p:nvSpPr>
        <p:spPr>
          <a:xfrm>
            <a:off x="301557" y="159391"/>
            <a:ext cx="3472775" cy="5016758"/>
          </a:xfrm>
          <a:prstGeom prst="rect">
            <a:avLst/>
          </a:prstGeom>
          <a:noFill/>
        </p:spPr>
        <p:txBody>
          <a:bodyPr wrap="square" rtlCol="0">
            <a:spAutoFit/>
          </a:bodyPr>
          <a:lstStyle/>
          <a:p>
            <a:r>
              <a:rPr lang="en-US" sz="4000" dirty="0"/>
              <a:t>Insights:</a:t>
            </a:r>
            <a:endParaRPr lang="en-IN" sz="4000" dirty="0"/>
          </a:p>
          <a:p>
            <a:endParaRPr lang="en-IN" sz="4000" dirty="0"/>
          </a:p>
          <a:p>
            <a:pPr marL="342900" indent="-342900">
              <a:buFont typeface="Symbol" pitchFamily="2" charset="2"/>
              <a:buChar char="Þ"/>
            </a:pPr>
            <a:r>
              <a:rPr lang="en-IN" sz="2400" dirty="0"/>
              <a:t>These Graphs represents the area, Production and Yield produced by each continent.</a:t>
            </a:r>
          </a:p>
          <a:p>
            <a:pPr marL="342900" indent="-342900">
              <a:buFont typeface="Symbol" pitchFamily="2" charset="2"/>
              <a:buChar char="Þ"/>
            </a:pPr>
            <a:r>
              <a:rPr lang="en-IN" sz="2400" dirty="0"/>
              <a:t>We can see that Asia has high quantity of Rice cultivation, but the yield is not high as even Europe.</a:t>
            </a:r>
          </a:p>
        </p:txBody>
      </p:sp>
      <p:pic>
        <p:nvPicPr>
          <p:cNvPr id="6" name="Picture 5" descr="Chart, bar chart&#10;&#10;Description automatically generated">
            <a:extLst>
              <a:ext uri="{FF2B5EF4-FFF2-40B4-BE49-F238E27FC236}">
                <a16:creationId xmlns:a16="http://schemas.microsoft.com/office/drawing/2014/main" id="{D0357ADE-C233-BFD6-D78E-BA6F911CD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3927" y="397988"/>
            <a:ext cx="4068319" cy="2664209"/>
          </a:xfrm>
          <a:prstGeom prst="rect">
            <a:avLst/>
          </a:prstGeom>
        </p:spPr>
      </p:pic>
      <p:pic>
        <p:nvPicPr>
          <p:cNvPr id="9" name="Picture 8" descr="Chart, bar chart&#10;&#10;Description automatically generated">
            <a:extLst>
              <a:ext uri="{FF2B5EF4-FFF2-40B4-BE49-F238E27FC236}">
                <a16:creationId xmlns:a16="http://schemas.microsoft.com/office/drawing/2014/main" id="{20E7CE4B-71EE-9A48-849A-9DB53E8750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257" y="397988"/>
            <a:ext cx="4092585" cy="2712101"/>
          </a:xfrm>
          <a:prstGeom prst="rect">
            <a:avLst/>
          </a:prstGeom>
        </p:spPr>
      </p:pic>
      <p:pic>
        <p:nvPicPr>
          <p:cNvPr id="11" name="Picture 10" descr="Chart, bar chart&#10;&#10;Description automatically generated">
            <a:extLst>
              <a:ext uri="{FF2B5EF4-FFF2-40B4-BE49-F238E27FC236}">
                <a16:creationId xmlns:a16="http://schemas.microsoft.com/office/drawing/2014/main" id="{84A1FE50-0ED6-0BEE-9C83-6FF87EC618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0191" y="3287743"/>
            <a:ext cx="4026132" cy="2612019"/>
          </a:xfrm>
          <a:prstGeom prst="rect">
            <a:avLst/>
          </a:prstGeom>
        </p:spPr>
      </p:pic>
    </p:spTree>
    <p:extLst>
      <p:ext uri="{BB962C8B-B14F-4D97-AF65-F5344CB8AC3E}">
        <p14:creationId xmlns:p14="http://schemas.microsoft.com/office/powerpoint/2010/main" val="3745611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TotalTime>
  <Words>756</Words>
  <Application>Microsoft Macintosh PowerPoint</Application>
  <PresentationFormat>Widescreen</PresentationFormat>
  <Paragraphs>133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Inter</vt:lpstr>
      <vt:lpstr>Source Code Pro</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Rohith Ram</dc:creator>
  <cp:lastModifiedBy>Sushanth Kumar Panasa</cp:lastModifiedBy>
  <cp:revision>43</cp:revision>
  <dcterms:created xsi:type="dcterms:W3CDTF">2021-08-16T18:04:50Z</dcterms:created>
  <dcterms:modified xsi:type="dcterms:W3CDTF">2023-05-04T23:01:38Z</dcterms:modified>
</cp:coreProperties>
</file>