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74" r:id="rId8"/>
    <p:sldId id="262" r:id="rId9"/>
    <p:sldId id="263" r:id="rId10"/>
    <p:sldId id="275" r:id="rId11"/>
    <p:sldId id="264" r:id="rId12"/>
    <p:sldId id="265" r:id="rId13"/>
    <p:sldId id="266" r:id="rId14"/>
    <p:sldId id="267" r:id="rId15"/>
    <p:sldId id="281" r:id="rId16"/>
    <p:sldId id="268" r:id="rId17"/>
    <p:sldId id="276" r:id="rId18"/>
    <p:sldId id="278" r:id="rId19"/>
    <p:sldId id="269" r:id="rId20"/>
    <p:sldId id="270" r:id="rId21"/>
    <p:sldId id="280" r:id="rId22"/>
    <p:sldId id="271" r:id="rId23"/>
    <p:sldId id="272" r:id="rId24"/>
    <p:sldId id="273" r:id="rId25"/>
    <p:sldId id="282"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Nunito"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680" y="-2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bf9970867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2bf9970867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bf061c2f4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bf061c2f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2bf061c2f4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2bf061c2f4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2bf9970867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2bf9970867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bf061c2f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bf061c2f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2bf061c2f4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2bf061c2f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2bf9970867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2bf9970867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2bf9970867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2bf9970867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2bf061c2f4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2bf061c2f4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bf061c2f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2bf061c2f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bf061c2f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bf061c2f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bf9970867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bf9970867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bf061c2f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bf061c2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bf9970867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bf9970867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bf061c2f4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bf061c2f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bf061c2f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bf061c2f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456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bf061c2f4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bf061c2f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bf061c2f4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bf061c2f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sripadkarthik/lung-cancer-prediction-using-ml-and-dl/data"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300655"/>
            <a:ext cx="5361300" cy="1781504"/>
          </a:xfrm>
          <a:prstGeom prst="rect">
            <a:avLst/>
          </a:prstGeom>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41044"/>
              <a:buNone/>
            </a:pPr>
            <a:r>
              <a:rPr lang="en" dirty="0">
                <a:solidFill>
                  <a:schemeClr val="bg2"/>
                </a:solidFill>
              </a:rPr>
              <a:t>Lung Cancer detection</a:t>
            </a:r>
            <a:br>
              <a:rPr lang="en" dirty="0">
                <a:solidFill>
                  <a:schemeClr val="bg2"/>
                </a:solidFill>
              </a:rPr>
            </a:br>
            <a:br>
              <a:rPr lang="en" dirty="0">
                <a:solidFill>
                  <a:schemeClr val="bg2"/>
                </a:solidFill>
              </a:rPr>
            </a:br>
            <a:r>
              <a:rPr lang="it-IT" sz="2400" dirty="0">
                <a:solidFill>
                  <a:schemeClr val="bg2"/>
                </a:solidFill>
              </a:rPr>
              <a:t>Data 606: Capstone in Data Science</a:t>
            </a:r>
            <a:br>
              <a:rPr lang="it-IT" sz="2400" dirty="0">
                <a:solidFill>
                  <a:schemeClr val="bg2"/>
                </a:solidFill>
              </a:rPr>
            </a:br>
            <a:r>
              <a:rPr lang="it-IT" sz="2400" dirty="0">
                <a:solidFill>
                  <a:schemeClr val="bg2"/>
                </a:solidFill>
              </a:rPr>
              <a:t>Professor: Chaojie Wang</a:t>
            </a:r>
            <a:endParaRPr sz="2400" dirty="0">
              <a:solidFill>
                <a:schemeClr val="bg2"/>
              </a:solidFill>
            </a:endParaRPr>
          </a:p>
        </p:txBody>
      </p:sp>
      <p:sp>
        <p:nvSpPr>
          <p:cNvPr id="129" name="Google Shape;129;p13"/>
          <p:cNvSpPr txBox="1">
            <a:spLocks noGrp="1"/>
          </p:cNvSpPr>
          <p:nvPr>
            <p:ph type="subTitle" idx="1"/>
          </p:nvPr>
        </p:nvSpPr>
        <p:spPr>
          <a:xfrm>
            <a:off x="1858700" y="3082159"/>
            <a:ext cx="5361300" cy="922282"/>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bg2">
                    <a:lumMod val="50000"/>
                  </a:schemeClr>
                </a:solidFill>
              </a:rPr>
              <a:t>Presented By:</a:t>
            </a:r>
          </a:p>
          <a:p>
            <a:pPr marL="0" lvl="0" indent="0" algn="ctr" rtl="0">
              <a:spcBef>
                <a:spcPts val="0"/>
              </a:spcBef>
              <a:spcAft>
                <a:spcPts val="0"/>
              </a:spcAft>
              <a:buNone/>
            </a:pPr>
            <a:r>
              <a:rPr lang="en-US" dirty="0">
                <a:solidFill>
                  <a:schemeClr val="bg2">
                    <a:lumMod val="50000"/>
                  </a:schemeClr>
                </a:solidFill>
              </a:rPr>
              <a:t>Swapan Gupta Chollati</a:t>
            </a:r>
          </a:p>
          <a:p>
            <a:pPr marL="0" lvl="0" indent="0" algn="ctr" rtl="0">
              <a:spcBef>
                <a:spcPts val="0"/>
              </a:spcBef>
              <a:spcAft>
                <a:spcPts val="0"/>
              </a:spcAft>
              <a:buNone/>
            </a:pPr>
            <a:r>
              <a:rPr lang="en-US" dirty="0">
                <a:solidFill>
                  <a:schemeClr val="bg2">
                    <a:lumMod val="50000"/>
                  </a:schemeClr>
                </a:solidFill>
              </a:rPr>
              <a:t>RJ29255</a:t>
            </a:r>
            <a:endParaRPr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B6DF56-ACE0-1401-EE43-0EEDEEF3ED51}"/>
              </a:ext>
            </a:extLst>
          </p:cNvPr>
          <p:cNvSpPr>
            <a:spLocks noGrp="1"/>
          </p:cNvSpPr>
          <p:nvPr>
            <p:ph type="title"/>
          </p:nvPr>
        </p:nvSpPr>
        <p:spPr/>
        <p:txBody>
          <a:bodyPr/>
          <a:lstStyle/>
          <a:p>
            <a:r>
              <a:rPr lang="en-US" dirty="0"/>
              <a:t>Preprocessing</a:t>
            </a:r>
          </a:p>
        </p:txBody>
      </p:sp>
      <p:sp>
        <p:nvSpPr>
          <p:cNvPr id="9" name="Text Placeholder 8">
            <a:extLst>
              <a:ext uri="{FF2B5EF4-FFF2-40B4-BE49-F238E27FC236}">
                <a16:creationId xmlns:a16="http://schemas.microsoft.com/office/drawing/2014/main" id="{80960583-B81A-7CAF-EDEF-1D229D4A5DA2}"/>
              </a:ext>
            </a:extLst>
          </p:cNvPr>
          <p:cNvSpPr>
            <a:spLocks noGrp="1"/>
          </p:cNvSpPr>
          <p:nvPr>
            <p:ph type="body" idx="1"/>
          </p:nvPr>
        </p:nvSpPr>
        <p:spPr/>
        <p:txBody>
          <a:bodyPr>
            <a:normAutofit/>
          </a:bodyPr>
          <a:lstStyle/>
          <a:p>
            <a:pPr marL="146050" indent="0">
              <a:buNone/>
            </a:pPr>
            <a:r>
              <a:rPr lang="en-US" sz="100" dirty="0"/>
              <a:t>a</a:t>
            </a:r>
          </a:p>
        </p:txBody>
      </p:sp>
      <p:pic>
        <p:nvPicPr>
          <p:cNvPr id="11" name="Picture 10">
            <a:extLst>
              <a:ext uri="{FF2B5EF4-FFF2-40B4-BE49-F238E27FC236}">
                <a16:creationId xmlns:a16="http://schemas.microsoft.com/office/drawing/2014/main" id="{F9BF8B57-2D6D-AE19-9E64-AF035A4E20BD}"/>
              </a:ext>
            </a:extLst>
          </p:cNvPr>
          <p:cNvPicPr>
            <a:picLocks noChangeAspect="1"/>
          </p:cNvPicPr>
          <p:nvPr/>
        </p:nvPicPr>
        <p:blipFill>
          <a:blip r:embed="rId2"/>
          <a:stretch>
            <a:fillRect/>
          </a:stretch>
        </p:blipFill>
        <p:spPr>
          <a:xfrm>
            <a:off x="1256932" y="1575289"/>
            <a:ext cx="5778797" cy="2292468"/>
          </a:xfrm>
          <a:prstGeom prst="rect">
            <a:avLst/>
          </a:prstGeom>
        </p:spPr>
      </p:pic>
    </p:spTree>
    <p:extLst>
      <p:ext uri="{BB962C8B-B14F-4D97-AF65-F5344CB8AC3E}">
        <p14:creationId xmlns:p14="http://schemas.microsoft.com/office/powerpoint/2010/main" val="427591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Preprocessing - One hot encoding :</a:t>
            </a:r>
            <a:endParaRPr/>
          </a:p>
        </p:txBody>
      </p:sp>
      <p:sp>
        <p:nvSpPr>
          <p:cNvPr id="180" name="Google Shape;180;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171450" indent="-171450">
              <a:lnSpc>
                <a:spcPct val="95000"/>
              </a:lnSpc>
              <a:spcAft>
                <a:spcPts val="1200"/>
              </a:spcAft>
            </a:pPr>
            <a:r>
              <a:rPr lang="en-US" sz="1800" dirty="0"/>
              <a:t>One hot encoding is a process of converting categorical information into a format that can be used by Machine learning algorithms.</a:t>
            </a:r>
          </a:p>
          <a:p>
            <a:pPr marL="171450" indent="-171450">
              <a:lnSpc>
                <a:spcPct val="95000"/>
              </a:lnSpc>
              <a:spcAft>
                <a:spcPts val="12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target variable contains 3 still values low, medium and high.</a:t>
            </a:r>
          </a:p>
          <a:p>
            <a:pPr marL="171450" indent="-171450">
              <a:lnSpc>
                <a:spcPct val="95000"/>
              </a:lnSpc>
              <a:spcAft>
                <a:spcPts val="1200"/>
              </a:spcAft>
            </a:pPr>
            <a:r>
              <a:rPr lang="en-US" sz="1800" dirty="0">
                <a:latin typeface="Calibri" panose="020F0502020204030204" pitchFamily="34" charset="0"/>
                <a:ea typeface="Calibri" panose="020F0502020204030204" pitchFamily="34" charset="0"/>
                <a:cs typeface="Times New Roman" panose="02020603050405020304" pitchFamily="18" charset="0"/>
              </a:rPr>
              <a:t>The 3 values are vectorized as Low-100, Medium-010, High-001 and the returned sparse matrix is converted to dense matrix by using </a:t>
            </a:r>
            <a:r>
              <a:rPr lang="en-US" sz="1800" dirty="0" err="1">
                <a:latin typeface="Calibri" panose="020F0502020204030204" pitchFamily="34" charset="0"/>
                <a:ea typeface="Calibri" panose="020F0502020204030204" pitchFamily="34" charset="0"/>
                <a:cs typeface="Times New Roman" panose="02020603050405020304" pitchFamily="18" charset="0"/>
              </a:rPr>
              <a:t>todense</a:t>
            </a:r>
            <a:r>
              <a:rPr lang="en-US" sz="1800" dirty="0">
                <a:latin typeface="Calibri" panose="020F0502020204030204" pitchFamily="34" charset="0"/>
                <a:ea typeface="Calibri" panose="020F0502020204030204" pitchFamily="34" charset="0"/>
                <a:cs typeface="Times New Roman" panose="02020603050405020304" pitchFamily="18" charset="0"/>
              </a:rPr>
              <a:t> function.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95000"/>
              </a:lnSpc>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95000"/>
              </a:lnSpc>
              <a:spcAft>
                <a:spcPts val="1200"/>
              </a:spcAft>
            </a:pPr>
            <a:endParaRPr lang="en-US" sz="1600" dirty="0"/>
          </a:p>
          <a:p>
            <a:pPr marL="0" lvl="0" indent="0" algn="l" rtl="0">
              <a:lnSpc>
                <a:spcPct val="95000"/>
              </a:lnSpc>
              <a:spcBef>
                <a:spcPts val="0"/>
              </a:spcBef>
              <a:spcAft>
                <a:spcPts val="1200"/>
              </a:spcAft>
              <a:buNone/>
            </a:pPr>
            <a:endParaRPr lang="en-US" sz="1200" dirty="0">
              <a:solidFill>
                <a:schemeClr val="bg2">
                  <a:lumMod val="50000"/>
                </a:schemeClr>
              </a:solidFill>
              <a:highlight>
                <a:srgbClr val="F7F7F8"/>
              </a:highlight>
              <a:latin typeface="Calibri" panose="020F0502020204030204" pitchFamily="34" charset="0"/>
              <a:ea typeface="Calibri" panose="020F0502020204030204" pitchFamily="34" charset="0"/>
              <a:cs typeface="Calibri" panose="020F0502020204030204" pitchFamily="34" charset="0"/>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a:t>
            </a:r>
            <a:endParaRPr/>
          </a:p>
        </p:txBody>
      </p:sp>
      <p:sp>
        <p:nvSpPr>
          <p:cNvPr id="186" name="Google Shape;186;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Models are trained and analysed</a:t>
            </a:r>
            <a:endParaRPr dirty="0"/>
          </a:p>
          <a:p>
            <a:pPr marL="457200" lvl="0" indent="-311150" algn="l" rtl="0">
              <a:spcBef>
                <a:spcPts val="1200"/>
              </a:spcBef>
              <a:spcAft>
                <a:spcPts val="0"/>
              </a:spcAft>
              <a:buSzPts val="1300"/>
              <a:buChar char="●"/>
            </a:pPr>
            <a:r>
              <a:rPr lang="en" dirty="0"/>
              <a:t>K- nearest neighbours</a:t>
            </a:r>
            <a:endParaRPr dirty="0"/>
          </a:p>
          <a:p>
            <a:pPr marL="457200" lvl="0" indent="-311150" algn="l" rtl="0">
              <a:spcBef>
                <a:spcPts val="0"/>
              </a:spcBef>
              <a:spcAft>
                <a:spcPts val="0"/>
              </a:spcAft>
              <a:buSzPts val="1300"/>
              <a:buChar char="●"/>
            </a:pPr>
            <a:r>
              <a:rPr lang="en" dirty="0"/>
              <a:t>Decision tree</a:t>
            </a:r>
            <a:endParaRPr dirty="0"/>
          </a:p>
          <a:p>
            <a:pPr marL="457200" lvl="0" indent="-311150" algn="l" rtl="0">
              <a:spcBef>
                <a:spcPts val="0"/>
              </a:spcBef>
              <a:spcAft>
                <a:spcPts val="0"/>
              </a:spcAft>
              <a:buSzPts val="1300"/>
              <a:buChar char="●"/>
            </a:pPr>
            <a:r>
              <a:rPr lang="en" dirty="0"/>
              <a:t>Logistic regression</a:t>
            </a:r>
            <a:endParaRPr dirty="0"/>
          </a:p>
          <a:p>
            <a:pPr marL="0" lvl="0" indent="0" algn="l" rtl="0">
              <a:spcBef>
                <a:spcPts val="1200"/>
              </a:spcBef>
              <a:spcAft>
                <a:spcPts val="1200"/>
              </a:spcAft>
              <a:buNone/>
            </a:pPr>
            <a:r>
              <a:rPr lang="en" dirty="0"/>
              <a:t>The confusion matrix is drawn for analysis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 K- nearest neighbours</a:t>
            </a:r>
            <a:endParaRPr/>
          </a:p>
        </p:txBody>
      </p:sp>
      <p:sp>
        <p:nvSpPr>
          <p:cNvPr id="192" name="Google Shape;192;p23"/>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KNN has been performed with different values for k and the respective accuracy values are plotted as below</a:t>
            </a:r>
            <a:endParaRPr/>
          </a:p>
          <a:p>
            <a:pPr marL="0" lvl="0" indent="0" algn="l" rtl="0">
              <a:spcBef>
                <a:spcPts val="1200"/>
              </a:spcBef>
              <a:spcAft>
                <a:spcPts val="1200"/>
              </a:spcAft>
              <a:buNone/>
            </a:pPr>
            <a:endParaRPr/>
          </a:p>
        </p:txBody>
      </p:sp>
      <p:pic>
        <p:nvPicPr>
          <p:cNvPr id="1026" name="Picture 2">
            <a:extLst>
              <a:ext uri="{FF2B5EF4-FFF2-40B4-BE49-F238E27FC236}">
                <a16:creationId xmlns:a16="http://schemas.microsoft.com/office/drawing/2014/main" id="{2F3CBA53-9DB9-16EA-46E1-A59D1CF05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655" y="2248153"/>
            <a:ext cx="3310758" cy="2483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 K- nearest neighbours</a:t>
            </a:r>
            <a:endParaRPr/>
          </a:p>
        </p:txBody>
      </p:sp>
      <p:sp>
        <p:nvSpPr>
          <p:cNvPr id="199" name="Google Shape;199;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We can see how accuracy increased until k is 3 and decreased after k is 7. Similar case was oserved with different proportions of testsets with different random states. So taking k as 5 which was the mean in many cases.</a:t>
            </a:r>
            <a:endParaRPr sz="1800"/>
          </a:p>
          <a:p>
            <a:pPr marL="0" lvl="0" indent="0" algn="l" rtl="0">
              <a:spcBef>
                <a:spcPts val="1200"/>
              </a:spcBef>
              <a:spcAft>
                <a:spcPts val="1200"/>
              </a:spcAft>
              <a:buNone/>
            </a:pPr>
            <a:r>
              <a:rPr lang="en" sz="1800"/>
              <a:t>By taking k as 5 validations are performed and the results are given in results section</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B28C-1563-754B-DC68-DF91E5B29065}"/>
              </a:ext>
            </a:extLst>
          </p:cNvPr>
          <p:cNvSpPr>
            <a:spLocks noGrp="1"/>
          </p:cNvSpPr>
          <p:nvPr>
            <p:ph type="title"/>
          </p:nvPr>
        </p:nvSpPr>
        <p:spPr/>
        <p:txBody>
          <a:bodyPr/>
          <a:lstStyle/>
          <a:p>
            <a:r>
              <a:rPr lang="en-US" dirty="0"/>
              <a:t>Confusion Matrix : KNN</a:t>
            </a:r>
          </a:p>
        </p:txBody>
      </p:sp>
      <p:sp>
        <p:nvSpPr>
          <p:cNvPr id="3" name="Text Placeholder 2">
            <a:extLst>
              <a:ext uri="{FF2B5EF4-FFF2-40B4-BE49-F238E27FC236}">
                <a16:creationId xmlns:a16="http://schemas.microsoft.com/office/drawing/2014/main" id="{D55C0599-2E95-2800-814A-A6E0CE6F0EE3}"/>
              </a:ext>
            </a:extLst>
          </p:cNvPr>
          <p:cNvSpPr>
            <a:spLocks noGrp="1"/>
          </p:cNvSpPr>
          <p:nvPr>
            <p:ph type="body" idx="1"/>
          </p:nvPr>
        </p:nvSpPr>
        <p:spPr>
          <a:xfrm>
            <a:off x="566556" y="1600872"/>
            <a:ext cx="7387805" cy="1757123"/>
          </a:xfrm>
        </p:spPr>
        <p:txBody>
          <a:bodyPr>
            <a:normAutofit/>
          </a:bodyPr>
          <a:lstStyle/>
          <a:p>
            <a:pPr marL="146050" indent="0">
              <a:buNone/>
            </a:pPr>
            <a:r>
              <a:rPr lang="en-US" sz="1600" b="1" dirty="0"/>
              <a:t>         High                                                       Low                                                         Medium                           </a:t>
            </a:r>
          </a:p>
        </p:txBody>
      </p:sp>
      <p:pic>
        <p:nvPicPr>
          <p:cNvPr id="4098" name="Picture 2">
            <a:extLst>
              <a:ext uri="{FF2B5EF4-FFF2-40B4-BE49-F238E27FC236}">
                <a16:creationId xmlns:a16="http://schemas.microsoft.com/office/drawing/2014/main" id="{2867618A-0517-067B-B232-B6C6AA6BA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23" y="1980545"/>
            <a:ext cx="2758700" cy="23506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D21590D-E88B-8B44-6F17-2B6CDD537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123" y="1941419"/>
            <a:ext cx="2850537" cy="242886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2098A9B-B767-98DC-2C61-DB2872693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280" y="1941419"/>
            <a:ext cx="2850537" cy="242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0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 Decision Tree</a:t>
            </a:r>
            <a:endParaRPr/>
          </a:p>
        </p:txBody>
      </p:sp>
      <p:sp>
        <p:nvSpPr>
          <p:cNvPr id="205" name="Google Shape;205;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800" dirty="0"/>
          </a:p>
          <a:p>
            <a:pPr marL="0" lvl="0" indent="0" algn="l" rtl="0">
              <a:spcBef>
                <a:spcPts val="1200"/>
              </a:spcBef>
              <a:spcAft>
                <a:spcPts val="1200"/>
              </a:spcAft>
              <a:buNone/>
            </a:pPr>
            <a:endParaRPr sz="1800" dirty="0"/>
          </a:p>
        </p:txBody>
      </p:sp>
      <p:pic>
        <p:nvPicPr>
          <p:cNvPr id="206" name="Google Shape;206;p25"/>
          <p:cNvPicPr preferRelativeResize="0"/>
          <p:nvPr/>
        </p:nvPicPr>
        <p:blipFill>
          <a:blip r:embed="rId3">
            <a:alphaModFix/>
          </a:blip>
          <a:stretch>
            <a:fillRect/>
          </a:stretch>
        </p:blipFill>
        <p:spPr>
          <a:xfrm>
            <a:off x="1813036" y="1304349"/>
            <a:ext cx="4130565" cy="2993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F51B-0627-7BEF-ED6E-1141A1582A03}"/>
              </a:ext>
            </a:extLst>
          </p:cNvPr>
          <p:cNvSpPr>
            <a:spLocks noGrp="1"/>
          </p:cNvSpPr>
          <p:nvPr>
            <p:ph type="title"/>
          </p:nvPr>
        </p:nvSpPr>
        <p:spPr/>
        <p:txBody>
          <a:bodyPr/>
          <a:lstStyle/>
          <a:p>
            <a:r>
              <a:rPr lang="en-US" dirty="0"/>
              <a:t>Decision Tree</a:t>
            </a:r>
          </a:p>
        </p:txBody>
      </p:sp>
      <p:sp>
        <p:nvSpPr>
          <p:cNvPr id="3" name="Text Placeholder 2">
            <a:extLst>
              <a:ext uri="{FF2B5EF4-FFF2-40B4-BE49-F238E27FC236}">
                <a16:creationId xmlns:a16="http://schemas.microsoft.com/office/drawing/2014/main" id="{F66E1961-8713-2C9A-565C-864A3049CE36}"/>
              </a:ext>
            </a:extLst>
          </p:cNvPr>
          <p:cNvSpPr>
            <a:spLocks noGrp="1"/>
          </p:cNvSpPr>
          <p:nvPr>
            <p:ph type="body" idx="1"/>
          </p:nvPr>
        </p:nvSpPr>
        <p:spPr/>
        <p:txBody>
          <a:bodyPr>
            <a:normAutofit/>
          </a:bodyPr>
          <a:lstStyle/>
          <a:p>
            <a:pPr marL="146050" indent="0">
              <a:buNone/>
            </a:pPr>
            <a:r>
              <a:rPr lang="en-US" sz="100" dirty="0" err="1"/>
              <a:t>qqq</a:t>
            </a:r>
            <a:endParaRPr lang="en-US" sz="100" dirty="0"/>
          </a:p>
        </p:txBody>
      </p:sp>
      <p:pic>
        <p:nvPicPr>
          <p:cNvPr id="5" name="Picture 4">
            <a:extLst>
              <a:ext uri="{FF2B5EF4-FFF2-40B4-BE49-F238E27FC236}">
                <a16:creationId xmlns:a16="http://schemas.microsoft.com/office/drawing/2014/main" id="{F14938C6-3E2C-8FB0-448F-31002F18E684}"/>
              </a:ext>
            </a:extLst>
          </p:cNvPr>
          <p:cNvPicPr>
            <a:picLocks noChangeAspect="1"/>
          </p:cNvPicPr>
          <p:nvPr/>
        </p:nvPicPr>
        <p:blipFill>
          <a:blip r:embed="rId2"/>
          <a:stretch>
            <a:fillRect/>
          </a:stretch>
        </p:blipFill>
        <p:spPr>
          <a:xfrm>
            <a:off x="748812" y="1990725"/>
            <a:ext cx="7646376" cy="1462940"/>
          </a:xfrm>
          <a:prstGeom prst="rect">
            <a:avLst/>
          </a:prstGeom>
        </p:spPr>
      </p:pic>
    </p:spTree>
    <p:extLst>
      <p:ext uri="{BB962C8B-B14F-4D97-AF65-F5344CB8AC3E}">
        <p14:creationId xmlns:p14="http://schemas.microsoft.com/office/powerpoint/2010/main" val="30307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B28C-1563-754B-DC68-DF91E5B29065}"/>
              </a:ext>
            </a:extLst>
          </p:cNvPr>
          <p:cNvSpPr>
            <a:spLocks noGrp="1"/>
          </p:cNvSpPr>
          <p:nvPr>
            <p:ph type="title"/>
          </p:nvPr>
        </p:nvSpPr>
        <p:spPr/>
        <p:txBody>
          <a:bodyPr/>
          <a:lstStyle/>
          <a:p>
            <a:r>
              <a:rPr lang="en-US" dirty="0"/>
              <a:t>Confusion Matrix : Decision Tree</a:t>
            </a:r>
          </a:p>
        </p:txBody>
      </p:sp>
      <p:sp>
        <p:nvSpPr>
          <p:cNvPr id="3" name="Text Placeholder 2">
            <a:extLst>
              <a:ext uri="{FF2B5EF4-FFF2-40B4-BE49-F238E27FC236}">
                <a16:creationId xmlns:a16="http://schemas.microsoft.com/office/drawing/2014/main" id="{D55C0599-2E95-2800-814A-A6E0CE6F0EE3}"/>
              </a:ext>
            </a:extLst>
          </p:cNvPr>
          <p:cNvSpPr>
            <a:spLocks noGrp="1"/>
          </p:cNvSpPr>
          <p:nvPr>
            <p:ph type="body" idx="1"/>
          </p:nvPr>
        </p:nvSpPr>
        <p:spPr>
          <a:xfrm>
            <a:off x="566556" y="1600872"/>
            <a:ext cx="7387805" cy="1757123"/>
          </a:xfrm>
        </p:spPr>
        <p:txBody>
          <a:bodyPr>
            <a:normAutofit/>
          </a:bodyPr>
          <a:lstStyle/>
          <a:p>
            <a:pPr marL="146050" indent="0">
              <a:buNone/>
            </a:pPr>
            <a:r>
              <a:rPr lang="en-US" sz="1600" b="1" dirty="0"/>
              <a:t>         High                                                       Low                                                         Medium                           </a:t>
            </a:r>
          </a:p>
        </p:txBody>
      </p:sp>
      <p:pic>
        <p:nvPicPr>
          <p:cNvPr id="2050" name="Picture 2">
            <a:extLst>
              <a:ext uri="{FF2B5EF4-FFF2-40B4-BE49-F238E27FC236}">
                <a16:creationId xmlns:a16="http://schemas.microsoft.com/office/drawing/2014/main" id="{C2615855-079A-F598-EBFF-8B159C08C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61" y="1909599"/>
            <a:ext cx="2802937" cy="2388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0D62111-CD5C-98F2-79FC-5C2F971FD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598" y="1909599"/>
            <a:ext cx="2802937" cy="23883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5D5C281-0043-5176-19B2-18439F04B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0878" y="1909599"/>
            <a:ext cx="2758699" cy="238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811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 Logistic regression</a:t>
            </a:r>
            <a:endParaRPr/>
          </a:p>
        </p:txBody>
      </p:sp>
      <p:sp>
        <p:nvSpPr>
          <p:cNvPr id="212" name="Google Shape;212;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summary:</a:t>
            </a:r>
            <a:endParaRPr/>
          </a:p>
          <a:p>
            <a:pPr marL="0" lvl="0" indent="0" algn="l" rtl="0">
              <a:spcBef>
                <a:spcPts val="1200"/>
              </a:spcBef>
              <a:spcAft>
                <a:spcPts val="1200"/>
              </a:spcAft>
              <a:buNone/>
            </a:pPr>
            <a:endParaRPr/>
          </a:p>
        </p:txBody>
      </p:sp>
      <p:pic>
        <p:nvPicPr>
          <p:cNvPr id="213" name="Google Shape;213;p26"/>
          <p:cNvPicPr preferRelativeResize="0"/>
          <p:nvPr/>
        </p:nvPicPr>
        <p:blipFill>
          <a:blip r:embed="rId3">
            <a:alphaModFix/>
          </a:blip>
          <a:stretch>
            <a:fillRect/>
          </a:stretch>
        </p:blipFill>
        <p:spPr>
          <a:xfrm>
            <a:off x="1252425" y="2419688"/>
            <a:ext cx="6858000" cy="252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35" name="Google Shape;135;p14"/>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Lung cancer is a deadly disease that claims millions of lives each year, and early detection is critical for successful treatment. </a:t>
            </a:r>
            <a:endParaRPr sz="1800" dirty="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In this project, I aim to develop a machine learning model that can accurately detect lung cancer considering the columns in dataset.</a:t>
            </a:r>
          </a:p>
          <a:p>
            <a:pPr marL="457200" lvl="0" indent="-342900" algn="l" rtl="0">
              <a:spcBef>
                <a:spcPts val="0"/>
              </a:spcBef>
              <a:spcAft>
                <a:spcPts val="0"/>
              </a:spcAft>
              <a:buClr>
                <a:srgbClr val="000000"/>
              </a:buClr>
              <a:buSzPts val="1800"/>
              <a:buFont typeface="Arial"/>
              <a:buChar char="●"/>
            </a:pPr>
            <a:r>
              <a:rPr lang="en" sz="1800" dirty="0">
                <a:solidFill>
                  <a:srgbClr val="000000"/>
                </a:solidFill>
                <a:latin typeface="Arial"/>
                <a:ea typeface="Arial"/>
                <a:cs typeface="Arial"/>
                <a:sym typeface="Arial"/>
              </a:rPr>
              <a:t>By leveraging advanced techniques in deep learning, I hope to create a tool that can help doctors make more informed decisions and improve patient outcomes. </a:t>
            </a:r>
            <a:endParaRPr sz="1800"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Logistic regression - loss and acc curves</a:t>
            </a:r>
            <a:endParaRPr/>
          </a:p>
        </p:txBody>
      </p:sp>
      <p:pic>
        <p:nvPicPr>
          <p:cNvPr id="219" name="Google Shape;219;p27"/>
          <p:cNvPicPr preferRelativeResize="0"/>
          <p:nvPr/>
        </p:nvPicPr>
        <p:blipFill>
          <a:blip r:embed="rId3">
            <a:alphaModFix/>
          </a:blip>
          <a:stretch>
            <a:fillRect/>
          </a:stretch>
        </p:blipFill>
        <p:spPr>
          <a:xfrm>
            <a:off x="2800350" y="2033625"/>
            <a:ext cx="3543300" cy="2362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B28C-1563-754B-DC68-DF91E5B29065}"/>
              </a:ext>
            </a:extLst>
          </p:cNvPr>
          <p:cNvSpPr>
            <a:spLocks noGrp="1"/>
          </p:cNvSpPr>
          <p:nvPr>
            <p:ph type="title"/>
          </p:nvPr>
        </p:nvSpPr>
        <p:spPr/>
        <p:txBody>
          <a:bodyPr/>
          <a:lstStyle/>
          <a:p>
            <a:r>
              <a:rPr lang="en-US" dirty="0"/>
              <a:t>Confusion Matrix : Logistic Regression</a:t>
            </a:r>
          </a:p>
        </p:txBody>
      </p:sp>
      <p:sp>
        <p:nvSpPr>
          <p:cNvPr id="3" name="Text Placeholder 2">
            <a:extLst>
              <a:ext uri="{FF2B5EF4-FFF2-40B4-BE49-F238E27FC236}">
                <a16:creationId xmlns:a16="http://schemas.microsoft.com/office/drawing/2014/main" id="{D55C0599-2E95-2800-814A-A6E0CE6F0EE3}"/>
              </a:ext>
            </a:extLst>
          </p:cNvPr>
          <p:cNvSpPr>
            <a:spLocks noGrp="1"/>
          </p:cNvSpPr>
          <p:nvPr>
            <p:ph type="body" idx="1"/>
          </p:nvPr>
        </p:nvSpPr>
        <p:spPr>
          <a:xfrm>
            <a:off x="566556" y="1600872"/>
            <a:ext cx="7387805" cy="1757123"/>
          </a:xfrm>
        </p:spPr>
        <p:txBody>
          <a:bodyPr>
            <a:normAutofit/>
          </a:bodyPr>
          <a:lstStyle/>
          <a:p>
            <a:pPr marL="146050" indent="0">
              <a:buNone/>
            </a:pPr>
            <a:r>
              <a:rPr lang="en-US" sz="1600" b="1" dirty="0"/>
              <a:t>         High                                                       Low                                                         Medium                           </a:t>
            </a:r>
          </a:p>
        </p:txBody>
      </p:sp>
      <p:pic>
        <p:nvPicPr>
          <p:cNvPr id="3074" name="Picture 2">
            <a:extLst>
              <a:ext uri="{FF2B5EF4-FFF2-40B4-BE49-F238E27FC236}">
                <a16:creationId xmlns:a16="http://schemas.microsoft.com/office/drawing/2014/main" id="{6D0A4EFE-AC03-9F46-FED3-37FF72671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97" y="1957732"/>
            <a:ext cx="2874839" cy="24495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3A9271B-D172-8362-E234-9E635DA0F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877" y="1957732"/>
            <a:ext cx="2921989" cy="24897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2E6DE59-A77F-4AB2-B280-0E5988711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866" y="1957732"/>
            <a:ext cx="2732651" cy="232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63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225" name="Google Shape;225;p28"/>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K nearest neighbours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Decision Tree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Logistic regression</a:t>
            </a:r>
            <a:endParaRPr/>
          </a:p>
        </p:txBody>
      </p:sp>
      <p:pic>
        <p:nvPicPr>
          <p:cNvPr id="226" name="Google Shape;226;p28"/>
          <p:cNvPicPr preferRelativeResize="0"/>
          <p:nvPr/>
        </p:nvPicPr>
        <p:blipFill>
          <a:blip r:embed="rId3">
            <a:alphaModFix/>
          </a:blip>
          <a:stretch>
            <a:fillRect/>
          </a:stretch>
        </p:blipFill>
        <p:spPr>
          <a:xfrm>
            <a:off x="2797517" y="1734912"/>
            <a:ext cx="3548965" cy="691863"/>
          </a:xfrm>
          <a:prstGeom prst="rect">
            <a:avLst/>
          </a:prstGeom>
          <a:noFill/>
          <a:ln>
            <a:noFill/>
          </a:ln>
        </p:spPr>
      </p:pic>
      <p:pic>
        <p:nvPicPr>
          <p:cNvPr id="227" name="Google Shape;227;p28"/>
          <p:cNvPicPr preferRelativeResize="0"/>
          <p:nvPr/>
        </p:nvPicPr>
        <p:blipFill>
          <a:blip r:embed="rId4">
            <a:alphaModFix/>
          </a:blip>
          <a:stretch>
            <a:fillRect/>
          </a:stretch>
        </p:blipFill>
        <p:spPr>
          <a:xfrm>
            <a:off x="2887644" y="2655585"/>
            <a:ext cx="3548965" cy="868825"/>
          </a:xfrm>
          <a:prstGeom prst="rect">
            <a:avLst/>
          </a:prstGeom>
          <a:noFill/>
          <a:ln>
            <a:noFill/>
          </a:ln>
        </p:spPr>
      </p:pic>
      <p:pic>
        <p:nvPicPr>
          <p:cNvPr id="228" name="Google Shape;228;p28"/>
          <p:cNvPicPr preferRelativeResize="0"/>
          <p:nvPr/>
        </p:nvPicPr>
        <p:blipFill>
          <a:blip r:embed="rId5">
            <a:alphaModFix/>
          </a:blip>
          <a:stretch>
            <a:fillRect/>
          </a:stretch>
        </p:blipFill>
        <p:spPr>
          <a:xfrm>
            <a:off x="2887644" y="3580611"/>
            <a:ext cx="3703351" cy="91431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Decision</a:t>
            </a:r>
            <a:endParaRPr/>
          </a:p>
        </p:txBody>
      </p:sp>
      <p:sp>
        <p:nvSpPr>
          <p:cNvPr id="234" name="Google Shape;234;p29"/>
          <p:cNvSpPr txBox="1">
            <a:spLocks noGrp="1"/>
          </p:cNvSpPr>
          <p:nvPr>
            <p:ph type="body" idx="1"/>
          </p:nvPr>
        </p:nvSpPr>
        <p:spPr>
          <a:xfrm>
            <a:off x="819150" y="2007053"/>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a case where we should be alarming as much patients as possible. Here, the deciding factor is False negative as it could put the patient at risk. So We will be considering recall of high risk patients as the main factor</a:t>
            </a:r>
            <a:endParaRPr dirty="0"/>
          </a:p>
          <a:p>
            <a:pPr marL="0" lvl="0" indent="0" algn="l" rtl="0">
              <a:spcBef>
                <a:spcPts val="1200"/>
              </a:spcBef>
              <a:spcAft>
                <a:spcPts val="0"/>
              </a:spcAft>
              <a:buNone/>
            </a:pPr>
            <a:r>
              <a:rPr lang="en" dirty="0"/>
              <a:t>As KNN and Logistic regression performed similar in this case, considering other factors like f1 score, I decided to use KNN algorithm for predictions</a:t>
            </a:r>
            <a:endParaRPr dirty="0"/>
          </a:p>
          <a:p>
            <a:pPr marL="0" lvl="0" indent="0" algn="l" rtl="0">
              <a:spcBef>
                <a:spcPts val="1200"/>
              </a:spcBef>
              <a:spcAft>
                <a:spcPts val="12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40" name="Google Shape;240;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604" dirty="0"/>
              <a:t>In conclusion, applying automated models to detect lung cancer will reduce the efforts of doctors very much and thus the doctors will be able to concentrate on treating the people who require it.</a:t>
            </a:r>
            <a:endParaRPr sz="1604" dirty="0"/>
          </a:p>
          <a:p>
            <a:pPr marL="0" lvl="0" indent="0" algn="l" rtl="0">
              <a:lnSpc>
                <a:spcPct val="95000"/>
              </a:lnSpc>
              <a:spcBef>
                <a:spcPts val="1200"/>
              </a:spcBef>
              <a:spcAft>
                <a:spcPts val="1200"/>
              </a:spcAft>
              <a:buSzPts val="935"/>
              <a:buNone/>
            </a:pPr>
            <a:r>
              <a:rPr lang="en" sz="1604" dirty="0"/>
              <a:t>The availability and calibre of the data, as well as the thorough selection and fine-tuning of machine learning algorithms, are what determine whether such a project is successful. A lung cancer detection model could potentially save lives by detecting cancer sooner and enhancing treatment outcomes with the correct tools and knowledge.</a:t>
            </a:r>
            <a:endParaRPr sz="1604"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F90FCD-FE8E-C0F4-E3C5-714AD9E4ACC6}"/>
              </a:ext>
            </a:extLst>
          </p:cNvPr>
          <p:cNvSpPr>
            <a:spLocks noGrp="1"/>
          </p:cNvSpPr>
          <p:nvPr>
            <p:ph type="title"/>
          </p:nvPr>
        </p:nvSpPr>
        <p:spPr>
          <a:xfrm>
            <a:off x="1888684" y="1746100"/>
            <a:ext cx="5377500" cy="1646100"/>
          </a:xfrm>
        </p:spPr>
        <p:txBody>
          <a:bodyPr wrap="square" anchor="ctr">
            <a:normAutofit/>
          </a:bodyPr>
          <a:lstStyle/>
          <a:p>
            <a:pPr marL="146050" indent="0">
              <a:buNone/>
            </a:pPr>
            <a:r>
              <a:rPr lang="en-US"/>
              <a:t>Thank You</a:t>
            </a:r>
          </a:p>
        </p:txBody>
      </p:sp>
    </p:spTree>
    <p:extLst>
      <p:ext uri="{BB962C8B-B14F-4D97-AF65-F5344CB8AC3E}">
        <p14:creationId xmlns:p14="http://schemas.microsoft.com/office/powerpoint/2010/main" val="347418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Importance</a:t>
            </a:r>
            <a:endParaRPr dirty="0"/>
          </a:p>
        </p:txBody>
      </p:sp>
      <p:sp>
        <p:nvSpPr>
          <p:cNvPr id="141" name="Google Shape;141;p15"/>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1800" dirty="0">
                <a:solidFill>
                  <a:srgbClr val="000000"/>
                </a:solidFill>
                <a:latin typeface="Arial"/>
                <a:ea typeface="Arial"/>
                <a:cs typeface="Arial"/>
                <a:sym typeface="Arial"/>
              </a:rPr>
              <a:t>These days, number of patients having lung related problems are increasing. </a:t>
            </a:r>
            <a:endParaRPr sz="1800" dirty="0">
              <a:solidFill>
                <a:srgbClr val="000000"/>
              </a:solidFill>
              <a:latin typeface="Arial"/>
              <a:ea typeface="Arial"/>
              <a:cs typeface="Arial"/>
              <a:sym typeface="Arial"/>
            </a:endParaRPr>
          </a:p>
          <a:p>
            <a:pPr marL="457200" lvl="0" indent="-342900" algn="l" rtl="0">
              <a:spcBef>
                <a:spcPts val="0"/>
              </a:spcBef>
              <a:spcAft>
                <a:spcPts val="0"/>
              </a:spcAft>
              <a:buSzPts val="1800"/>
              <a:buChar char="●"/>
            </a:pPr>
            <a:r>
              <a:rPr lang="en" sz="1800" dirty="0">
                <a:solidFill>
                  <a:srgbClr val="000000"/>
                </a:solidFill>
                <a:latin typeface="Arial"/>
                <a:ea typeface="Arial"/>
                <a:cs typeface="Arial"/>
                <a:sym typeface="Arial"/>
              </a:rPr>
              <a:t>And due to various reasons, number of people susceptible to lung cancer is increasing. </a:t>
            </a:r>
            <a:endParaRPr sz="1800" dirty="0">
              <a:solidFill>
                <a:srgbClr val="000000"/>
              </a:solidFill>
              <a:latin typeface="Arial"/>
              <a:ea typeface="Arial"/>
              <a:cs typeface="Arial"/>
              <a:sym typeface="Arial"/>
            </a:endParaRPr>
          </a:p>
          <a:p>
            <a:pPr marL="457200" lvl="0" indent="-342900" algn="l" rtl="0">
              <a:spcBef>
                <a:spcPts val="0"/>
              </a:spcBef>
              <a:spcAft>
                <a:spcPts val="0"/>
              </a:spcAft>
              <a:buSzPts val="1800"/>
              <a:buChar char="●"/>
            </a:pPr>
            <a:r>
              <a:rPr lang="en" sz="1800" dirty="0">
                <a:solidFill>
                  <a:srgbClr val="000000"/>
                </a:solidFill>
                <a:latin typeface="Arial"/>
                <a:ea typeface="Arial"/>
                <a:cs typeface="Arial"/>
                <a:sym typeface="Arial"/>
              </a:rPr>
              <a:t>However, it is costly and difficult to perform cancer tests to all these people. </a:t>
            </a:r>
            <a:endParaRPr sz="1800" dirty="0">
              <a:solidFill>
                <a:srgbClr val="000000"/>
              </a:solidFill>
              <a:latin typeface="Arial"/>
              <a:ea typeface="Arial"/>
              <a:cs typeface="Arial"/>
              <a:sym typeface="Arial"/>
            </a:endParaRPr>
          </a:p>
          <a:p>
            <a:pPr marL="457200" lvl="0" indent="-342900" algn="l" rtl="0">
              <a:spcBef>
                <a:spcPts val="0"/>
              </a:spcBef>
              <a:spcAft>
                <a:spcPts val="0"/>
              </a:spcAft>
              <a:buSzPts val="1800"/>
              <a:buChar char="●"/>
            </a:pPr>
            <a:r>
              <a:rPr lang="en" sz="1800" dirty="0">
                <a:solidFill>
                  <a:srgbClr val="000000"/>
                </a:solidFill>
                <a:latin typeface="Arial"/>
                <a:ea typeface="Arial"/>
                <a:cs typeface="Arial"/>
                <a:sym typeface="Arial"/>
              </a:rPr>
              <a:t>So a model which can detect lung cancer just by inputting few identifiable things would reduce the cost a lot by reducing the number of patients to test.</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a:t>
            </a:r>
            <a:endParaRPr/>
          </a:p>
        </p:txBody>
      </p:sp>
      <p:sp>
        <p:nvSpPr>
          <p:cNvPr id="147" name="Google Shape;147;p16"/>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lnSpc>
                <a:spcPct val="95000"/>
              </a:lnSpc>
              <a:buSzPts val="852"/>
            </a:pPr>
            <a:r>
              <a:rPr lang="en" sz="1407" dirty="0"/>
              <a:t>I collected the data from the below link</a:t>
            </a:r>
          </a:p>
          <a:p>
            <a:pPr marL="0" lvl="0" indent="0" algn="l" rtl="0">
              <a:lnSpc>
                <a:spcPct val="95000"/>
              </a:lnSpc>
              <a:spcBef>
                <a:spcPts val="0"/>
              </a:spcBef>
              <a:spcAft>
                <a:spcPts val="0"/>
              </a:spcAft>
              <a:buSzPts val="852"/>
              <a:buNone/>
            </a:pPr>
            <a:endParaRPr lang="en" sz="1407" dirty="0"/>
          </a:p>
          <a:p>
            <a:pPr marL="0" lvl="0" indent="0" algn="l" rtl="0">
              <a:lnSpc>
                <a:spcPct val="95000"/>
              </a:lnSpc>
              <a:spcBef>
                <a:spcPts val="1200"/>
              </a:spcBef>
              <a:spcAft>
                <a:spcPts val="0"/>
              </a:spcAft>
              <a:buSzPts val="852"/>
              <a:buNone/>
            </a:pPr>
            <a:r>
              <a:rPr lang="en-US" sz="1407" dirty="0">
                <a:hlinkClick r:id="rId3"/>
              </a:rPr>
              <a:t>https://www.kaggle.com/code/sripadkarthik/lung-cancer-prediction-using-ml-and-dl/data</a:t>
            </a:r>
            <a:endParaRPr lang="en-US" sz="1407" dirty="0"/>
          </a:p>
          <a:p>
            <a:pPr marL="0" lvl="0" indent="0" algn="l" rtl="0">
              <a:lnSpc>
                <a:spcPct val="95000"/>
              </a:lnSpc>
              <a:spcBef>
                <a:spcPts val="1200"/>
              </a:spcBef>
              <a:spcAft>
                <a:spcPts val="0"/>
              </a:spcAft>
              <a:buSzPts val="852"/>
              <a:buNone/>
            </a:pPr>
            <a:endParaRPr sz="1407" dirty="0"/>
          </a:p>
          <a:p>
            <a:pPr marL="285750" indent="-285750">
              <a:lnSpc>
                <a:spcPct val="95000"/>
              </a:lnSpc>
              <a:spcBef>
                <a:spcPts val="1200"/>
              </a:spcBef>
              <a:buSzPts val="852"/>
            </a:pPr>
            <a:r>
              <a:rPr lang="en" sz="1407" dirty="0"/>
              <a:t>The dataset has 1000 units of analysis</a:t>
            </a:r>
            <a:endParaRPr sz="1407" dirty="0"/>
          </a:p>
          <a:p>
            <a:pPr marL="0" lvl="0" indent="0" algn="l" rtl="0">
              <a:lnSpc>
                <a:spcPct val="95000"/>
              </a:lnSpc>
              <a:spcBef>
                <a:spcPts val="1200"/>
              </a:spcBef>
              <a:spcAft>
                <a:spcPts val="0"/>
              </a:spcAft>
              <a:buSzPts val="852"/>
              <a:buNone/>
            </a:pPr>
            <a:endParaRPr sz="1407" dirty="0"/>
          </a:p>
          <a:p>
            <a:pPr marL="0" lvl="0" indent="0" algn="l" rtl="0">
              <a:lnSpc>
                <a:spcPct val="95000"/>
              </a:lnSpc>
              <a:spcBef>
                <a:spcPts val="1200"/>
              </a:spcBef>
              <a:spcAft>
                <a:spcPts val="1200"/>
              </a:spcAft>
              <a:buSzPts val="852"/>
              <a:buNone/>
            </a:pPr>
            <a:endParaRPr sz="1407" dirty="0"/>
          </a:p>
        </p:txBody>
      </p:sp>
      <p:sp>
        <p:nvSpPr>
          <p:cNvPr id="2" name="Text Placeholder 1">
            <a:extLst>
              <a:ext uri="{FF2B5EF4-FFF2-40B4-BE49-F238E27FC236}">
                <a16:creationId xmlns:a16="http://schemas.microsoft.com/office/drawing/2014/main" id="{AA8721F5-C466-F96A-A3C6-41152150042D}"/>
              </a:ext>
            </a:extLst>
          </p:cNvPr>
          <p:cNvSpPr>
            <a:spLocks noGrp="1"/>
          </p:cNvSpPr>
          <p:nvPr>
            <p:ph type="body" idx="2"/>
          </p:nvPr>
        </p:nvSpPr>
        <p:spPr>
          <a:xfrm>
            <a:off x="4638675" y="1300655"/>
            <a:ext cx="3686100" cy="3138070"/>
          </a:xfrm>
        </p:spPr>
        <p:txBody>
          <a:bodyPr>
            <a:normAutofit/>
          </a:bodyPr>
          <a:lstStyle/>
          <a:p>
            <a:r>
              <a:rPr lang="en-US" sz="100" dirty="0"/>
              <a:t>a</a:t>
            </a:r>
          </a:p>
        </p:txBody>
      </p:sp>
      <p:pic>
        <p:nvPicPr>
          <p:cNvPr id="4" name="Picture 3">
            <a:extLst>
              <a:ext uri="{FF2B5EF4-FFF2-40B4-BE49-F238E27FC236}">
                <a16:creationId xmlns:a16="http://schemas.microsoft.com/office/drawing/2014/main" id="{68517331-0891-0883-EB7D-784342C98792}"/>
              </a:ext>
            </a:extLst>
          </p:cNvPr>
          <p:cNvPicPr>
            <a:picLocks noChangeAspect="1"/>
          </p:cNvPicPr>
          <p:nvPr/>
        </p:nvPicPr>
        <p:blipFill>
          <a:blip r:embed="rId4"/>
          <a:stretch>
            <a:fillRect/>
          </a:stretch>
        </p:blipFill>
        <p:spPr>
          <a:xfrm>
            <a:off x="4845233" y="1030496"/>
            <a:ext cx="3272983" cy="34082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Variables or measures</a:t>
            </a:r>
            <a:endParaRPr/>
          </a:p>
        </p:txBody>
      </p:sp>
      <p:sp>
        <p:nvSpPr>
          <p:cNvPr id="153" name="Google Shape;153;p17"/>
          <p:cNvSpPr txBox="1">
            <a:spLocks noGrp="1"/>
          </p:cNvSpPr>
          <p:nvPr>
            <p:ph type="body" idx="1"/>
          </p:nvPr>
        </p:nvSpPr>
        <p:spPr>
          <a:xfrm>
            <a:off x="677450" y="1620700"/>
            <a:ext cx="7647300" cy="300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solidFill>
                  <a:srgbClr val="000000"/>
                </a:solidFill>
                <a:latin typeface="Arial"/>
                <a:ea typeface="Arial"/>
                <a:cs typeface="Arial"/>
                <a:sym typeface="Arial"/>
              </a:rPr>
              <a:t>Below are the variables I am considering for analysis</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Age</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Gender</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Air Pollution</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Alcohol use</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Dust Allergy</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OccuPational Hazards</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Genetic Risk</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chronic Lung Disease</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Balanced Diet</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Obesity</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Smoking</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Passive Smoker</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Chest Pain</a:t>
            </a:r>
            <a:endParaRPr dirty="0"/>
          </a:p>
        </p:txBody>
      </p:sp>
      <p:sp>
        <p:nvSpPr>
          <p:cNvPr id="154" name="Google Shape;154;p17"/>
          <p:cNvSpPr txBox="1"/>
          <p:nvPr/>
        </p:nvSpPr>
        <p:spPr>
          <a:xfrm>
            <a:off x="3210125" y="1902100"/>
            <a:ext cx="2469900" cy="21063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SzPts val="1100"/>
              <a:buChar char="●"/>
            </a:pPr>
            <a:r>
              <a:rPr lang="en" sz="1100" dirty="0"/>
              <a:t>Coughing of Blood</a:t>
            </a:r>
            <a:endParaRPr sz="1100" dirty="0"/>
          </a:p>
          <a:p>
            <a:pPr marL="457200" lvl="0" indent="-298450" algn="l" rtl="0">
              <a:lnSpc>
                <a:spcPct val="115000"/>
              </a:lnSpc>
              <a:spcBef>
                <a:spcPts val="0"/>
              </a:spcBef>
              <a:spcAft>
                <a:spcPts val="0"/>
              </a:spcAft>
              <a:buSzPts val="1100"/>
              <a:buChar char="●"/>
            </a:pPr>
            <a:r>
              <a:rPr lang="en" sz="1100" dirty="0"/>
              <a:t>Fatigue</a:t>
            </a:r>
            <a:endParaRPr sz="1100" dirty="0"/>
          </a:p>
          <a:p>
            <a:pPr marL="457200" lvl="0" indent="-298450" algn="l" rtl="0">
              <a:lnSpc>
                <a:spcPct val="115000"/>
              </a:lnSpc>
              <a:spcBef>
                <a:spcPts val="0"/>
              </a:spcBef>
              <a:spcAft>
                <a:spcPts val="0"/>
              </a:spcAft>
              <a:buSzPts val="1100"/>
              <a:buChar char="●"/>
            </a:pPr>
            <a:r>
              <a:rPr lang="en" sz="1100" dirty="0"/>
              <a:t>Weight Loss</a:t>
            </a:r>
            <a:endParaRPr sz="1100" dirty="0"/>
          </a:p>
          <a:p>
            <a:pPr marL="457200" lvl="0" indent="-298450" algn="l" rtl="0">
              <a:lnSpc>
                <a:spcPct val="115000"/>
              </a:lnSpc>
              <a:spcBef>
                <a:spcPts val="0"/>
              </a:spcBef>
              <a:spcAft>
                <a:spcPts val="0"/>
              </a:spcAft>
              <a:buSzPts val="1100"/>
              <a:buChar char="●"/>
            </a:pPr>
            <a:r>
              <a:rPr lang="en" sz="1100" dirty="0"/>
              <a:t>Shortness of Breath</a:t>
            </a:r>
            <a:endParaRPr sz="1100" dirty="0"/>
          </a:p>
          <a:p>
            <a:pPr marL="457200" lvl="0" indent="-298450" algn="l" rtl="0">
              <a:lnSpc>
                <a:spcPct val="115000"/>
              </a:lnSpc>
              <a:spcBef>
                <a:spcPts val="0"/>
              </a:spcBef>
              <a:spcAft>
                <a:spcPts val="0"/>
              </a:spcAft>
              <a:buSzPts val="1100"/>
              <a:buChar char="●"/>
            </a:pPr>
            <a:r>
              <a:rPr lang="en" sz="1100" dirty="0"/>
              <a:t>Wheezing</a:t>
            </a:r>
            <a:endParaRPr sz="1100" dirty="0"/>
          </a:p>
          <a:p>
            <a:pPr marL="457200" lvl="0" indent="-298450" algn="l" rtl="0">
              <a:lnSpc>
                <a:spcPct val="115000"/>
              </a:lnSpc>
              <a:spcBef>
                <a:spcPts val="0"/>
              </a:spcBef>
              <a:spcAft>
                <a:spcPts val="0"/>
              </a:spcAft>
              <a:buSzPts val="1100"/>
              <a:buChar char="●"/>
            </a:pPr>
            <a:r>
              <a:rPr lang="en" sz="1100" dirty="0"/>
              <a:t>Swallowing Difficulty</a:t>
            </a:r>
            <a:endParaRPr sz="1100" dirty="0"/>
          </a:p>
          <a:p>
            <a:pPr marL="457200" lvl="0" indent="-298450" algn="l" rtl="0">
              <a:lnSpc>
                <a:spcPct val="115000"/>
              </a:lnSpc>
              <a:spcBef>
                <a:spcPts val="0"/>
              </a:spcBef>
              <a:spcAft>
                <a:spcPts val="0"/>
              </a:spcAft>
              <a:buSzPts val="1100"/>
              <a:buChar char="●"/>
            </a:pPr>
            <a:r>
              <a:rPr lang="en" sz="1100" dirty="0"/>
              <a:t>Clubbing of Finger Nails</a:t>
            </a:r>
            <a:endParaRPr sz="1100" dirty="0"/>
          </a:p>
          <a:p>
            <a:pPr marL="457200" lvl="0" indent="-298450" algn="l" rtl="0">
              <a:lnSpc>
                <a:spcPct val="115000"/>
              </a:lnSpc>
              <a:spcBef>
                <a:spcPts val="0"/>
              </a:spcBef>
              <a:spcAft>
                <a:spcPts val="0"/>
              </a:spcAft>
              <a:buSzPts val="1100"/>
              <a:buChar char="●"/>
            </a:pPr>
            <a:r>
              <a:rPr lang="en" sz="1100" dirty="0"/>
              <a:t>Frequent Cold</a:t>
            </a:r>
            <a:endParaRPr sz="1100" dirty="0"/>
          </a:p>
          <a:p>
            <a:pPr marL="457200" lvl="0" indent="-298450" algn="l" rtl="0">
              <a:lnSpc>
                <a:spcPct val="115000"/>
              </a:lnSpc>
              <a:spcBef>
                <a:spcPts val="0"/>
              </a:spcBef>
              <a:spcAft>
                <a:spcPts val="0"/>
              </a:spcAft>
              <a:buSzPts val="1100"/>
              <a:buChar char="●"/>
            </a:pPr>
            <a:r>
              <a:rPr lang="en" sz="1100" dirty="0"/>
              <a:t>Dry Cough</a:t>
            </a:r>
            <a:endParaRPr sz="1100" dirty="0"/>
          </a:p>
          <a:p>
            <a:pPr marL="457200" lvl="0" indent="-298450" algn="l" rtl="0">
              <a:lnSpc>
                <a:spcPct val="115000"/>
              </a:lnSpc>
              <a:spcBef>
                <a:spcPts val="0"/>
              </a:spcBef>
              <a:spcAft>
                <a:spcPts val="0"/>
              </a:spcAft>
              <a:buSzPts val="1100"/>
              <a:buChar char="●"/>
            </a:pPr>
            <a:r>
              <a:rPr lang="en" sz="1100" dirty="0"/>
              <a:t>Snoring</a:t>
            </a: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160" name="Google Shape;160;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Label distribution:</a:t>
            </a:r>
            <a:endParaRPr b="1"/>
          </a:p>
          <a:p>
            <a:pPr marL="0" lvl="0" indent="0" algn="l" rtl="0">
              <a:spcBef>
                <a:spcPts val="1200"/>
              </a:spcBef>
              <a:spcAft>
                <a:spcPts val="1200"/>
              </a:spcAft>
              <a:buNone/>
            </a:pPr>
            <a:r>
              <a:rPr lang="en"/>
              <a:t>Here, the data is almost equally distributed, This is good for using classification models.</a:t>
            </a:r>
            <a:endParaRPr/>
          </a:p>
        </p:txBody>
      </p:sp>
      <p:pic>
        <p:nvPicPr>
          <p:cNvPr id="161" name="Google Shape;161;p18"/>
          <p:cNvPicPr preferRelativeResize="0"/>
          <p:nvPr/>
        </p:nvPicPr>
        <p:blipFill>
          <a:blip r:embed="rId3">
            <a:alphaModFix/>
          </a:blip>
          <a:stretch>
            <a:fillRect/>
          </a:stretch>
        </p:blipFill>
        <p:spPr>
          <a:xfrm>
            <a:off x="3533675" y="2571738"/>
            <a:ext cx="2295525" cy="220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pic>
        <p:nvPicPr>
          <p:cNvPr id="2" name="Picture 1">
            <a:extLst>
              <a:ext uri="{FF2B5EF4-FFF2-40B4-BE49-F238E27FC236}">
                <a16:creationId xmlns:a16="http://schemas.microsoft.com/office/drawing/2014/main" id="{DB33C70A-C243-42ED-7913-7A2B05CD6999}"/>
              </a:ext>
            </a:extLst>
          </p:cNvPr>
          <p:cNvPicPr>
            <a:picLocks noChangeAspect="1"/>
          </p:cNvPicPr>
          <p:nvPr/>
        </p:nvPicPr>
        <p:blipFill>
          <a:blip r:embed="rId3"/>
          <a:stretch>
            <a:fillRect/>
          </a:stretch>
        </p:blipFill>
        <p:spPr>
          <a:xfrm>
            <a:off x="2992877" y="1990725"/>
            <a:ext cx="2895378" cy="2307175"/>
          </a:xfrm>
          <a:prstGeom prst="rect">
            <a:avLst/>
          </a:prstGeom>
        </p:spPr>
      </p:pic>
      <p:sp>
        <p:nvSpPr>
          <p:cNvPr id="160" name="Google Shape;160;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285750" indent="-285750"/>
            <a:r>
              <a:rPr lang="en-US" dirty="0"/>
              <a:t>Distribution of Patient Ages</a:t>
            </a:r>
            <a:endParaRPr dirty="0"/>
          </a:p>
        </p:txBody>
      </p:sp>
    </p:spTree>
    <p:extLst>
      <p:ext uri="{BB962C8B-B14F-4D97-AF65-F5344CB8AC3E}">
        <p14:creationId xmlns:p14="http://schemas.microsoft.com/office/powerpoint/2010/main" val="407291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167" name="Google Shape;167;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285750" indent="-285750"/>
            <a:r>
              <a:rPr lang="en" dirty="0"/>
              <a:t>Scatter plot of data points on plane</a:t>
            </a:r>
            <a:endParaRPr dirty="0"/>
          </a:p>
          <a:p>
            <a:pPr marL="0" lvl="0" indent="0" algn="l" rtl="0">
              <a:spcBef>
                <a:spcPts val="1200"/>
              </a:spcBef>
              <a:spcAft>
                <a:spcPts val="1200"/>
              </a:spcAft>
              <a:buNone/>
            </a:pPr>
            <a:endParaRPr dirty="0"/>
          </a:p>
        </p:txBody>
      </p:sp>
      <p:pic>
        <p:nvPicPr>
          <p:cNvPr id="168" name="Google Shape;168;p19"/>
          <p:cNvPicPr preferRelativeResize="0"/>
          <p:nvPr/>
        </p:nvPicPr>
        <p:blipFill>
          <a:blip r:embed="rId3">
            <a:alphaModFix/>
          </a:blip>
          <a:stretch>
            <a:fillRect/>
          </a:stretch>
        </p:blipFill>
        <p:spPr>
          <a:xfrm>
            <a:off x="2950575" y="2453750"/>
            <a:ext cx="3524250" cy="236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Preprocessing - Min - Max scaling :</a:t>
            </a:r>
            <a:endParaRPr/>
          </a:p>
        </p:txBody>
      </p:sp>
      <p:sp>
        <p:nvSpPr>
          <p:cNvPr id="174" name="Google Shape;174;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1500" dirty="0"/>
          </a:p>
          <a:p>
            <a:pPr marL="285750" indent="-285750">
              <a:lnSpc>
                <a:spcPct val="95000"/>
              </a:lnSpc>
              <a:spcBef>
                <a:spcPts val="1200"/>
              </a:spcBef>
            </a:pPr>
            <a:r>
              <a:rPr lang="en" sz="1500" dirty="0"/>
              <a:t>MinMax scaling is a data preprocessing technique used to transform numeric data into a specific range, typically between 0 and 1. </a:t>
            </a:r>
          </a:p>
          <a:p>
            <a:pPr marL="285750" indent="-285750">
              <a:lnSpc>
                <a:spcPct val="95000"/>
              </a:lnSpc>
              <a:spcBef>
                <a:spcPts val="1200"/>
              </a:spcBef>
            </a:pPr>
            <a:r>
              <a:rPr lang="en" sz="1500" dirty="0"/>
              <a:t>This ensures that all data points are scaled proportionally to each other, without distorting the relative differences between them. </a:t>
            </a:r>
          </a:p>
          <a:p>
            <a:pPr marL="0" lvl="0" indent="0" algn="l" rtl="0">
              <a:lnSpc>
                <a:spcPct val="95000"/>
              </a:lnSpc>
              <a:spcBef>
                <a:spcPts val="1200"/>
              </a:spcBef>
              <a:spcAft>
                <a:spcPts val="0"/>
              </a:spcAft>
              <a:buNone/>
            </a:pPr>
            <a:endParaRPr sz="1500" dirty="0"/>
          </a:p>
          <a:p>
            <a:pPr marL="0" lvl="0" indent="0" algn="l" rtl="0">
              <a:lnSpc>
                <a:spcPct val="95000"/>
              </a:lnSpc>
              <a:spcBef>
                <a:spcPts val="1200"/>
              </a:spcBef>
              <a:spcAft>
                <a:spcPts val="1200"/>
              </a:spcAft>
              <a:buNone/>
            </a:pPr>
            <a:endParaRPr sz="1500" dirty="0"/>
          </a:p>
        </p:txBody>
      </p:sp>
      <p:sp>
        <p:nvSpPr>
          <p:cNvPr id="2" name="Text Placeholder 1">
            <a:extLst>
              <a:ext uri="{FF2B5EF4-FFF2-40B4-BE49-F238E27FC236}">
                <a16:creationId xmlns:a16="http://schemas.microsoft.com/office/drawing/2014/main" id="{E85B3A5E-C842-7FDE-C37B-69ED8DA79A22}"/>
              </a:ext>
            </a:extLst>
          </p:cNvPr>
          <p:cNvSpPr>
            <a:spLocks noGrp="1"/>
          </p:cNvSpPr>
          <p:nvPr>
            <p:ph type="body" idx="4294967295"/>
          </p:nvPr>
        </p:nvSpPr>
        <p:spPr>
          <a:xfrm>
            <a:off x="5457825" y="1990725"/>
            <a:ext cx="3686175" cy="2447925"/>
          </a:xfrm>
        </p:spPr>
        <p:txBody>
          <a:bodyPr>
            <a:normAutofit/>
          </a:bodyPr>
          <a:lstStyle/>
          <a:p>
            <a:pPr marL="146050" indent="0">
              <a:buNone/>
            </a:pPr>
            <a:r>
              <a:rPr lang="en-US" sz="100" dirty="0"/>
              <a:t>a</a:t>
            </a: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753</Words>
  <Application>Microsoft Office PowerPoint</Application>
  <PresentationFormat>On-screen Show (16:9)</PresentationFormat>
  <Paragraphs>102</Paragraphs>
  <Slides>25</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Arial</vt:lpstr>
      <vt:lpstr>Nunito</vt:lpstr>
      <vt:lpstr>Shift</vt:lpstr>
      <vt:lpstr>Lung Cancer detection  Data 606: Capstone in Data Science Professor: Chaojie Wang</vt:lpstr>
      <vt:lpstr>Introduction</vt:lpstr>
      <vt:lpstr>Importance</vt:lpstr>
      <vt:lpstr>Dataset</vt:lpstr>
      <vt:lpstr>Variables or measures</vt:lpstr>
      <vt:lpstr>Exploratory Data analysis</vt:lpstr>
      <vt:lpstr>Exploratory Data analysis</vt:lpstr>
      <vt:lpstr>Exploratory Data analysis</vt:lpstr>
      <vt:lpstr>Preprocessing - Min - Max scaling :</vt:lpstr>
      <vt:lpstr>Preprocessing</vt:lpstr>
      <vt:lpstr>Preprocessing - One hot encoding :</vt:lpstr>
      <vt:lpstr>Models</vt:lpstr>
      <vt:lpstr>Model - K- nearest neighbours</vt:lpstr>
      <vt:lpstr>Model - K- nearest neighbours</vt:lpstr>
      <vt:lpstr>Confusion Matrix : KNN</vt:lpstr>
      <vt:lpstr>Model - Decision Tree</vt:lpstr>
      <vt:lpstr>Decision Tree</vt:lpstr>
      <vt:lpstr>Confusion Matrix : Decision Tree</vt:lpstr>
      <vt:lpstr>Model - Logistic regression</vt:lpstr>
      <vt:lpstr>Logistic regression - loss and acc curves</vt:lpstr>
      <vt:lpstr>Confusion Matrix : Logistic Regression</vt:lpstr>
      <vt:lpstr>Results</vt:lpstr>
      <vt:lpstr>Decision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detection</dc:title>
  <cp:lastModifiedBy>Swapan Gupta Chollati</cp:lastModifiedBy>
  <cp:revision>12</cp:revision>
  <dcterms:modified xsi:type="dcterms:W3CDTF">2023-05-05T02:18:57Z</dcterms:modified>
</cp:coreProperties>
</file>