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Nunito"/>
      <p:regular r:id="rId20"/>
      <p:bold r:id="rId21"/>
      <p:italic r:id="rId22"/>
      <p:boldItalic r:id="rId23"/>
    </p:embeddedFont>
    <p:embeddedFont>
      <p:font typeface="Maven Pro"/>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22" Type="http://schemas.openxmlformats.org/officeDocument/2006/relationships/font" Target="fonts/Nunito-italic.fntdata"/><Relationship Id="rId21" Type="http://schemas.openxmlformats.org/officeDocument/2006/relationships/font" Target="fonts/Nunito-bold.fntdata"/><Relationship Id="rId24" Type="http://schemas.openxmlformats.org/officeDocument/2006/relationships/font" Target="fonts/MavenPro-regular.fntdata"/><Relationship Id="rId23" Type="http://schemas.openxmlformats.org/officeDocument/2006/relationships/font" Target="fonts/Nuni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2bbddc54ef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2bbddc54ef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2bbddc54ef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2bbddc54ef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2bbddc54ef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2bbddc54ef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2bbddc54ef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2bbddc54ef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2bbddc54ef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2bbddc54ef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2bbddc54e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2bbddc54e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2bbddc54e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2bbddc54e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2bbddc54e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2bbddc54e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2bbddc54e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2bbddc54e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2bbddc54e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2bbddc54e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2bbddc54ef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2bbddc54ef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2bbddc54ef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2bbddc54ef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2bbddc54ef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2bbddc54e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doi.org/10.1088/1757-899x/803/1/012017" TargetMode="External"/><Relationship Id="rId4" Type="http://schemas.openxmlformats.org/officeDocument/2006/relationships/hyperlink" Target="https://organicabiotech.com/an-overview-of-non-biodegradable-waste-management-and-solutions/" TargetMode="External"/><Relationship Id="rId5" Type="http://schemas.openxmlformats.org/officeDocument/2006/relationships/hyperlink" Target="https://cnvrg.io/cnn-tensorflow/" TargetMode="External"/><Relationship Id="rId6" Type="http://schemas.openxmlformats.org/officeDocument/2006/relationships/hyperlink" Target="https://medium.com/geekculture/introduction-to-convolutional-neural-network-with-tensorflow-and-keras-cb52cdc66eaf" TargetMode="External"/><Relationship Id="rId7" Type="http://schemas.openxmlformats.org/officeDocument/2006/relationships/hyperlink" Target="https://ijcjournal.org/index.php/InternationalJournalOfComputer/article/view/1939/71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rive.google.com/file/d/1i2zVr0Q61PW93G2vhbp8w-1hmvldTfXV/view?usp=share_link" TargetMode="Externa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311700" y="744575"/>
            <a:ext cx="8520600" cy="1788000"/>
          </a:xfrm>
          <a:prstGeom prst="rect">
            <a:avLst/>
          </a:prstGeom>
        </p:spPr>
        <p:txBody>
          <a:bodyPr anchorCtr="0" anchor="ctr"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 sz="2900">
                <a:latin typeface="Times New Roman"/>
                <a:ea typeface="Times New Roman"/>
                <a:cs typeface="Times New Roman"/>
                <a:sym typeface="Times New Roman"/>
              </a:rPr>
              <a:t>Binary Image classification using CNN model</a:t>
            </a:r>
            <a:endParaRPr sz="6100"/>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500">
                <a:latin typeface="Times New Roman"/>
                <a:ea typeface="Times New Roman"/>
                <a:cs typeface="Times New Roman"/>
                <a:sym typeface="Times New Roman"/>
              </a:rPr>
              <a:t>Subject: Data 606(Capstone Project)</a:t>
            </a:r>
            <a:endParaRPr sz="1500">
              <a:latin typeface="Times New Roman"/>
              <a:ea typeface="Times New Roman"/>
              <a:cs typeface="Times New Roman"/>
              <a:sym typeface="Times New Roman"/>
            </a:endParaRPr>
          </a:p>
          <a:p>
            <a:pPr indent="0" lvl="0" marL="0" rtl="0" algn="l">
              <a:spcBef>
                <a:spcPts val="0"/>
              </a:spcBef>
              <a:spcAft>
                <a:spcPts val="0"/>
              </a:spcAft>
              <a:buNone/>
            </a:pPr>
            <a:r>
              <a:rPr lang="en" sz="1500">
                <a:latin typeface="Times New Roman"/>
                <a:ea typeface="Times New Roman"/>
                <a:cs typeface="Times New Roman"/>
                <a:sym typeface="Times New Roman"/>
              </a:rPr>
              <a:t>Professor: Chaojie Wang</a:t>
            </a:r>
            <a:endParaRPr sz="1500">
              <a:latin typeface="Times New Roman"/>
              <a:ea typeface="Times New Roman"/>
              <a:cs typeface="Times New Roman"/>
              <a:sym typeface="Times New Roman"/>
            </a:endParaRPr>
          </a:p>
          <a:p>
            <a:pPr indent="0" lvl="0" marL="0" rtl="0" algn="l">
              <a:spcBef>
                <a:spcPts val="0"/>
              </a:spcBef>
              <a:spcAft>
                <a:spcPts val="0"/>
              </a:spcAft>
              <a:buNone/>
            </a:pPr>
            <a:r>
              <a:rPr lang="en" sz="1500">
                <a:latin typeface="Times New Roman"/>
                <a:ea typeface="Times New Roman"/>
                <a:cs typeface="Times New Roman"/>
                <a:sym typeface="Times New Roman"/>
              </a:rPr>
              <a:t>Presentor: Yaswanth Reddy Annapureddy</a:t>
            </a:r>
            <a:endParaRPr sz="15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2"/>
          <p:cNvSpPr txBox="1"/>
          <p:nvPr>
            <p:ph type="title"/>
          </p:nvPr>
        </p:nvSpPr>
        <p:spPr>
          <a:xfrm>
            <a:off x="311700" y="83575"/>
            <a:ext cx="8520600" cy="49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latin typeface="Times New Roman"/>
                <a:ea typeface="Times New Roman"/>
                <a:cs typeface="Times New Roman"/>
                <a:sym typeface="Times New Roman"/>
              </a:rPr>
              <a:t>Predictions for Custom CNN</a:t>
            </a:r>
            <a:endParaRPr sz="1800">
              <a:latin typeface="Times New Roman"/>
              <a:ea typeface="Times New Roman"/>
              <a:cs typeface="Times New Roman"/>
              <a:sym typeface="Times New Roman"/>
            </a:endParaRPr>
          </a:p>
        </p:txBody>
      </p:sp>
      <p:sp>
        <p:nvSpPr>
          <p:cNvPr id="336" name="Google Shape;336;p22"/>
          <p:cNvSpPr txBox="1"/>
          <p:nvPr>
            <p:ph idx="1" type="body"/>
          </p:nvPr>
        </p:nvSpPr>
        <p:spPr>
          <a:xfrm>
            <a:off x="311700" y="493150"/>
            <a:ext cx="8520600" cy="4075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latin typeface="Times New Roman"/>
                <a:ea typeface="Times New Roman"/>
                <a:cs typeface="Times New Roman"/>
                <a:sym typeface="Times New Roman"/>
              </a:rPr>
              <a:t>The predictions for Custom CNN is as below: </a:t>
            </a:r>
            <a:endParaRPr sz="1400">
              <a:latin typeface="Times New Roman"/>
              <a:ea typeface="Times New Roman"/>
              <a:cs typeface="Times New Roman"/>
              <a:sym typeface="Times New Roman"/>
            </a:endParaRPr>
          </a:p>
        </p:txBody>
      </p:sp>
      <p:pic>
        <p:nvPicPr>
          <p:cNvPr id="337" name="Google Shape;337;p22"/>
          <p:cNvPicPr preferRelativeResize="0"/>
          <p:nvPr/>
        </p:nvPicPr>
        <p:blipFill>
          <a:blip r:embed="rId3">
            <a:alphaModFix/>
          </a:blip>
          <a:stretch>
            <a:fillRect/>
          </a:stretch>
        </p:blipFill>
        <p:spPr>
          <a:xfrm>
            <a:off x="1328975" y="908675"/>
            <a:ext cx="6486049" cy="3904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3"/>
          <p:cNvSpPr txBox="1"/>
          <p:nvPr>
            <p:ph type="title"/>
          </p:nvPr>
        </p:nvSpPr>
        <p:spPr>
          <a:xfrm>
            <a:off x="311700" y="108650"/>
            <a:ext cx="8520600" cy="409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1800">
                <a:latin typeface="Times New Roman"/>
                <a:ea typeface="Times New Roman"/>
                <a:cs typeface="Times New Roman"/>
                <a:sym typeface="Times New Roman"/>
              </a:rPr>
              <a:t>Results for VGG16 model</a:t>
            </a:r>
            <a:endParaRPr sz="1800">
              <a:latin typeface="Times New Roman"/>
              <a:ea typeface="Times New Roman"/>
              <a:cs typeface="Times New Roman"/>
              <a:sym typeface="Times New Roman"/>
            </a:endParaRPr>
          </a:p>
        </p:txBody>
      </p:sp>
      <p:sp>
        <p:nvSpPr>
          <p:cNvPr id="343" name="Google Shape;343;p2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44" name="Google Shape;344;p23"/>
          <p:cNvPicPr preferRelativeResize="0"/>
          <p:nvPr/>
        </p:nvPicPr>
        <p:blipFill>
          <a:blip r:embed="rId3">
            <a:alphaModFix/>
          </a:blip>
          <a:stretch>
            <a:fillRect/>
          </a:stretch>
        </p:blipFill>
        <p:spPr>
          <a:xfrm>
            <a:off x="0" y="484700"/>
            <a:ext cx="3004126" cy="4588775"/>
          </a:xfrm>
          <a:prstGeom prst="rect">
            <a:avLst/>
          </a:prstGeom>
          <a:noFill/>
          <a:ln>
            <a:noFill/>
          </a:ln>
        </p:spPr>
      </p:pic>
      <p:pic>
        <p:nvPicPr>
          <p:cNvPr id="345" name="Google Shape;345;p23"/>
          <p:cNvPicPr preferRelativeResize="0"/>
          <p:nvPr/>
        </p:nvPicPr>
        <p:blipFill>
          <a:blip r:embed="rId4">
            <a:alphaModFix/>
          </a:blip>
          <a:stretch>
            <a:fillRect/>
          </a:stretch>
        </p:blipFill>
        <p:spPr>
          <a:xfrm>
            <a:off x="3004125" y="518150"/>
            <a:ext cx="5828173" cy="40507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4"/>
          <p:cNvSpPr txBox="1"/>
          <p:nvPr>
            <p:ph type="title"/>
          </p:nvPr>
        </p:nvSpPr>
        <p:spPr>
          <a:xfrm>
            <a:off x="311700" y="0"/>
            <a:ext cx="8520600" cy="501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800">
                <a:latin typeface="Times New Roman"/>
                <a:ea typeface="Times New Roman"/>
                <a:cs typeface="Times New Roman"/>
                <a:sym typeface="Times New Roman"/>
              </a:rPr>
              <a:t>Predictions for VGG 16 model</a:t>
            </a:r>
            <a:endParaRPr sz="1800">
              <a:latin typeface="Times New Roman"/>
              <a:ea typeface="Times New Roman"/>
              <a:cs typeface="Times New Roman"/>
              <a:sym typeface="Times New Roman"/>
            </a:endParaRPr>
          </a:p>
        </p:txBody>
      </p:sp>
      <p:sp>
        <p:nvSpPr>
          <p:cNvPr id="351" name="Google Shape;351;p24"/>
          <p:cNvSpPr txBox="1"/>
          <p:nvPr>
            <p:ph idx="1" type="body"/>
          </p:nvPr>
        </p:nvSpPr>
        <p:spPr>
          <a:xfrm>
            <a:off x="311700" y="501600"/>
            <a:ext cx="8520600" cy="4067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latin typeface="Times New Roman"/>
                <a:ea typeface="Times New Roman"/>
                <a:cs typeface="Times New Roman"/>
                <a:sym typeface="Times New Roman"/>
              </a:rPr>
              <a:t>The predictions for VGG-16 model is: </a:t>
            </a:r>
            <a:endParaRPr sz="1400">
              <a:latin typeface="Times New Roman"/>
              <a:ea typeface="Times New Roman"/>
              <a:cs typeface="Times New Roman"/>
              <a:sym typeface="Times New Roman"/>
            </a:endParaRPr>
          </a:p>
        </p:txBody>
      </p:sp>
      <p:pic>
        <p:nvPicPr>
          <p:cNvPr id="352" name="Google Shape;352;p24"/>
          <p:cNvPicPr preferRelativeResize="0"/>
          <p:nvPr/>
        </p:nvPicPr>
        <p:blipFill>
          <a:blip r:embed="rId3">
            <a:alphaModFix/>
          </a:blip>
          <a:stretch>
            <a:fillRect/>
          </a:stretch>
        </p:blipFill>
        <p:spPr>
          <a:xfrm>
            <a:off x="2042150" y="997375"/>
            <a:ext cx="5875236" cy="3571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Impact of the project</a:t>
            </a:r>
            <a:endParaRPr/>
          </a:p>
        </p:txBody>
      </p:sp>
      <p:sp>
        <p:nvSpPr>
          <p:cNvPr id="358" name="Google Shape;358;p2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04800" lvl="0" marL="457200" rtl="0" algn="just">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If the model is used in AI-powered trash collectors or classifications, we can save millions of trash from getting landfilled.</a:t>
            </a:r>
            <a:endParaRPr sz="1200">
              <a:solidFill>
                <a:schemeClr val="dk1"/>
              </a:solidFill>
              <a:latin typeface="Times New Roman"/>
              <a:ea typeface="Times New Roman"/>
              <a:cs typeface="Times New Roman"/>
              <a:sym typeface="Times New Roman"/>
            </a:endParaRPr>
          </a:p>
          <a:p>
            <a:pPr indent="-304800" lvl="0" marL="457200" rtl="0" algn="just">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 If the bio and non-biodegradable materials are mixed with each other, it's hard to classify and recycle the non-degradable. So if they are classified properly, we can save tons of trash from going to landfills.</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sz="12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Reference</a:t>
            </a:r>
            <a:endParaRPr>
              <a:latin typeface="Times New Roman"/>
              <a:ea typeface="Times New Roman"/>
              <a:cs typeface="Times New Roman"/>
              <a:sym typeface="Times New Roman"/>
            </a:endParaRPr>
          </a:p>
        </p:txBody>
      </p:sp>
      <p:sp>
        <p:nvSpPr>
          <p:cNvPr id="364" name="Google Shape;364;p26"/>
          <p:cNvSpPr txBox="1"/>
          <p:nvPr>
            <p:ph idx="1" type="body"/>
          </p:nvPr>
        </p:nvSpPr>
        <p:spPr>
          <a:xfrm>
            <a:off x="1303800" y="1462700"/>
            <a:ext cx="7030500" cy="3069000"/>
          </a:xfrm>
          <a:prstGeom prst="rect">
            <a:avLst/>
          </a:prstGeom>
        </p:spPr>
        <p:txBody>
          <a:bodyPr anchorCtr="0" anchor="t" bIns="91425" lIns="91425" spcFirstLastPara="1" rIns="91425" wrap="square" tIns="91425">
            <a:normAutofit fontScale="92500" lnSpcReduction="20000"/>
          </a:bodyPr>
          <a:lstStyle/>
          <a:p>
            <a:pPr indent="-310832" lvl="0" marL="457200" rtl="0" algn="just">
              <a:spcBef>
                <a:spcPts val="0"/>
              </a:spcBef>
              <a:spcAft>
                <a:spcPts val="0"/>
              </a:spcAft>
              <a:buSzPct val="116666"/>
              <a:buFont typeface="Times New Roman"/>
              <a:buAutoNum type="arabicPeriod"/>
            </a:pPr>
            <a:r>
              <a:rPr lang="en" sz="1200">
                <a:solidFill>
                  <a:schemeClr val="dk1"/>
                </a:solidFill>
                <a:latin typeface="Times New Roman"/>
                <a:ea typeface="Times New Roman"/>
                <a:cs typeface="Times New Roman"/>
                <a:sym typeface="Times New Roman"/>
              </a:rPr>
              <a:t> Hanbal, I. F., Ingosan, J. S., Oyam, N. A. A., &amp; Hu, Y. (2020). Classifying Wastes Using Random Forests, Gaussian Naïve Bayes, Support Vector Machine and Multilayer Perceptron. </a:t>
            </a:r>
            <a:r>
              <a:rPr i="1" lang="en" sz="1200">
                <a:solidFill>
                  <a:schemeClr val="dk1"/>
                </a:solidFill>
                <a:latin typeface="Times New Roman"/>
                <a:ea typeface="Times New Roman"/>
                <a:cs typeface="Times New Roman"/>
                <a:sym typeface="Times New Roman"/>
              </a:rPr>
              <a:t>IOP Conference Series: Materials Science and Engineering</a:t>
            </a:r>
            <a:r>
              <a:rPr lang="en" sz="1200">
                <a:solidFill>
                  <a:schemeClr val="dk1"/>
                </a:solidFill>
                <a:latin typeface="Times New Roman"/>
                <a:ea typeface="Times New Roman"/>
                <a:cs typeface="Times New Roman"/>
                <a:sym typeface="Times New Roman"/>
              </a:rPr>
              <a:t>, </a:t>
            </a:r>
            <a:r>
              <a:rPr i="1" lang="en" sz="1200">
                <a:solidFill>
                  <a:schemeClr val="dk1"/>
                </a:solidFill>
                <a:latin typeface="Times New Roman"/>
                <a:ea typeface="Times New Roman"/>
                <a:cs typeface="Times New Roman"/>
                <a:sym typeface="Times New Roman"/>
              </a:rPr>
              <a:t>803</a:t>
            </a:r>
            <a:r>
              <a:rPr lang="en" sz="1200">
                <a:solidFill>
                  <a:schemeClr val="dk1"/>
                </a:solidFill>
                <a:latin typeface="Times New Roman"/>
                <a:ea typeface="Times New Roman"/>
                <a:cs typeface="Times New Roman"/>
                <a:sym typeface="Times New Roman"/>
              </a:rPr>
              <a:t>(1), 012017. </a:t>
            </a:r>
            <a:r>
              <a:rPr lang="en" sz="1200" u="sng">
                <a:solidFill>
                  <a:srgbClr val="0563C1"/>
                </a:solidFill>
                <a:latin typeface="Times New Roman"/>
                <a:ea typeface="Times New Roman"/>
                <a:cs typeface="Times New Roman"/>
                <a:sym typeface="Times New Roman"/>
                <a:hlinkClick r:id="rId3">
                  <a:extLst>
                    <a:ext uri="{A12FA001-AC4F-418D-AE19-62706E023703}">
                      <ahyp:hlinkClr val="tx"/>
                    </a:ext>
                  </a:extLst>
                </a:hlinkClick>
              </a:rPr>
              <a:t>https://doi.org/10.1088/1757-899x/803/1/012017</a:t>
            </a:r>
            <a:endParaRPr/>
          </a:p>
          <a:p>
            <a:pPr indent="-310832" lvl="0" marL="457200" rtl="0" algn="just">
              <a:spcBef>
                <a:spcPts val="0"/>
              </a:spcBef>
              <a:spcAft>
                <a:spcPts val="0"/>
              </a:spcAft>
              <a:buSzPct val="116666"/>
              <a:buFont typeface="Times New Roman"/>
              <a:buAutoNum type="arabicPeriod"/>
            </a:pPr>
            <a:r>
              <a:rPr lang="en" sz="1200">
                <a:solidFill>
                  <a:schemeClr val="dk1"/>
                </a:solidFill>
                <a:latin typeface="Times New Roman"/>
                <a:ea typeface="Times New Roman"/>
                <a:cs typeface="Times New Roman"/>
                <a:sym typeface="Times New Roman"/>
              </a:rPr>
              <a:t> Bhansali, R. (2021, October 11). </a:t>
            </a:r>
            <a:r>
              <a:rPr i="1" lang="en" sz="1200">
                <a:solidFill>
                  <a:schemeClr val="dk1"/>
                </a:solidFill>
                <a:latin typeface="Times New Roman"/>
                <a:ea typeface="Times New Roman"/>
                <a:cs typeface="Times New Roman"/>
                <a:sym typeface="Times New Roman"/>
              </a:rPr>
              <a:t>An Overview of Non-Biodegradable Waste Management and Solutions</a:t>
            </a:r>
            <a:r>
              <a:rPr lang="en" sz="1200">
                <a:solidFill>
                  <a:schemeClr val="dk1"/>
                </a:solidFill>
                <a:latin typeface="Times New Roman"/>
                <a:ea typeface="Times New Roman"/>
                <a:cs typeface="Times New Roman"/>
                <a:sym typeface="Times New Roman"/>
              </a:rPr>
              <a:t>. Organica Biotech. </a:t>
            </a:r>
            <a:r>
              <a:rPr lang="en" sz="1200" u="sng">
                <a:solidFill>
                  <a:srgbClr val="0563C1"/>
                </a:solidFill>
                <a:latin typeface="Times New Roman"/>
                <a:ea typeface="Times New Roman"/>
                <a:cs typeface="Times New Roman"/>
                <a:sym typeface="Times New Roman"/>
                <a:hlinkClick r:id="rId4">
                  <a:extLst>
                    <a:ext uri="{A12FA001-AC4F-418D-AE19-62706E023703}">
                      <ahyp:hlinkClr val="tx"/>
                    </a:ext>
                  </a:extLst>
                </a:hlinkClick>
              </a:rPr>
              <a:t>https://organicabiotech.com/an-overview-of-non-biodegradable-waste-management-and-solutions/</a:t>
            </a:r>
            <a:endParaRPr/>
          </a:p>
          <a:p>
            <a:pPr indent="-310832" lvl="0" marL="457200" rtl="0" algn="just">
              <a:spcBef>
                <a:spcPts val="0"/>
              </a:spcBef>
              <a:spcAft>
                <a:spcPts val="0"/>
              </a:spcAft>
              <a:buSzPct val="116666"/>
              <a:buFont typeface="Times New Roman"/>
              <a:buAutoNum type="arabicPeriod"/>
            </a:pPr>
            <a:r>
              <a:rPr lang="en" sz="1200">
                <a:solidFill>
                  <a:schemeClr val="dk1"/>
                </a:solidFill>
                <a:latin typeface="Times New Roman"/>
                <a:ea typeface="Times New Roman"/>
                <a:cs typeface="Times New Roman"/>
                <a:sym typeface="Times New Roman"/>
              </a:rPr>
              <a:t> Derrick Mwiti, (2021, February 23).  </a:t>
            </a:r>
            <a:r>
              <a:rPr i="1" lang="en" sz="1200">
                <a:solidFill>
                  <a:schemeClr val="dk1"/>
                </a:solidFill>
                <a:latin typeface="Times New Roman"/>
                <a:ea typeface="Times New Roman"/>
                <a:cs typeface="Times New Roman"/>
                <a:sym typeface="Times New Roman"/>
              </a:rPr>
              <a:t>How to build CNN in TensorFlow: examples, code and notebooks | cnvrg.io</a:t>
            </a:r>
            <a:r>
              <a:rPr lang="en" sz="1200">
                <a:solidFill>
                  <a:schemeClr val="dk1"/>
                </a:solidFill>
                <a:latin typeface="Times New Roman"/>
                <a:ea typeface="Times New Roman"/>
                <a:cs typeface="Times New Roman"/>
                <a:sym typeface="Times New Roman"/>
              </a:rPr>
              <a:t>. </a:t>
            </a:r>
            <a:r>
              <a:rPr lang="en" sz="1200" u="sng">
                <a:solidFill>
                  <a:srgbClr val="0563C1"/>
                </a:solidFill>
                <a:latin typeface="Times New Roman"/>
                <a:ea typeface="Times New Roman"/>
                <a:cs typeface="Times New Roman"/>
                <a:sym typeface="Times New Roman"/>
                <a:hlinkClick r:id="rId5">
                  <a:extLst>
                    <a:ext uri="{A12FA001-AC4F-418D-AE19-62706E023703}">
                      <ahyp:hlinkClr val="tx"/>
                    </a:ext>
                  </a:extLst>
                </a:hlinkClick>
              </a:rPr>
              <a:t>https://cnvrg.io/cnn-tensorflow/</a:t>
            </a:r>
            <a:endParaRPr/>
          </a:p>
          <a:p>
            <a:pPr indent="-310832" lvl="0" marL="457200" rtl="0" algn="just">
              <a:spcBef>
                <a:spcPts val="0"/>
              </a:spcBef>
              <a:spcAft>
                <a:spcPts val="0"/>
              </a:spcAft>
              <a:buSzPct val="116666"/>
              <a:buFont typeface="Times New Roman"/>
              <a:buAutoNum type="arabicPeriod"/>
            </a:pPr>
            <a:r>
              <a:rPr lang="en" sz="1200">
                <a:solidFill>
                  <a:schemeClr val="dk1"/>
                </a:solidFill>
                <a:latin typeface="Times New Roman"/>
                <a:ea typeface="Times New Roman"/>
                <a:cs typeface="Times New Roman"/>
                <a:sym typeface="Times New Roman"/>
              </a:rPr>
              <a:t>whoisslimshady. (2021, March 14). </a:t>
            </a:r>
            <a:r>
              <a:rPr i="1" lang="en" sz="1200">
                <a:solidFill>
                  <a:schemeClr val="dk1"/>
                </a:solidFill>
                <a:latin typeface="Times New Roman"/>
                <a:ea typeface="Times New Roman"/>
                <a:cs typeface="Times New Roman"/>
                <a:sym typeface="Times New Roman"/>
              </a:rPr>
              <a:t>Introduction to Convolutional Neural Network With Tensorflow and Keras</a:t>
            </a:r>
            <a:r>
              <a:rPr lang="en" sz="1200">
                <a:solidFill>
                  <a:schemeClr val="dk1"/>
                </a:solidFill>
                <a:latin typeface="Times New Roman"/>
                <a:ea typeface="Times New Roman"/>
                <a:cs typeface="Times New Roman"/>
                <a:sym typeface="Times New Roman"/>
              </a:rPr>
              <a:t>. Geek Culture. </a:t>
            </a:r>
            <a:r>
              <a:rPr lang="en" sz="1200" u="sng">
                <a:solidFill>
                  <a:srgbClr val="0563C1"/>
                </a:solidFill>
                <a:latin typeface="Times New Roman"/>
                <a:ea typeface="Times New Roman"/>
                <a:cs typeface="Times New Roman"/>
                <a:sym typeface="Times New Roman"/>
                <a:hlinkClick r:id="rId6">
                  <a:extLst>
                    <a:ext uri="{A12FA001-AC4F-418D-AE19-62706E023703}">
                      <ahyp:hlinkClr val="tx"/>
                    </a:ext>
                  </a:extLst>
                </a:hlinkClick>
              </a:rPr>
              <a:t>https://medium.com/geekculture/introduction-to-convolutional-neural-network-with-tensorflow-and-keras-cb52cdc66eaf</a:t>
            </a:r>
            <a:endParaRPr/>
          </a:p>
          <a:p>
            <a:pPr indent="-310832" lvl="0" marL="457200" rtl="0" algn="just">
              <a:spcBef>
                <a:spcPts val="0"/>
              </a:spcBef>
              <a:spcAft>
                <a:spcPts val="0"/>
              </a:spcAft>
              <a:buClr>
                <a:schemeClr val="dk1"/>
              </a:buClr>
              <a:buSzPct val="116666"/>
              <a:buFont typeface="Times New Roman"/>
              <a:buAutoNum type="arabicPeriod"/>
            </a:pPr>
            <a:r>
              <a:rPr lang="en" sz="1200">
                <a:solidFill>
                  <a:schemeClr val="dk1"/>
                </a:solidFill>
                <a:latin typeface="Times New Roman"/>
                <a:ea typeface="Times New Roman"/>
                <a:cs typeface="Times New Roman"/>
                <a:sym typeface="Times New Roman"/>
              </a:rPr>
              <a:t>Atik, I. (2022). Analysis of Biodegradable and Non-Biodegradable Materials Using Selected Deep Learning Algorithms. </a:t>
            </a:r>
            <a:r>
              <a:rPr i="1" lang="en" sz="1200">
                <a:solidFill>
                  <a:schemeClr val="dk1"/>
                </a:solidFill>
                <a:latin typeface="Times New Roman"/>
                <a:ea typeface="Times New Roman"/>
                <a:cs typeface="Times New Roman"/>
                <a:sym typeface="Times New Roman"/>
              </a:rPr>
              <a:t>International Journal of Computer (IJC)</a:t>
            </a:r>
            <a:r>
              <a:rPr lang="en" sz="1200">
                <a:solidFill>
                  <a:schemeClr val="dk1"/>
                </a:solidFill>
                <a:latin typeface="Times New Roman"/>
                <a:ea typeface="Times New Roman"/>
                <a:cs typeface="Times New Roman"/>
                <a:sym typeface="Times New Roman"/>
              </a:rPr>
              <a:t>, </a:t>
            </a:r>
            <a:r>
              <a:rPr i="1" lang="en" sz="1200">
                <a:solidFill>
                  <a:schemeClr val="dk1"/>
                </a:solidFill>
                <a:latin typeface="Times New Roman"/>
                <a:ea typeface="Times New Roman"/>
                <a:cs typeface="Times New Roman"/>
                <a:sym typeface="Times New Roman"/>
              </a:rPr>
              <a:t>43</a:t>
            </a:r>
            <a:r>
              <a:rPr lang="en" sz="1200">
                <a:solidFill>
                  <a:schemeClr val="dk1"/>
                </a:solidFill>
                <a:latin typeface="Times New Roman"/>
                <a:ea typeface="Times New Roman"/>
                <a:cs typeface="Times New Roman"/>
                <a:sym typeface="Times New Roman"/>
              </a:rPr>
              <a:t>(1), 48–59. </a:t>
            </a:r>
            <a:r>
              <a:rPr lang="en" sz="1200" u="sng">
                <a:solidFill>
                  <a:srgbClr val="0563C1"/>
                </a:solidFill>
                <a:latin typeface="Times New Roman"/>
                <a:ea typeface="Times New Roman"/>
                <a:cs typeface="Times New Roman"/>
                <a:sym typeface="Times New Roman"/>
                <a:hlinkClick r:id="rId7">
                  <a:extLst>
                    <a:ext uri="{A12FA001-AC4F-418D-AE19-62706E023703}">
                      <ahyp:hlinkClr val="tx"/>
                    </a:ext>
                  </a:extLst>
                </a:hlinkClick>
              </a:rPr>
              <a:t>https://ijcjournal.org/index.php/InternationalJournalOfComputer/article/view/1939/712</a:t>
            </a:r>
            <a:endParaRPr sz="1200">
              <a:solidFill>
                <a:schemeClr val="dk1"/>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311700" y="445025"/>
            <a:ext cx="8520600" cy="3909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1800">
                <a:latin typeface="Times New Roman"/>
                <a:ea typeface="Times New Roman"/>
                <a:cs typeface="Times New Roman"/>
                <a:sym typeface="Times New Roman"/>
              </a:rPr>
              <a:t>PROBLEM STATEMENT</a:t>
            </a:r>
            <a:endParaRPr sz="2288">
              <a:latin typeface="Times New Roman"/>
              <a:ea typeface="Times New Roman"/>
              <a:cs typeface="Times New Roman"/>
              <a:sym typeface="Times New Roman"/>
            </a:endParaRPr>
          </a:p>
        </p:txBody>
      </p:sp>
      <p:sp>
        <p:nvSpPr>
          <p:cNvPr id="284" name="Google Shape;284;p14"/>
          <p:cNvSpPr txBox="1"/>
          <p:nvPr>
            <p:ph idx="1" type="body"/>
          </p:nvPr>
        </p:nvSpPr>
        <p:spPr>
          <a:xfrm>
            <a:off x="311700" y="961200"/>
            <a:ext cx="8520600" cy="36078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1200"/>
              <a:t>Solid waste management is a pressing global issue that poses serious threats to the environment and public health. It is produced by various human activities, including residences, businesses, farms, and industries. If ignored, it may lead to a threat to the ecosystem. One method of managing solid waste is through segregation, where different types of solid waste are sorted to dispose of it properly. The problem, however, is how to manage waste that can no longer be used. Many countries have waste-related issues because waste production rates are higher than management efforts. Often, people dispose of mixed waste in dumpsites due to a lack of awareness about the effects of improperly segregated garbage. Biodegradable waste, such as kitchen garbage, agricultural waste, human and animal waste, can be broken down biologically by live microbes. On the other hand, non-biodegradable waste, such as plastic, metal, and glass, cannot be broken down biologically, making their management crucial in the modern-day. To categorize waste into biodegradable and non-biodegradable types, machine learning models, including TensorFlow and convolutional neural networks, can be used. Over 150k images of biodegradable and non-biodegradable items have been taken to train the model. Proper waste management through technology and solutions is necessary to reduce the adverse effects of waste on the environment and public health. Therefore, it is crucial to raise awareness and educate the public on the importance of proper waste management.</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Clr>
                <a:schemeClr val="dk1"/>
              </a:buClr>
              <a:buSzPts val="1100"/>
              <a:buFont typeface="Arial"/>
              <a:buNone/>
            </a:pPr>
            <a:r>
              <a:rPr b="1" lang="en" sz="1200">
                <a:latin typeface="Times New Roman"/>
                <a:ea typeface="Times New Roman"/>
                <a:cs typeface="Times New Roman"/>
                <a:sym typeface="Times New Roman"/>
              </a:rPr>
              <a:t>OBJECTIVE</a:t>
            </a:r>
            <a:endParaRPr/>
          </a:p>
        </p:txBody>
      </p:sp>
      <p:sp>
        <p:nvSpPr>
          <p:cNvPr id="290" name="Google Shape;290;p15"/>
          <p:cNvSpPr txBox="1"/>
          <p:nvPr>
            <p:ph idx="1" type="body"/>
          </p:nvPr>
        </p:nvSpPr>
        <p:spPr>
          <a:xfrm>
            <a:off x="1303800" y="1265250"/>
            <a:ext cx="7030500" cy="3418800"/>
          </a:xfrm>
          <a:prstGeom prst="rect">
            <a:avLst/>
          </a:prstGeom>
        </p:spPr>
        <p:txBody>
          <a:bodyPr anchorCtr="0" anchor="t" bIns="91425" lIns="91425" spcFirstLastPara="1" rIns="91425" wrap="square" tIns="91425">
            <a:normAutofit/>
          </a:bodyPr>
          <a:lstStyle/>
          <a:p>
            <a:pPr indent="-304800" lvl="0" marL="457200" rtl="0" algn="just">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Our aim is to classify the waste with automation as a trained model at its base to quickly separate both so that they can be sent separately to either recycling or dump accordingly.</a:t>
            </a:r>
            <a:endParaRPr sz="1200">
              <a:solidFill>
                <a:schemeClr val="dk1"/>
              </a:solidFill>
              <a:latin typeface="Times New Roman"/>
              <a:ea typeface="Times New Roman"/>
              <a:cs typeface="Times New Roman"/>
              <a:sym typeface="Times New Roman"/>
            </a:endParaRPr>
          </a:p>
          <a:p>
            <a:pPr indent="-304800" lvl="0" marL="457200" rtl="0" algn="just">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We aim to regularize the classification of trash for environmental purposes.</a:t>
            </a:r>
            <a:endParaRPr sz="1200">
              <a:solidFill>
                <a:schemeClr val="dk1"/>
              </a:solidFill>
              <a:latin typeface="Times New Roman"/>
              <a:ea typeface="Times New Roman"/>
              <a:cs typeface="Times New Roman"/>
              <a:sym typeface="Times New Roman"/>
            </a:endParaRPr>
          </a:p>
          <a:p>
            <a:pPr indent="-304800" lvl="0" marL="457200" rtl="0" algn="just">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Cities and metropolitan areas can implement this model to collect data on how citizens are using the recycling facilities, and how to improve the service.</a:t>
            </a:r>
            <a:endParaRPr sz="1200">
              <a:solidFill>
                <a:schemeClr val="dk1"/>
              </a:solidFill>
              <a:latin typeface="Times New Roman"/>
              <a:ea typeface="Times New Roman"/>
              <a:cs typeface="Times New Roman"/>
              <a:sym typeface="Times New Roman"/>
            </a:endParaRPr>
          </a:p>
          <a:p>
            <a:pPr indent="-304800" lvl="0" marL="457200" rtl="0" algn="just">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It can be used in automatic trash collection robots, to correctly dispose of the waste accordingly.</a:t>
            </a:r>
            <a:endParaRPr sz="1200">
              <a:solidFill>
                <a:schemeClr val="dk1"/>
              </a:solidFill>
              <a:latin typeface="Times New Roman"/>
              <a:ea typeface="Times New Roman"/>
              <a:cs typeface="Times New Roman"/>
              <a:sym typeface="Times New Roman"/>
            </a:endParaRPr>
          </a:p>
          <a:p>
            <a:pPr indent="-304800" lvl="0" marL="457200" rtl="0" algn="just">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Proper waste segregation can lead to cost savings in waste management by reducing landfill disposal costs and promoting recycling and reuse of materials.</a:t>
            </a:r>
            <a:endParaRPr sz="1200">
              <a:solidFill>
                <a:schemeClr val="dk1"/>
              </a:solidFill>
              <a:latin typeface="Times New Roman"/>
              <a:ea typeface="Times New Roman"/>
              <a:cs typeface="Times New Roman"/>
              <a:sym typeface="Times New Roman"/>
            </a:endParaRPr>
          </a:p>
          <a:p>
            <a:pPr indent="-304800" lvl="0" marL="457200" rtl="0" algn="just">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To reduce health hazards associated with waste management, such as exposure to hazardous chemicals and toxins.</a:t>
            </a:r>
            <a:endParaRPr sz="1200">
              <a:solidFill>
                <a:schemeClr val="dk1"/>
              </a:solidFill>
              <a:latin typeface="Times New Roman"/>
              <a:ea typeface="Times New Roman"/>
              <a:cs typeface="Times New Roman"/>
              <a:sym typeface="Times New Roman"/>
            </a:endParaRPr>
          </a:p>
          <a:p>
            <a:pPr indent="-304800" lvl="0" marL="457200" rtl="0" algn="just">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To reduce the amount of waste sent to landfills, which can help reduce the pressure on limited landfill space and extend the life of existing landfill sites.</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Clr>
                <a:schemeClr val="dk1"/>
              </a:buClr>
              <a:buSzPts val="1100"/>
              <a:buFont typeface="Arial"/>
              <a:buNone/>
            </a:pPr>
            <a:r>
              <a:rPr b="1" lang="en" sz="1200">
                <a:latin typeface="Times New Roman"/>
                <a:ea typeface="Times New Roman"/>
                <a:cs typeface="Times New Roman"/>
                <a:sym typeface="Times New Roman"/>
              </a:rPr>
              <a:t>SOLUTION</a:t>
            </a:r>
            <a:endParaRPr/>
          </a:p>
        </p:txBody>
      </p:sp>
      <p:sp>
        <p:nvSpPr>
          <p:cNvPr id="296" name="Google Shape;296;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04800" lvl="0" marL="457200" rtl="0" algn="just">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I have taken a total of 75000 images in each category and trained a CNN model with Keras to test the accuracy and efficiency of the model.</a:t>
            </a:r>
            <a:endParaRPr sz="1200">
              <a:solidFill>
                <a:schemeClr val="dk1"/>
              </a:solidFill>
              <a:latin typeface="Times New Roman"/>
              <a:ea typeface="Times New Roman"/>
              <a:cs typeface="Times New Roman"/>
              <a:sym typeface="Times New Roman"/>
            </a:endParaRPr>
          </a:p>
          <a:p>
            <a:pPr indent="-304800" lvl="0" marL="457200" rtl="0" algn="just">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I have made a custom CNN model with “RELu” activation function and VGG 16 model for classification.</a:t>
            </a:r>
            <a:endParaRPr sz="1200">
              <a:solidFill>
                <a:schemeClr val="dk1"/>
              </a:solidFill>
              <a:latin typeface="Times New Roman"/>
              <a:ea typeface="Times New Roman"/>
              <a:cs typeface="Times New Roman"/>
              <a:sym typeface="Times New Roman"/>
            </a:endParaRPr>
          </a:p>
          <a:p>
            <a:pPr indent="-304800" lvl="0" marL="457200" rtl="0" algn="just">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To make the model well-suited for real-time or near-real-time applications, such as sorting trash on a conveyor belt or in a waste processing plant. </a:t>
            </a:r>
            <a:endParaRPr sz="1200">
              <a:solidFill>
                <a:schemeClr val="dk1"/>
              </a:solidFill>
              <a:latin typeface="Times New Roman"/>
              <a:ea typeface="Times New Roman"/>
              <a:cs typeface="Times New Roman"/>
              <a:sym typeface="Times New Roman"/>
            </a:endParaRPr>
          </a:p>
          <a:p>
            <a:pPr indent="-304800" lvl="0" marL="457200" rtl="0" algn="just">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Making the model to process large volumes of images, making them suitable for processing large amounts of waste in municipal or industrial waste management facilities.</a:t>
            </a:r>
            <a:endParaRPr sz="1200">
              <a:solidFill>
                <a:schemeClr val="dk1"/>
              </a:solidFill>
              <a:latin typeface="Times New Roman"/>
              <a:ea typeface="Times New Roman"/>
              <a:cs typeface="Times New Roman"/>
              <a:sym typeface="Times New Roman"/>
            </a:endParaRPr>
          </a:p>
          <a:p>
            <a:pPr indent="-304800" lvl="0" marL="457200" rtl="0" algn="just">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To provide objective classification of waste, reducing the risk of human error or bias in the classification process.</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729450" y="568375"/>
            <a:ext cx="7688700" cy="4263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Clr>
                <a:schemeClr val="dk1"/>
              </a:buClr>
              <a:buSzPts val="1100"/>
              <a:buFont typeface="Arial"/>
              <a:buNone/>
            </a:pPr>
            <a:r>
              <a:rPr b="1" lang="en" sz="1200">
                <a:latin typeface="Times New Roman"/>
                <a:ea typeface="Times New Roman"/>
                <a:cs typeface="Times New Roman"/>
                <a:sym typeface="Times New Roman"/>
              </a:rPr>
              <a:t>DATASET</a:t>
            </a:r>
            <a:endParaRPr/>
          </a:p>
        </p:txBody>
      </p:sp>
      <p:sp>
        <p:nvSpPr>
          <p:cNvPr id="302" name="Google Shape;302;p17"/>
          <p:cNvSpPr txBox="1"/>
          <p:nvPr>
            <p:ph idx="1" type="body"/>
          </p:nvPr>
        </p:nvSpPr>
        <p:spPr>
          <a:xfrm>
            <a:off x="1303800" y="860900"/>
            <a:ext cx="7030500" cy="3670800"/>
          </a:xfrm>
          <a:prstGeom prst="rect">
            <a:avLst/>
          </a:prstGeom>
        </p:spPr>
        <p:txBody>
          <a:bodyPr anchorCtr="0" anchor="t" bIns="91425" lIns="91425" spcFirstLastPara="1" rIns="91425" wrap="square" tIns="91425">
            <a:normAutofit/>
          </a:bodyPr>
          <a:lstStyle/>
          <a:p>
            <a:pPr indent="-304800" lvl="0" marL="457200" rtl="0" algn="just">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Our dataset contains a total of more than 1,40,000 images in both bio-degradable and non-biodegradable materials, sourced from the Kaggle open datasets and web scraping. </a:t>
            </a:r>
            <a:endParaRPr sz="1200">
              <a:solidFill>
                <a:schemeClr val="dk1"/>
              </a:solidFill>
              <a:latin typeface="Times New Roman"/>
              <a:ea typeface="Times New Roman"/>
              <a:cs typeface="Times New Roman"/>
              <a:sym typeface="Times New Roman"/>
            </a:endParaRPr>
          </a:p>
          <a:p>
            <a:pPr indent="-304800" lvl="0" marL="457200" rtl="0" algn="just">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Link for the dataset: </a:t>
            </a:r>
            <a:r>
              <a:rPr lang="en" sz="1200" u="sng">
                <a:solidFill>
                  <a:schemeClr val="hlink"/>
                </a:solidFill>
                <a:latin typeface="Times New Roman"/>
                <a:ea typeface="Times New Roman"/>
                <a:cs typeface="Times New Roman"/>
                <a:sym typeface="Times New Roman"/>
                <a:hlinkClick r:id="rId3"/>
              </a:rPr>
              <a:t>Dataset</a:t>
            </a:r>
            <a:r>
              <a:rPr lang="en" sz="1200">
                <a:solidFill>
                  <a:schemeClr val="dk1"/>
                </a:solidFill>
                <a:latin typeface="Times New Roman"/>
                <a:ea typeface="Times New Roman"/>
                <a:cs typeface="Times New Roman"/>
                <a:sym typeface="Times New Roman"/>
              </a:rPr>
              <a:t>. The dataset showing the number of images and path for the images is below:</a:t>
            </a:r>
            <a:endParaRPr sz="1200">
              <a:solidFill>
                <a:schemeClr val="dk1"/>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pic>
        <p:nvPicPr>
          <p:cNvPr id="303" name="Google Shape;303;p17"/>
          <p:cNvPicPr preferRelativeResize="0"/>
          <p:nvPr/>
        </p:nvPicPr>
        <p:blipFill>
          <a:blip r:embed="rId4">
            <a:alphaModFix/>
          </a:blip>
          <a:stretch>
            <a:fillRect/>
          </a:stretch>
        </p:blipFill>
        <p:spPr>
          <a:xfrm>
            <a:off x="1391675" y="1897325"/>
            <a:ext cx="5997075" cy="31427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Clr>
                <a:schemeClr val="dk1"/>
              </a:buClr>
              <a:buSzPts val="1100"/>
              <a:buFont typeface="Arial"/>
              <a:buNone/>
            </a:pPr>
            <a:r>
              <a:rPr b="1" lang="en" sz="1200">
                <a:latin typeface="Times New Roman"/>
                <a:ea typeface="Times New Roman"/>
                <a:cs typeface="Times New Roman"/>
                <a:sym typeface="Times New Roman"/>
              </a:rPr>
              <a:t>DATA COLLECTION AND MODEL MAKING</a:t>
            </a:r>
            <a:endParaRPr/>
          </a:p>
        </p:txBody>
      </p:sp>
      <p:sp>
        <p:nvSpPr>
          <p:cNvPr id="309" name="Google Shape;309;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92500" lnSpcReduction="20000"/>
          </a:bodyPr>
          <a:lstStyle/>
          <a:p>
            <a:pPr indent="-299085" lvl="0" marL="457200" rtl="0" algn="just">
              <a:spcBef>
                <a:spcPts val="0"/>
              </a:spcBef>
              <a:spcAft>
                <a:spcPts val="0"/>
              </a:spcAft>
              <a:buClr>
                <a:schemeClr val="dk1"/>
              </a:buClr>
              <a:buSzPct val="100000"/>
              <a:buFont typeface="Times New Roman"/>
              <a:buChar char="●"/>
            </a:pPr>
            <a:r>
              <a:rPr lang="en" sz="1200">
                <a:solidFill>
                  <a:schemeClr val="dk1"/>
                </a:solidFill>
                <a:latin typeface="Times New Roman"/>
                <a:ea typeface="Times New Roman"/>
                <a:cs typeface="Times New Roman"/>
                <a:sym typeface="Times New Roman"/>
              </a:rPr>
              <a:t>The study's data set consists of 150K photos of trash divided into two categories: "biodegradable" and "non-biodegradable." It is retrieved from the open-access Kaggle database. </a:t>
            </a:r>
            <a:endParaRPr sz="1200">
              <a:solidFill>
                <a:schemeClr val="dk1"/>
              </a:solidFill>
              <a:latin typeface="Times New Roman"/>
              <a:ea typeface="Times New Roman"/>
              <a:cs typeface="Times New Roman"/>
              <a:sym typeface="Times New Roman"/>
            </a:endParaRPr>
          </a:p>
          <a:p>
            <a:pPr indent="-299085" lvl="0" marL="457200" rtl="0" algn="just">
              <a:spcBef>
                <a:spcPts val="0"/>
              </a:spcBef>
              <a:spcAft>
                <a:spcPts val="0"/>
              </a:spcAft>
              <a:buClr>
                <a:schemeClr val="dk1"/>
              </a:buClr>
              <a:buSzPct val="100000"/>
              <a:buFont typeface="Times New Roman"/>
              <a:buChar char="●"/>
            </a:pPr>
            <a:r>
              <a:rPr lang="en" sz="1200">
                <a:solidFill>
                  <a:schemeClr val="dk1"/>
                </a:solidFill>
                <a:latin typeface="Times New Roman"/>
                <a:ea typeface="Times New Roman"/>
                <a:cs typeface="Times New Roman"/>
                <a:sym typeface="Times New Roman"/>
              </a:rPr>
              <a:t>Six categories make up the dataset: trash, glass, paper, cardboard, plastic, and metal. </a:t>
            </a:r>
            <a:endParaRPr sz="1200">
              <a:solidFill>
                <a:schemeClr val="dk1"/>
              </a:solidFill>
              <a:latin typeface="Times New Roman"/>
              <a:ea typeface="Times New Roman"/>
              <a:cs typeface="Times New Roman"/>
              <a:sym typeface="Times New Roman"/>
            </a:endParaRPr>
          </a:p>
          <a:p>
            <a:pPr indent="-299085" lvl="0" marL="457200" rtl="0" algn="just">
              <a:spcBef>
                <a:spcPts val="0"/>
              </a:spcBef>
              <a:spcAft>
                <a:spcPts val="0"/>
              </a:spcAft>
              <a:buClr>
                <a:schemeClr val="dk1"/>
              </a:buClr>
              <a:buSzPct val="100000"/>
              <a:buFont typeface="Times New Roman"/>
              <a:buChar char="●"/>
            </a:pPr>
            <a:r>
              <a:rPr lang="en" sz="1200">
                <a:solidFill>
                  <a:schemeClr val="dk1"/>
                </a:solidFill>
                <a:latin typeface="Times New Roman"/>
                <a:ea typeface="Times New Roman"/>
                <a:cs typeface="Times New Roman"/>
                <a:sym typeface="Times New Roman"/>
              </a:rPr>
              <a:t>The non-biodegradable class used some of these images that were gathered from the six categories, and the biodegradable class used images of typical food waste.</a:t>
            </a:r>
            <a:endParaRPr sz="12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ct val="91666"/>
              <a:buFont typeface="Arial"/>
              <a:buNone/>
            </a:pPr>
            <a:r>
              <a:t/>
            </a:r>
            <a:endParaRPr sz="12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ct val="91666"/>
              <a:buFont typeface="Arial"/>
              <a:buNone/>
            </a:pPr>
            <a:r>
              <a:rPr lang="en" sz="1200">
                <a:solidFill>
                  <a:schemeClr val="dk1"/>
                </a:solidFill>
                <a:latin typeface="Times New Roman"/>
                <a:ea typeface="Times New Roman"/>
                <a:cs typeface="Times New Roman"/>
                <a:sym typeface="Times New Roman"/>
              </a:rPr>
              <a:t>Data Augmentation:</a:t>
            </a:r>
            <a:endParaRPr sz="1200">
              <a:solidFill>
                <a:schemeClr val="dk1"/>
              </a:solidFill>
              <a:latin typeface="Times New Roman"/>
              <a:ea typeface="Times New Roman"/>
              <a:cs typeface="Times New Roman"/>
              <a:sym typeface="Times New Roman"/>
            </a:endParaRPr>
          </a:p>
          <a:p>
            <a:pPr indent="-299085" lvl="0" marL="457200" rtl="0" algn="just">
              <a:spcBef>
                <a:spcPts val="0"/>
              </a:spcBef>
              <a:spcAft>
                <a:spcPts val="0"/>
              </a:spcAft>
              <a:buClr>
                <a:schemeClr val="dk1"/>
              </a:buClr>
              <a:buSzPct val="100000"/>
              <a:buFont typeface="Times New Roman"/>
              <a:buChar char="●"/>
            </a:pPr>
            <a:r>
              <a:rPr lang="en" sz="1200">
                <a:solidFill>
                  <a:schemeClr val="dk1"/>
                </a:solidFill>
                <a:latin typeface="Times New Roman"/>
                <a:ea typeface="Times New Roman"/>
                <a:cs typeface="Times New Roman"/>
                <a:sym typeface="Times New Roman"/>
              </a:rPr>
              <a:t>The performance of an algorithm improves with the amount of data it has access to. To adequately train the machine learning models, the original dataset's relatively limited number of photos needed to be augmented. </a:t>
            </a:r>
            <a:endParaRPr sz="1200">
              <a:solidFill>
                <a:schemeClr val="dk1"/>
              </a:solidFill>
              <a:latin typeface="Times New Roman"/>
              <a:ea typeface="Times New Roman"/>
              <a:cs typeface="Times New Roman"/>
              <a:sym typeface="Times New Roman"/>
            </a:endParaRPr>
          </a:p>
          <a:p>
            <a:pPr indent="-299085" lvl="0" marL="457200" rtl="0" algn="just">
              <a:spcBef>
                <a:spcPts val="0"/>
              </a:spcBef>
              <a:spcAft>
                <a:spcPts val="0"/>
              </a:spcAft>
              <a:buClr>
                <a:schemeClr val="dk1"/>
              </a:buClr>
              <a:buSzPct val="100000"/>
              <a:buFont typeface="Times New Roman"/>
              <a:buChar char="●"/>
            </a:pPr>
            <a:r>
              <a:rPr lang="en" sz="1200">
                <a:solidFill>
                  <a:schemeClr val="dk1"/>
                </a:solidFill>
                <a:latin typeface="Times New Roman"/>
                <a:ea typeface="Times New Roman"/>
                <a:cs typeface="Times New Roman"/>
                <a:sym typeface="Times New Roman"/>
              </a:rPr>
              <a:t>Data augmentation is a way to increase the dataset's size and the model's precision. By generating fresh data from the base data, data augmentation improves data. </a:t>
            </a:r>
            <a:endParaRPr sz="1200">
              <a:solidFill>
                <a:schemeClr val="dk1"/>
              </a:solidFill>
              <a:latin typeface="Times New Roman"/>
              <a:ea typeface="Times New Roman"/>
              <a:cs typeface="Times New Roman"/>
              <a:sym typeface="Times New Roman"/>
            </a:endParaRPr>
          </a:p>
          <a:p>
            <a:pPr indent="-299085" lvl="0" marL="457200" rtl="0" algn="just">
              <a:spcBef>
                <a:spcPts val="0"/>
              </a:spcBef>
              <a:spcAft>
                <a:spcPts val="0"/>
              </a:spcAft>
              <a:buClr>
                <a:schemeClr val="dk1"/>
              </a:buClr>
              <a:buSzPct val="100000"/>
              <a:buFont typeface="Times New Roman"/>
              <a:buChar char="●"/>
            </a:pPr>
            <a:r>
              <a:rPr lang="en" sz="1200">
                <a:solidFill>
                  <a:schemeClr val="dk1"/>
                </a:solidFill>
                <a:latin typeface="Times New Roman"/>
                <a:ea typeface="Times New Roman"/>
                <a:cs typeface="Times New Roman"/>
                <a:sym typeface="Times New Roman"/>
              </a:rPr>
              <a:t>Simply applying random changes to our images will improve the generalizability of our model. Compressions, rotations, stretches, and even color shifts are examples of these transformations. </a:t>
            </a:r>
            <a:endParaRPr sz="1200">
              <a:solidFill>
                <a:schemeClr val="dk1"/>
              </a:solidFill>
              <a:latin typeface="Times New Roman"/>
              <a:ea typeface="Times New Roman"/>
              <a:cs typeface="Times New Roman"/>
              <a:sym typeface="Times New Roman"/>
            </a:endParaRPr>
          </a:p>
          <a:p>
            <a:pPr indent="-299085" lvl="0" marL="457200" rtl="0" algn="just">
              <a:spcBef>
                <a:spcPts val="0"/>
              </a:spcBef>
              <a:spcAft>
                <a:spcPts val="0"/>
              </a:spcAft>
              <a:buClr>
                <a:schemeClr val="dk1"/>
              </a:buClr>
              <a:buSzPct val="100000"/>
              <a:buFont typeface="Times New Roman"/>
              <a:buChar char="●"/>
            </a:pPr>
            <a:r>
              <a:rPr lang="en" sz="1200">
                <a:solidFill>
                  <a:schemeClr val="dk1"/>
                </a:solidFill>
                <a:latin typeface="Times New Roman"/>
                <a:ea typeface="Times New Roman"/>
                <a:cs typeface="Times New Roman"/>
                <a:sym typeface="Times New Roman"/>
              </a:rPr>
              <a:t>We have done this using ImageDataGenerator from tensorflow.keras.preprocessing.image.</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9"/>
          <p:cNvSpPr txBox="1"/>
          <p:nvPr>
            <p:ph type="title"/>
          </p:nvPr>
        </p:nvSpPr>
        <p:spPr>
          <a:xfrm>
            <a:off x="311700" y="259100"/>
            <a:ext cx="8520600" cy="47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latin typeface="Times New Roman"/>
                <a:ea typeface="Times New Roman"/>
                <a:cs typeface="Times New Roman"/>
                <a:sym typeface="Times New Roman"/>
              </a:rPr>
              <a:t>Train and Valid set distribution</a:t>
            </a:r>
            <a:endParaRPr sz="1800">
              <a:latin typeface="Times New Roman"/>
              <a:ea typeface="Times New Roman"/>
              <a:cs typeface="Times New Roman"/>
              <a:sym typeface="Times New Roman"/>
            </a:endParaRPr>
          </a:p>
        </p:txBody>
      </p:sp>
      <p:sp>
        <p:nvSpPr>
          <p:cNvPr id="315" name="Google Shape;315;p19"/>
          <p:cNvSpPr txBox="1"/>
          <p:nvPr>
            <p:ph idx="1" type="body"/>
          </p:nvPr>
        </p:nvSpPr>
        <p:spPr>
          <a:xfrm>
            <a:off x="1303800" y="794050"/>
            <a:ext cx="7030500" cy="3737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images for train and test validation is as below:</a:t>
            </a:r>
            <a:endParaRPr/>
          </a:p>
        </p:txBody>
      </p:sp>
      <p:pic>
        <p:nvPicPr>
          <p:cNvPr id="316" name="Google Shape;316;p19"/>
          <p:cNvPicPr preferRelativeResize="0"/>
          <p:nvPr/>
        </p:nvPicPr>
        <p:blipFill>
          <a:blip r:embed="rId3">
            <a:alphaModFix/>
          </a:blip>
          <a:stretch>
            <a:fillRect/>
          </a:stretch>
        </p:blipFill>
        <p:spPr>
          <a:xfrm>
            <a:off x="1666438" y="1840500"/>
            <a:ext cx="5811123" cy="3189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Training and Testing</a:t>
            </a:r>
            <a:endParaRPr sz="1800">
              <a:latin typeface="Times New Roman"/>
              <a:ea typeface="Times New Roman"/>
              <a:cs typeface="Times New Roman"/>
              <a:sym typeface="Times New Roman"/>
            </a:endParaRPr>
          </a:p>
        </p:txBody>
      </p:sp>
      <p:sp>
        <p:nvSpPr>
          <p:cNvPr id="322" name="Google Shape;322;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SzPts val="1300"/>
              <a:buChar char="●"/>
            </a:pPr>
            <a:r>
              <a:rPr lang="en" sz="1200">
                <a:solidFill>
                  <a:schemeClr val="dk1"/>
                </a:solidFill>
                <a:latin typeface="Times New Roman"/>
                <a:ea typeface="Times New Roman"/>
                <a:cs typeface="Times New Roman"/>
                <a:sym typeface="Times New Roman"/>
              </a:rPr>
              <a:t>This is where the data is fit into the training set. Due to the callback's monitoring of the validation set, the validation set is also passed.</a:t>
            </a:r>
            <a:endParaRPr sz="1200">
              <a:solidFill>
                <a:schemeClr val="dk1"/>
              </a:solidFill>
              <a:latin typeface="Times New Roman"/>
              <a:ea typeface="Times New Roman"/>
              <a:cs typeface="Times New Roman"/>
              <a:sym typeface="Times New Roman"/>
            </a:endParaRPr>
          </a:p>
          <a:p>
            <a:pPr indent="-311150" lvl="0" marL="457200" rtl="0" algn="just">
              <a:spcBef>
                <a:spcPts val="0"/>
              </a:spcBef>
              <a:spcAft>
                <a:spcPts val="0"/>
              </a:spcAft>
              <a:buSzPts val="1300"/>
              <a:buChar char="●"/>
            </a:pPr>
            <a:r>
              <a:rPr lang="en" sz="1200">
                <a:solidFill>
                  <a:schemeClr val="dk1"/>
                </a:solidFill>
                <a:latin typeface="Times New Roman"/>
                <a:ea typeface="Times New Roman"/>
                <a:cs typeface="Times New Roman"/>
                <a:sym typeface="Times New Roman"/>
              </a:rPr>
              <a:t> If the loss does not improve after two epochs as specified in the EarlyStopping callback, the training process will be terminated by the callback. In this scenario, you can define a large number of epochs.</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Clr>
                <a:schemeClr val="dk1"/>
              </a:buClr>
              <a:buSzPts val="1100"/>
              <a:buFont typeface="Arial"/>
              <a:buNone/>
            </a:pPr>
            <a:r>
              <a:rPr b="1" lang="en" sz="1200">
                <a:latin typeface="Times New Roman"/>
                <a:ea typeface="Times New Roman"/>
                <a:cs typeface="Times New Roman"/>
                <a:sym typeface="Times New Roman"/>
              </a:rPr>
              <a:t>Results for Custom CNN.</a:t>
            </a:r>
            <a:endParaRPr sz="1800">
              <a:latin typeface="Times New Roman"/>
              <a:ea typeface="Times New Roman"/>
              <a:cs typeface="Times New Roman"/>
              <a:sym typeface="Times New Roman"/>
            </a:endParaRPr>
          </a:p>
        </p:txBody>
      </p:sp>
      <p:sp>
        <p:nvSpPr>
          <p:cNvPr id="328" name="Google Shape;328;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9" name="Google Shape;329;p21"/>
          <p:cNvPicPr preferRelativeResize="0"/>
          <p:nvPr/>
        </p:nvPicPr>
        <p:blipFill>
          <a:blip r:embed="rId3">
            <a:alphaModFix/>
          </a:blip>
          <a:stretch>
            <a:fillRect/>
          </a:stretch>
        </p:blipFill>
        <p:spPr>
          <a:xfrm>
            <a:off x="311703" y="1111300"/>
            <a:ext cx="3059974" cy="3498749"/>
          </a:xfrm>
          <a:prstGeom prst="rect">
            <a:avLst/>
          </a:prstGeom>
          <a:noFill/>
          <a:ln>
            <a:noFill/>
          </a:ln>
        </p:spPr>
      </p:pic>
      <p:pic>
        <p:nvPicPr>
          <p:cNvPr id="330" name="Google Shape;330;p21"/>
          <p:cNvPicPr preferRelativeResize="0"/>
          <p:nvPr/>
        </p:nvPicPr>
        <p:blipFill>
          <a:blip r:embed="rId4">
            <a:alphaModFix/>
          </a:blip>
          <a:stretch>
            <a:fillRect/>
          </a:stretch>
        </p:blipFill>
        <p:spPr>
          <a:xfrm>
            <a:off x="3371675" y="1152475"/>
            <a:ext cx="5772324" cy="3416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