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6" r:id="rId5"/>
    <p:sldId id="273" r:id="rId6"/>
    <p:sldId id="272" r:id="rId7"/>
    <p:sldId id="274" r:id="rId8"/>
    <p:sldId id="277" r:id="rId9"/>
    <p:sldId id="276" r:id="rId10"/>
    <p:sldId id="262" r:id="rId11"/>
    <p:sldId id="260" r:id="rId12"/>
    <p:sldId id="263" r:id="rId13"/>
    <p:sldId id="264" r:id="rId14"/>
    <p:sldId id="265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8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85010-0604-4129-86BB-44490B3207B6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566548-1E4E-4A92-977C-B5F00A69E5C3}">
      <dgm:prSet/>
      <dgm:spPr/>
      <dgm:t>
        <a:bodyPr/>
        <a:lstStyle/>
        <a:p>
          <a:r>
            <a:rPr lang="en-US" dirty="0"/>
            <a:t>Image caption generator using ResNet 50 model has many potential applications, such as improving accessibility for people with visual impairments, enhancing search engine functionality, and improving social media content.</a:t>
          </a:r>
        </a:p>
      </dgm:t>
    </dgm:pt>
    <dgm:pt modelId="{DF2B491B-DB9F-4C57-9203-9707878E6FA3}" type="parTrans" cxnId="{EB60DEEF-5D8B-49A3-8C7B-F69D4381AFCF}">
      <dgm:prSet/>
      <dgm:spPr/>
      <dgm:t>
        <a:bodyPr/>
        <a:lstStyle/>
        <a:p>
          <a:endParaRPr lang="en-US"/>
        </a:p>
      </dgm:t>
    </dgm:pt>
    <dgm:pt modelId="{FBF0465D-5011-445C-BFCB-708A2765ABBF}" type="sibTrans" cxnId="{EB60DEEF-5D8B-49A3-8C7B-F69D4381AFCF}">
      <dgm:prSet/>
      <dgm:spPr/>
      <dgm:t>
        <a:bodyPr/>
        <a:lstStyle/>
        <a:p>
          <a:endParaRPr lang="en-US"/>
        </a:p>
      </dgm:t>
    </dgm:pt>
    <dgm:pt modelId="{416CFACB-29D5-43CF-A81E-D2B631E14756}">
      <dgm:prSet/>
      <dgm:spPr/>
      <dgm:t>
        <a:bodyPr/>
        <a:lstStyle/>
        <a:p>
          <a:r>
            <a:rPr lang="en-US"/>
            <a:t>Companies such as Google, Facebook, and Microsoft are using image captioning technology to improve their services.</a:t>
          </a:r>
        </a:p>
      </dgm:t>
    </dgm:pt>
    <dgm:pt modelId="{412BB5E6-3047-46E2-9F32-00DF70ED79F0}" type="parTrans" cxnId="{87919416-9BDB-4BBA-9199-B5CDB763B3E6}">
      <dgm:prSet/>
      <dgm:spPr/>
      <dgm:t>
        <a:bodyPr/>
        <a:lstStyle/>
        <a:p>
          <a:endParaRPr lang="en-US"/>
        </a:p>
      </dgm:t>
    </dgm:pt>
    <dgm:pt modelId="{09BE31CF-F6F6-4B19-BBBF-4F1301ECFCD2}" type="sibTrans" cxnId="{87919416-9BDB-4BBA-9199-B5CDB763B3E6}">
      <dgm:prSet/>
      <dgm:spPr/>
      <dgm:t>
        <a:bodyPr/>
        <a:lstStyle/>
        <a:p>
          <a:endParaRPr lang="en-US"/>
        </a:p>
      </dgm:t>
    </dgm:pt>
    <dgm:pt modelId="{2C46BBE7-0CAD-4C61-A959-18BDDFB1C7A3}" type="pres">
      <dgm:prSet presAssocID="{BC985010-0604-4129-86BB-44490B3207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071EE4-8B5F-4D56-B79D-2336ECBA9779}" type="pres">
      <dgm:prSet presAssocID="{06566548-1E4E-4A92-977C-B5F00A69E5C3}" presName="hierRoot1" presStyleCnt="0"/>
      <dgm:spPr/>
    </dgm:pt>
    <dgm:pt modelId="{73DE53B4-46FC-4365-B326-0157938AAB04}" type="pres">
      <dgm:prSet presAssocID="{06566548-1E4E-4A92-977C-B5F00A69E5C3}" presName="composite" presStyleCnt="0"/>
      <dgm:spPr/>
    </dgm:pt>
    <dgm:pt modelId="{FFAEE5A5-711A-4B8A-B878-2C37B6BFFE23}" type="pres">
      <dgm:prSet presAssocID="{06566548-1E4E-4A92-977C-B5F00A69E5C3}" presName="background" presStyleLbl="node0" presStyleIdx="0" presStyleCnt="2"/>
      <dgm:spPr/>
    </dgm:pt>
    <dgm:pt modelId="{388BFC43-6C5B-4B26-A0F5-0AC85BC1A22B}" type="pres">
      <dgm:prSet presAssocID="{06566548-1E4E-4A92-977C-B5F00A69E5C3}" presName="text" presStyleLbl="fgAcc0" presStyleIdx="0" presStyleCnt="2">
        <dgm:presLayoutVars>
          <dgm:chPref val="3"/>
        </dgm:presLayoutVars>
      </dgm:prSet>
      <dgm:spPr/>
    </dgm:pt>
    <dgm:pt modelId="{312A71CF-48D7-46EB-B9CC-E1EADD51B131}" type="pres">
      <dgm:prSet presAssocID="{06566548-1E4E-4A92-977C-B5F00A69E5C3}" presName="hierChild2" presStyleCnt="0"/>
      <dgm:spPr/>
    </dgm:pt>
    <dgm:pt modelId="{3FEA2126-817F-4D52-8EFD-6E92117D5312}" type="pres">
      <dgm:prSet presAssocID="{416CFACB-29D5-43CF-A81E-D2B631E14756}" presName="hierRoot1" presStyleCnt="0"/>
      <dgm:spPr/>
    </dgm:pt>
    <dgm:pt modelId="{FA7E2B6D-0C49-4060-8AD6-170CAF676B02}" type="pres">
      <dgm:prSet presAssocID="{416CFACB-29D5-43CF-A81E-D2B631E14756}" presName="composite" presStyleCnt="0"/>
      <dgm:spPr/>
    </dgm:pt>
    <dgm:pt modelId="{E2F3D653-4074-46B9-B87A-FAB7679ECB1B}" type="pres">
      <dgm:prSet presAssocID="{416CFACB-29D5-43CF-A81E-D2B631E14756}" presName="background" presStyleLbl="node0" presStyleIdx="1" presStyleCnt="2"/>
      <dgm:spPr/>
    </dgm:pt>
    <dgm:pt modelId="{85A274F3-13CF-4144-BAF6-65DCA75B1077}" type="pres">
      <dgm:prSet presAssocID="{416CFACB-29D5-43CF-A81E-D2B631E14756}" presName="text" presStyleLbl="fgAcc0" presStyleIdx="1" presStyleCnt="2">
        <dgm:presLayoutVars>
          <dgm:chPref val="3"/>
        </dgm:presLayoutVars>
      </dgm:prSet>
      <dgm:spPr/>
    </dgm:pt>
    <dgm:pt modelId="{AE0E96F3-9107-4852-9364-7622C71EEC56}" type="pres">
      <dgm:prSet presAssocID="{416CFACB-29D5-43CF-A81E-D2B631E14756}" presName="hierChild2" presStyleCnt="0"/>
      <dgm:spPr/>
    </dgm:pt>
  </dgm:ptLst>
  <dgm:cxnLst>
    <dgm:cxn modelId="{9FDE7715-F725-4ACE-8057-7D7AA313CE4D}" type="presOf" srcId="{BC985010-0604-4129-86BB-44490B3207B6}" destId="{2C46BBE7-0CAD-4C61-A959-18BDDFB1C7A3}" srcOrd="0" destOrd="0" presId="urn:microsoft.com/office/officeart/2005/8/layout/hierarchy1"/>
    <dgm:cxn modelId="{87919416-9BDB-4BBA-9199-B5CDB763B3E6}" srcId="{BC985010-0604-4129-86BB-44490B3207B6}" destId="{416CFACB-29D5-43CF-A81E-D2B631E14756}" srcOrd="1" destOrd="0" parTransId="{412BB5E6-3047-46E2-9F32-00DF70ED79F0}" sibTransId="{09BE31CF-F6F6-4B19-BBBF-4F1301ECFCD2}"/>
    <dgm:cxn modelId="{720EAB3B-1CE5-4CE0-AD87-D7DAD02DAA6C}" type="presOf" srcId="{06566548-1E4E-4A92-977C-B5F00A69E5C3}" destId="{388BFC43-6C5B-4B26-A0F5-0AC85BC1A22B}" srcOrd="0" destOrd="0" presId="urn:microsoft.com/office/officeart/2005/8/layout/hierarchy1"/>
    <dgm:cxn modelId="{823A6BE4-450B-4199-AD4C-BFCD9A458E54}" type="presOf" srcId="{416CFACB-29D5-43CF-A81E-D2B631E14756}" destId="{85A274F3-13CF-4144-BAF6-65DCA75B1077}" srcOrd="0" destOrd="0" presId="urn:microsoft.com/office/officeart/2005/8/layout/hierarchy1"/>
    <dgm:cxn modelId="{EB60DEEF-5D8B-49A3-8C7B-F69D4381AFCF}" srcId="{BC985010-0604-4129-86BB-44490B3207B6}" destId="{06566548-1E4E-4A92-977C-B5F00A69E5C3}" srcOrd="0" destOrd="0" parTransId="{DF2B491B-DB9F-4C57-9203-9707878E6FA3}" sibTransId="{FBF0465D-5011-445C-BFCB-708A2765ABBF}"/>
    <dgm:cxn modelId="{5C8F9EBE-7C3A-47E9-9D24-1D616F48C735}" type="presParOf" srcId="{2C46BBE7-0CAD-4C61-A959-18BDDFB1C7A3}" destId="{FD071EE4-8B5F-4D56-B79D-2336ECBA9779}" srcOrd="0" destOrd="0" presId="urn:microsoft.com/office/officeart/2005/8/layout/hierarchy1"/>
    <dgm:cxn modelId="{69F4C5BB-70C5-42D6-BD22-091682A3284A}" type="presParOf" srcId="{FD071EE4-8B5F-4D56-B79D-2336ECBA9779}" destId="{73DE53B4-46FC-4365-B326-0157938AAB04}" srcOrd="0" destOrd="0" presId="urn:microsoft.com/office/officeart/2005/8/layout/hierarchy1"/>
    <dgm:cxn modelId="{968D7A18-DCD3-4E17-93A2-A255985BA013}" type="presParOf" srcId="{73DE53B4-46FC-4365-B326-0157938AAB04}" destId="{FFAEE5A5-711A-4B8A-B878-2C37B6BFFE23}" srcOrd="0" destOrd="0" presId="urn:microsoft.com/office/officeart/2005/8/layout/hierarchy1"/>
    <dgm:cxn modelId="{1262EDA0-6821-44C7-9673-9FBFB41D2FBD}" type="presParOf" srcId="{73DE53B4-46FC-4365-B326-0157938AAB04}" destId="{388BFC43-6C5B-4B26-A0F5-0AC85BC1A22B}" srcOrd="1" destOrd="0" presId="urn:microsoft.com/office/officeart/2005/8/layout/hierarchy1"/>
    <dgm:cxn modelId="{7C4E7006-AF57-4228-AFBB-C7C533F1D2D0}" type="presParOf" srcId="{FD071EE4-8B5F-4D56-B79D-2336ECBA9779}" destId="{312A71CF-48D7-46EB-B9CC-E1EADD51B131}" srcOrd="1" destOrd="0" presId="urn:microsoft.com/office/officeart/2005/8/layout/hierarchy1"/>
    <dgm:cxn modelId="{51549AFF-4349-4D16-B197-A5A1DBD2C0CD}" type="presParOf" srcId="{2C46BBE7-0CAD-4C61-A959-18BDDFB1C7A3}" destId="{3FEA2126-817F-4D52-8EFD-6E92117D5312}" srcOrd="1" destOrd="0" presId="urn:microsoft.com/office/officeart/2005/8/layout/hierarchy1"/>
    <dgm:cxn modelId="{F23E187E-5D88-4200-AE63-41C1B7416C15}" type="presParOf" srcId="{3FEA2126-817F-4D52-8EFD-6E92117D5312}" destId="{FA7E2B6D-0C49-4060-8AD6-170CAF676B02}" srcOrd="0" destOrd="0" presId="urn:microsoft.com/office/officeart/2005/8/layout/hierarchy1"/>
    <dgm:cxn modelId="{57E42E7C-A08B-431E-85C9-2C4E734E13ED}" type="presParOf" srcId="{FA7E2B6D-0C49-4060-8AD6-170CAF676B02}" destId="{E2F3D653-4074-46B9-B87A-FAB7679ECB1B}" srcOrd="0" destOrd="0" presId="urn:microsoft.com/office/officeart/2005/8/layout/hierarchy1"/>
    <dgm:cxn modelId="{CB71B06A-5E92-47E9-AC2F-7D57CD828ACE}" type="presParOf" srcId="{FA7E2B6D-0C49-4060-8AD6-170CAF676B02}" destId="{85A274F3-13CF-4144-BAF6-65DCA75B1077}" srcOrd="1" destOrd="0" presId="urn:microsoft.com/office/officeart/2005/8/layout/hierarchy1"/>
    <dgm:cxn modelId="{7C810850-11C6-4BF0-90E4-307D37304DB0}" type="presParOf" srcId="{3FEA2126-817F-4D52-8EFD-6E92117D5312}" destId="{AE0E96F3-9107-4852-9364-7622C71EEC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EE5A5-711A-4B8A-B878-2C37B6BFFE23}">
      <dsp:nvSpPr>
        <dsp:cNvPr id="0" name=""/>
        <dsp:cNvSpPr/>
      </dsp:nvSpPr>
      <dsp:spPr>
        <a:xfrm>
          <a:off x="1030" y="565386"/>
          <a:ext cx="3618543" cy="2297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8BFC43-6C5B-4B26-A0F5-0AC85BC1A22B}">
      <dsp:nvSpPr>
        <dsp:cNvPr id="0" name=""/>
        <dsp:cNvSpPr/>
      </dsp:nvSpPr>
      <dsp:spPr>
        <a:xfrm>
          <a:off x="403091" y="947343"/>
          <a:ext cx="3618543" cy="22977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caption generator using ResNet 50 model has many potential applications, such as improving accessibility for people with visual impairments, enhancing search engine functionality, and improving social media content.</a:t>
          </a:r>
        </a:p>
      </dsp:txBody>
      <dsp:txXfrm>
        <a:off x="470391" y="1014643"/>
        <a:ext cx="3483943" cy="2163174"/>
      </dsp:txXfrm>
    </dsp:sp>
    <dsp:sp modelId="{E2F3D653-4074-46B9-B87A-FAB7679ECB1B}">
      <dsp:nvSpPr>
        <dsp:cNvPr id="0" name=""/>
        <dsp:cNvSpPr/>
      </dsp:nvSpPr>
      <dsp:spPr>
        <a:xfrm>
          <a:off x="4423694" y="565386"/>
          <a:ext cx="3618543" cy="2297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274F3-13CF-4144-BAF6-65DCA75B1077}">
      <dsp:nvSpPr>
        <dsp:cNvPr id="0" name=""/>
        <dsp:cNvSpPr/>
      </dsp:nvSpPr>
      <dsp:spPr>
        <a:xfrm>
          <a:off x="4825755" y="947343"/>
          <a:ext cx="3618543" cy="22977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Companies such as Google, Facebook, and Microsoft are using image captioning technology to improve their services.</a:t>
          </a:r>
        </a:p>
      </dsp:txBody>
      <dsp:txXfrm>
        <a:off x="4893055" y="1014643"/>
        <a:ext cx="3483943" cy="2163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5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1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9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AC5B3BB3-0150-7F1A-E454-269DABBC1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0" name="Rectangle 81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CF18-BA8B-FE70-B8F3-D5548CB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Caption Generator</a:t>
            </a:r>
          </a:p>
        </p:txBody>
      </p:sp>
      <p:grpSp>
        <p:nvGrpSpPr>
          <p:cNvPr id="91" name="Group 83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FE00DF-37F1-BFF8-7E43-AFA764E82C46}"/>
              </a:ext>
            </a:extLst>
          </p:cNvPr>
          <p:cNvSpPr txBox="1"/>
          <p:nvPr/>
        </p:nvSpPr>
        <p:spPr>
          <a:xfrm>
            <a:off x="8778241" y="5365383"/>
            <a:ext cx="39279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Author: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Dikshitha Kavali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VL68371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dkavali1@umbc.edu</a:t>
            </a:r>
          </a:p>
        </p:txBody>
      </p:sp>
    </p:spTree>
    <p:extLst>
      <p:ext uri="{BB962C8B-B14F-4D97-AF65-F5344CB8AC3E}">
        <p14:creationId xmlns:p14="http://schemas.microsoft.com/office/powerpoint/2010/main" val="165597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-72977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72" y="-8904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9" y="1712699"/>
            <a:ext cx="10584668" cy="357490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19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The input for the model will be the Image and the Label/Output is the description of the image. The model will be trained using Resnet 50 model. </a:t>
            </a:r>
          </a:p>
          <a:p>
            <a:pPr algn="ctr"/>
            <a:endParaRPr lang="en-US" sz="19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ResNet-50 consists of 50 layers, including convolutional layers, max-pooling layers, and fully connected layers. The key innovation in ResNet-50 is the use of residual connections, which allow the network to learn residual mappings instead of trying to fit an exact mapping between inputs and outputs.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243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58860B5-4C8B-4A85-9C61-6C38237A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88D8DB-F336-4940-A141-657B45C9F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430" b="23570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74" name="Rectangle 5">
            <a:extLst>
              <a:ext uri="{FF2B5EF4-FFF2-40B4-BE49-F238E27FC236}">
                <a16:creationId xmlns:a16="http://schemas.microsoft.com/office/drawing/2014/main" id="{59F0F49B-3281-41C6-B073-D00425151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406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700294"/>
            <a:ext cx="3246119" cy="2608006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How does an image caption generator use ResNet 50 model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0" y="860121"/>
            <a:ext cx="6187686" cy="5747156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An image caption generator using ResNet 50 model typically involves the following steps:</a:t>
            </a:r>
          </a:p>
          <a:p>
            <a:pPr marL="742950" lvl="1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Data collection: Gather a large dataset of images with corresponding captions.</a:t>
            </a:r>
          </a:p>
          <a:p>
            <a:pPr marL="742950" lvl="1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Data pre-processing: Resize and normalize the images and tokenize the captions.</a:t>
            </a:r>
          </a:p>
          <a:p>
            <a:pPr marL="742950" lvl="1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Model training: Fine-tune the ResNet 50 model on the image-caption pairs using a language model to predict the captions.</a:t>
            </a:r>
          </a:p>
          <a:p>
            <a:pPr marL="742950" lvl="1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öhne"/>
              </a:rPr>
              <a:t>Caption generation: Pass an image through the trained ResNet 50 model and generate a caption using the language model.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D2492B2-B8B7-4A51-ABA9-EB4480F77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E25C357-E66E-42A1-A409-1235486B5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6318FBB-DA09-4FF6-B480-C513819F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67E98EC-5AA4-4A5A-9F6D-20968E3A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88" name="Straight Connector 182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3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8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Applications of image caption generator using ResNet 50 model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6" name="Content Placeholder 2">
            <a:extLst>
              <a:ext uri="{FF2B5EF4-FFF2-40B4-BE49-F238E27FC236}">
                <a16:creationId xmlns:a16="http://schemas.microsoft.com/office/drawing/2014/main" id="{C786D127-66FA-72E0-E9FC-3AC62F3DB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376210"/>
              </p:ext>
            </p:extLst>
          </p:nvPr>
        </p:nvGraphicFramePr>
        <p:xfrm>
          <a:off x="2009885" y="2085495"/>
          <a:ext cx="8445329" cy="381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027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-72977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72" y="-8904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Creating an 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9" y="1712699"/>
            <a:ext cx="10584668" cy="357490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is Flask?</a:t>
            </a:r>
          </a:p>
          <a:p>
            <a:r>
              <a:rPr lang="en-US" sz="1900" dirty="0">
                <a:solidFill>
                  <a:schemeClr val="tx1"/>
                </a:solidFill>
              </a:rPr>
              <a:t>Flask is a popular web framework for Python that is used to build web applications and APIs. It provides a lightweight and flexible framework for building web applications that can be easily customized and extended.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What is a Flask app for an image caption generator?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Flask app for an image caption generator is a web application built using the Flask web framework and a pre-trained image captioning model. The app allows users to upload an image and generates a caption for the uploaded image using the pre-trained model.</a:t>
            </a:r>
          </a:p>
          <a:p>
            <a:pPr algn="ctr"/>
            <a:endParaRPr lang="en-US" sz="19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9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-72977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72" y="372759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 are the key components of a Flask app for an image caption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53" y="2169516"/>
            <a:ext cx="10584668" cy="357490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key components of a Flask app for an image caption generator include: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pre-trained image captioning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Flask app to handle user requests and generate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form to upload an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view to process the uploaded image and generate a caption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template to display the uploaded image and its caption</a:t>
            </a:r>
            <a:endParaRPr lang="en-US" sz="19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9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7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7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6" name="Rectangle 18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7" name="Rectangle 18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3" r="961"/>
          <a:stretch/>
        </p:blipFill>
        <p:spPr>
          <a:xfrm>
            <a:off x="20" y="-7"/>
            <a:ext cx="6095980" cy="6858000"/>
          </a:xfrm>
          <a:prstGeom prst="rect">
            <a:avLst/>
          </a:prstGeom>
        </p:spPr>
      </p:pic>
      <p:sp>
        <p:nvSpPr>
          <p:cNvPr id="19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Flask App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9" name="Group 188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00" name="Rectangle 18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C8FEAFF-34E6-02E7-84AC-BDFEF93A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5972"/>
            <a:ext cx="6097411" cy="32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og running in a grassy area&#10;&#10;Description automatically generated with medium confidence">
            <a:extLst>
              <a:ext uri="{FF2B5EF4-FFF2-40B4-BE49-F238E27FC236}">
                <a16:creationId xmlns:a16="http://schemas.microsoft.com/office/drawing/2014/main" id="{CAC62049-74C1-DEF0-9B86-F67E7B9B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43" b="-2"/>
          <a:stretch/>
        </p:blipFill>
        <p:spPr>
          <a:xfrm>
            <a:off x="6096000" y="10"/>
            <a:ext cx="6096000" cy="6857989"/>
          </a:xfrm>
          <a:prstGeom prst="rect">
            <a:avLst/>
          </a:prstGeom>
        </p:spPr>
      </p:pic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73" r="961"/>
          <a:stretch/>
        </p:blipFill>
        <p:spPr>
          <a:xfrm>
            <a:off x="20" y="-7"/>
            <a:ext cx="6095980" cy="6858000"/>
          </a:xfrm>
          <a:prstGeom prst="rect">
            <a:avLst/>
          </a:prstGeom>
        </p:spPr>
      </p:pic>
      <p:sp>
        <p:nvSpPr>
          <p:cNvPr id="16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124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983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10"/>
            <a:ext cx="12191979" cy="68696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86" y="868735"/>
            <a:ext cx="10584668" cy="357490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" lvl="1" indent="0" algn="ctr">
              <a:buNone/>
            </a:pPr>
            <a:r>
              <a:rPr lang="en-US" sz="7200" dirty="0">
                <a:solidFill>
                  <a:schemeClr val="tx1"/>
                </a:solidFill>
              </a:rPr>
              <a:t>Any Queries?</a:t>
            </a:r>
          </a:p>
          <a:p>
            <a:pPr lvl="1" algn="ctr"/>
            <a:endParaRPr lang="en-US" sz="3800" dirty="0">
              <a:solidFill>
                <a:schemeClr val="tx1"/>
              </a:solidFill>
            </a:endParaRPr>
          </a:p>
          <a:p>
            <a:pPr marL="45720" lvl="1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Thank You </a:t>
            </a:r>
            <a:r>
              <a:rPr lang="en-US" sz="3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45720" lvl="1" indent="0" algn="ctr">
              <a:buNone/>
            </a:pPr>
            <a:endParaRPr lang="en-US" sz="38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1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-72977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72" y="-8904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 is an image caption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An image caption generator is a deep learning model that generates natural language captions for images. The goal of image captioning is to teach a machine to describe the content of an image in a way that is understandable and relevant to humans. Image caption generators typically use convolutional neural networks (CNNs) to extract features from the image and a language model such as a recurrent neural network (RNN) or transformer to generate a caption. This technology has many potential applications, such as improving accessibility for people with visual impairments, enhancing search engine functionality, and improving social media content.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44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7" b="23506"/>
          <a:stretch/>
        </p:blipFill>
        <p:spPr>
          <a:xfrm>
            <a:off x="-2" y="-72977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72" y="-8904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9" y="1712699"/>
            <a:ext cx="10584668" cy="357490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19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Multiple Sources(Kaggle, OpenSource etc) 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Dataset Size ~ 9 GB 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Kaggle: https://www.kaggle.com/datasets/hsankesara/flickr-image-dataset</a:t>
            </a:r>
          </a:p>
          <a:p>
            <a:pPr algn="ctr"/>
            <a:endParaRPr lang="en-US" sz="19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This dataset has 8K images and had the description CSV file which holds 5 descriptions for each image. This Dataset will be cut down as it is very high in memory and will divide into test and train datasets with 80% data in train and 20% data in test folders.</a:t>
            </a:r>
          </a:p>
          <a:p>
            <a:pPr algn="ctr"/>
            <a:endParaRPr lang="en-US" sz="19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90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1" r="16741"/>
          <a:stretch/>
        </p:blipFill>
        <p:spPr>
          <a:xfrm>
            <a:off x="6121743" y="-15296"/>
            <a:ext cx="6096000" cy="6873296"/>
          </a:xfrm>
          <a:prstGeom prst="rect">
            <a:avLst/>
          </a:prstGeom>
        </p:spPr>
      </p:pic>
      <p:sp>
        <p:nvSpPr>
          <p:cNvPr id="13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Explored the dataset using Python pandas and NumPy libraries. </a:t>
            </a:r>
          </a:p>
          <a:p>
            <a:pPr algn="ctr"/>
            <a:r>
              <a:rPr lang="en-US" dirty="0"/>
              <a:t>Each image has 5 descriptions related to it.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50" name="Rectangle 132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CC6852-2688-A192-2379-A654B6E2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02" b="-1"/>
          <a:stretch/>
        </p:blipFill>
        <p:spPr>
          <a:xfrm>
            <a:off x="20" y="-15296"/>
            <a:ext cx="6098067" cy="68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2373" r="961"/>
          <a:stretch/>
        </p:blipFill>
        <p:spPr>
          <a:xfrm>
            <a:off x="-2578" y="10"/>
            <a:ext cx="6095999" cy="6857990"/>
          </a:xfrm>
          <a:prstGeom prst="rect">
            <a:avLst/>
          </a:prstGeom>
        </p:spPr>
      </p:pic>
      <p:sp>
        <p:nvSpPr>
          <p:cNvPr id="176" name="Rectangle 5">
            <a:extLst>
              <a:ext uri="{FF2B5EF4-FFF2-40B4-BE49-F238E27FC236}">
                <a16:creationId xmlns:a16="http://schemas.microsoft.com/office/drawing/2014/main" id="{B572D2B0-57F9-4D28-8840-98CD6253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2967" y="1028700"/>
            <a:ext cx="4050085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86" y="1737360"/>
            <a:ext cx="2985247" cy="252418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795" y="3000950"/>
            <a:ext cx="4159250" cy="2996241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Cleaning the dataset descriptions.</a:t>
            </a:r>
            <a:br>
              <a:rPr lang="en-US" dirty="0"/>
            </a:br>
            <a:r>
              <a:rPr lang="en-US" dirty="0"/>
              <a:t>Replacing everything which is not an alphabet with a space.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18FDE-C67D-E32C-B830-59135918B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" b="2580"/>
          <a:stretch/>
        </p:blipFill>
        <p:spPr>
          <a:xfrm>
            <a:off x="6093421" y="243192"/>
            <a:ext cx="5975462" cy="3579199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CD49DFA-3E95-4EE4-8505-DADB9ABC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267" y="4550150"/>
            <a:ext cx="867485" cy="115439"/>
            <a:chOff x="8910933" y="1861308"/>
            <a:chExt cx="867485" cy="115439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6D817C6-71C0-49E6-8B19-E9E9217A2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23AD9A9-354F-444B-9370-B698970F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27F4928-516E-4CF1-8E81-C48527970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82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1" r="16741"/>
          <a:stretch/>
        </p:blipFill>
        <p:spPr>
          <a:xfrm>
            <a:off x="6096000" y="-15296"/>
            <a:ext cx="6096000" cy="6873296"/>
          </a:xfrm>
          <a:prstGeom prst="rect">
            <a:avLst/>
          </a:prstGeom>
        </p:spPr>
      </p:pic>
      <p:sp>
        <p:nvSpPr>
          <p:cNvPr id="15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86BB-D3D5-C9DA-7FB9-CFE6D61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Encoding training and testing image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Full dataset is made into 80-20 split. Training and testing data set is encoded and then stored in a pickle object.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D8F1BB-B824-8D95-D7CD-C73A6D99D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0" r="32738"/>
          <a:stretch/>
        </p:blipFill>
        <p:spPr>
          <a:xfrm>
            <a:off x="20" y="-15296"/>
            <a:ext cx="6098067" cy="68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55EF6-D88F-DDAD-5FE4-55ACE0F13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" r="56891" b="1"/>
          <a:stretch/>
        </p:blipFill>
        <p:spPr>
          <a:xfrm>
            <a:off x="6096000" y="8"/>
            <a:ext cx="6096000" cy="6857999"/>
          </a:xfrm>
          <a:prstGeom prst="rect">
            <a:avLst/>
          </a:prstGeom>
        </p:spPr>
      </p:pic>
      <p:pic>
        <p:nvPicPr>
          <p:cNvPr id="20" name="Picture 4" descr="Sphere of mesh and nodes">
            <a:extLst>
              <a:ext uri="{FF2B5EF4-FFF2-40B4-BE49-F238E27FC236}">
                <a16:creationId xmlns:a16="http://schemas.microsoft.com/office/drawing/2014/main" id="{8F37DACB-7175-296C-B6DC-BA47E655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73" r="961"/>
          <a:stretch/>
        </p:blipFill>
        <p:spPr>
          <a:xfrm>
            <a:off x="20" y="-7"/>
            <a:ext cx="6095980" cy="6858000"/>
          </a:xfrm>
          <a:prstGeom prst="rect">
            <a:avLst/>
          </a:prstGeom>
        </p:spPr>
      </p:pic>
      <p:sp>
        <p:nvSpPr>
          <p:cNvPr id="23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/>
              <a:t>For each input-output pair, the function pads the input sequence to max_len length using pad_sequences function from Keras, converts the output token to one-hot encoded vector using to_categorical function, and appends the input sequence, encoded image feature, and output vector to the corresponding lists X1, X2, and y. 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35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8D75B-6BC6-F736-067F-B7DD8E89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39111" b="-1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805A8E-9C24-485B-161B-0856949F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 Training</a:t>
            </a:r>
          </a:p>
        </p:txBody>
      </p:sp>
    </p:spTree>
    <p:extLst>
      <p:ext uri="{BB962C8B-B14F-4D97-AF65-F5344CB8AC3E}">
        <p14:creationId xmlns:p14="http://schemas.microsoft.com/office/powerpoint/2010/main" val="31338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6" name="Rectangle 333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35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37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39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B5A-131F-8E15-125B-9FDFBBF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14" y="221972"/>
            <a:ext cx="5599079" cy="4542641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This code trains a deep-learning model for image captioning for a specified number of epochs (here, 20). The train function uses a data_generator function to generate batches of training data for the model. The data_generator function takes in the following parameters:</a:t>
            </a:r>
          </a:p>
          <a:p>
            <a:pPr algn="ctr">
              <a:lnSpc>
                <a:spcPct val="100000"/>
              </a:lnSpc>
            </a:pP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train_descriptions: A dictionary containing image names as keys and corresponding lists of captions as values.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encoding_train: A dictionary containing image names as keys and corresponding image feature vectors as values.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word_to_idx: A dictionary mapping each word in the vocabulary to a unique integer index.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max_len: The maximum length of the captions, after which they will be truncated.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batch_size: The number of samples per batch.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The train function initializes a generator object using the data_generator function and then fits the model to the data for one epoch. After each epoch, the model is saved to a file in the model_weights directory with a unique file name based on the epoch number. This allows the model to be restored at a later time and continue the training from where it left off.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B409E8-D055-C14A-89AC-08C0482D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68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F31"/>
      </a:dk2>
      <a:lt2>
        <a:srgbClr val="F2F3F0"/>
      </a:lt2>
      <a:accent1>
        <a:srgbClr val="8041CF"/>
      </a:accent1>
      <a:accent2>
        <a:srgbClr val="4B47C5"/>
      </a:accent2>
      <a:accent3>
        <a:srgbClr val="4178CF"/>
      </a:accent3>
      <a:accent4>
        <a:srgbClr val="2FA2BD"/>
      </a:accent4>
      <a:accent5>
        <a:srgbClr val="3CC1A3"/>
      </a:accent5>
      <a:accent6>
        <a:srgbClr val="2FBD62"/>
      </a:accent6>
      <a:hlink>
        <a:srgbClr val="339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986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Bembo</vt:lpstr>
      <vt:lpstr>Söhne</vt:lpstr>
      <vt:lpstr>AdornVTI</vt:lpstr>
      <vt:lpstr>Image Caption Generator</vt:lpstr>
      <vt:lpstr>What is an image caption generator?</vt:lpstr>
      <vt:lpstr>Dataset</vt:lpstr>
      <vt:lpstr>Understanding the Dataset</vt:lpstr>
      <vt:lpstr>Data Preprocessing</vt:lpstr>
      <vt:lpstr>Encoding training and testing image sets</vt:lpstr>
      <vt:lpstr>PowerPoint Presentation</vt:lpstr>
      <vt:lpstr>Model  Training</vt:lpstr>
      <vt:lpstr>PowerPoint Presentation</vt:lpstr>
      <vt:lpstr>Model</vt:lpstr>
      <vt:lpstr>How does an image caption generator use ResNet 50 model work?</vt:lpstr>
      <vt:lpstr>Applications of image caption generator using ResNet 50 model</vt:lpstr>
      <vt:lpstr>Creating an Application using Flask</vt:lpstr>
      <vt:lpstr>What are the key components of a Flask app for an image caption generator?</vt:lpstr>
      <vt:lpstr>Flask App  </vt:lpstr>
      <vt:lpstr>Result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</dc:title>
  <dc:creator>Dikshitha Kavali</dc:creator>
  <cp:lastModifiedBy>Dikshitha Kavali</cp:lastModifiedBy>
  <cp:revision>12</cp:revision>
  <dcterms:created xsi:type="dcterms:W3CDTF">2023-05-02T02:44:45Z</dcterms:created>
  <dcterms:modified xsi:type="dcterms:W3CDTF">2023-05-04T19:21:27Z</dcterms:modified>
</cp:coreProperties>
</file>