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74" r:id="rId3"/>
    <p:sldId id="258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70" r:id="rId12"/>
    <p:sldId id="269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719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7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7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2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9B29D-EF4E-0B7B-EE96-3A349E88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 dirty="0"/>
              <a:t>House Price Prediction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7CF36-55E4-E932-E467-EEC5A825E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DATA 606 Capstone in Data Science</a:t>
            </a:r>
          </a:p>
          <a:p>
            <a:pPr>
              <a:lnSpc>
                <a:spcPct val="110000"/>
              </a:lnSpc>
            </a:pPr>
            <a:r>
              <a:rPr lang="en-US" sz="1600"/>
              <a:t>Chaoji Wang</a:t>
            </a:r>
          </a:p>
          <a:p>
            <a:pPr>
              <a:lnSpc>
                <a:spcPct val="110000"/>
              </a:lnSpc>
            </a:pPr>
            <a:r>
              <a:rPr lang="en-US" sz="1600"/>
              <a:t>By</a:t>
            </a:r>
          </a:p>
          <a:p>
            <a:pPr>
              <a:lnSpc>
                <a:spcPct val="110000"/>
              </a:lnSpc>
            </a:pPr>
            <a:r>
              <a:rPr lang="en-US" sz="1600"/>
              <a:t>Pavani Velma</a:t>
            </a:r>
          </a:p>
        </p:txBody>
      </p:sp>
      <p:cxnSp>
        <p:nvCxnSpPr>
          <p:cNvPr id="42" name="Straight Connector 1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hree mini houses made of legos">
            <a:extLst>
              <a:ext uri="{FF2B5EF4-FFF2-40B4-BE49-F238E27FC236}">
                <a16:creationId xmlns:a16="http://schemas.microsoft.com/office/drawing/2014/main" id="{594A0812-A05F-34BC-C5EE-5068BBA66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4" r="1" b="1"/>
          <a:stretch/>
        </p:blipFill>
        <p:spPr>
          <a:xfrm>
            <a:off x="6094411" y="1740190"/>
            <a:ext cx="4960442" cy="2791547"/>
          </a:xfrm>
          <a:prstGeom prst="rect">
            <a:avLst/>
          </a:prstGeom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6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711C-6235-D2C6-E2CF-82F0317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Distribution of </a:t>
            </a:r>
            <a:r>
              <a:rPr lang="en-US" b="1" dirty="0" err="1">
                <a:latin typeface="Century Schoolbook" panose="02040604050505020304" pitchFamily="18" charset="0"/>
              </a:rPr>
              <a:t>nO.of</a:t>
            </a:r>
            <a:r>
              <a:rPr lang="en-US" b="1" dirty="0">
                <a:latin typeface="Century Schoolbook" panose="02040604050505020304" pitchFamily="18" charset="0"/>
              </a:rPr>
              <a:t> beds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E5C29-0190-3E05-C61F-069623402BD0}"/>
              </a:ext>
            </a:extLst>
          </p:cNvPr>
          <p:cNvSpPr txBox="1"/>
          <p:nvPr/>
        </p:nvSpPr>
        <p:spPr>
          <a:xfrm>
            <a:off x="1451579" y="2096429"/>
            <a:ext cx="384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Highest number of houses in USA has 3 bedrooms.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Houses with single bedroom are low in count.</a:t>
            </a:r>
          </a:p>
        </p:txBody>
      </p:sp>
      <p:pic>
        <p:nvPicPr>
          <p:cNvPr id="8" name="Content Placeholder 7" descr="A picture containing screenshot, electric blue, plot, diagram&#10;&#10;Description automatically generated">
            <a:extLst>
              <a:ext uri="{FF2B5EF4-FFF2-40B4-BE49-F238E27FC236}">
                <a16:creationId xmlns:a16="http://schemas.microsoft.com/office/drawing/2014/main" id="{305997F0-BCA4-F758-4E4E-621926CE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60" y="2131827"/>
            <a:ext cx="6981921" cy="3449638"/>
          </a:xfrm>
        </p:spPr>
      </p:pic>
    </p:spTree>
    <p:extLst>
      <p:ext uri="{BB962C8B-B14F-4D97-AF65-F5344CB8AC3E}">
        <p14:creationId xmlns:p14="http://schemas.microsoft.com/office/powerpoint/2010/main" val="123541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105F-7036-BA80-512B-C6B163B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b="1" dirty="0">
                <a:latin typeface="Century Schoolbook" panose="020406040505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0477-8255-02E3-DD53-17835D45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select k- best method for feature selection.</a:t>
            </a:r>
          </a:p>
          <a:p>
            <a:r>
              <a:rPr lang="en-US" dirty="0">
                <a:cs typeface="Arial" panose="020B0604020202020204" pitchFamily="34" charset="0"/>
              </a:rPr>
              <a:t>This method used various statistical test to determine the best features which can be used for model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3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A7DD-90DE-6273-0381-FDD702B8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Correlation with target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54A73011-48F8-EC4B-D450-DD1705CB4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332" y="2330604"/>
            <a:ext cx="6415668" cy="30682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2DB63-4859-F321-B3F3-B5E2C9A77BC2}"/>
              </a:ext>
            </a:extLst>
          </p:cNvPr>
          <p:cNvSpPr txBox="1"/>
          <p:nvPr/>
        </p:nvSpPr>
        <p:spPr>
          <a:xfrm>
            <a:off x="1451578" y="2330603"/>
            <a:ext cx="4324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Beds and avg price are highly and positively correlated that means higher the </a:t>
            </a:r>
            <a:r>
              <a:rPr lang="en-US" dirty="0" err="1"/>
              <a:t>no.of</a:t>
            </a:r>
            <a:r>
              <a:rPr lang="en-US" dirty="0"/>
              <a:t> beds higher the price of the house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Size rank is negatively correlated. Lowest size rank has highest price.</a:t>
            </a:r>
          </a:p>
        </p:txBody>
      </p:sp>
    </p:spTree>
    <p:extLst>
      <p:ext uri="{BB962C8B-B14F-4D97-AF65-F5344CB8AC3E}">
        <p14:creationId xmlns:p14="http://schemas.microsoft.com/office/powerpoint/2010/main" val="383655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5C1-669E-53E1-EB9C-9AA79ACD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2996-CAFC-306F-1636-2FA967F3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74127"/>
            <a:ext cx="5172535" cy="33922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the following machine learning models to predic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the house prices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Regressor.</a:t>
            </a: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30037F-EAC8-0E08-4A3B-8BBF5920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15" y="2074127"/>
            <a:ext cx="5567885" cy="35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3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C5A1-C130-ABBD-41C5-A559132C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entury Schoolbook" panose="02040604050505020304" pitchFamily="18" charset="0"/>
              </a:rPr>
              <a:t>mean absolute percentage error comparison for the tested models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8FEA1D-AFF5-A719-12F5-88772D2D9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07" y="2164842"/>
            <a:ext cx="8377185" cy="3888639"/>
          </a:xfrm>
        </p:spPr>
      </p:pic>
    </p:spTree>
    <p:extLst>
      <p:ext uri="{BB962C8B-B14F-4D97-AF65-F5344CB8AC3E}">
        <p14:creationId xmlns:p14="http://schemas.microsoft.com/office/powerpoint/2010/main" val="41457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DA60-458A-B568-2D56-37B2569F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entury Schoolbook" panose="02040604050505020304" pitchFamily="18" charset="0"/>
              </a:rPr>
              <a:t>Comparison of model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589CB6-7907-DF2D-B917-403FC9AC5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275791"/>
              </p:ext>
            </p:extLst>
          </p:nvPr>
        </p:nvGraphicFramePr>
        <p:xfrm>
          <a:off x="1450975" y="2016125"/>
          <a:ext cx="96043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542">
                  <a:extLst>
                    <a:ext uri="{9D8B030D-6E8A-4147-A177-3AD203B41FA5}">
                      <a16:colId xmlns:a16="http://schemas.microsoft.com/office/drawing/2014/main" val="1064820393"/>
                    </a:ext>
                  </a:extLst>
                </a:gridCol>
                <a:gridCol w="1315844">
                  <a:extLst>
                    <a:ext uri="{9D8B030D-6E8A-4147-A177-3AD203B41FA5}">
                      <a16:colId xmlns:a16="http://schemas.microsoft.com/office/drawing/2014/main" val="3536141358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1144266916"/>
                    </a:ext>
                  </a:extLst>
                </a:gridCol>
                <a:gridCol w="1494263">
                  <a:extLst>
                    <a:ext uri="{9D8B030D-6E8A-4147-A177-3AD203B41FA5}">
                      <a16:colId xmlns:a16="http://schemas.microsoft.com/office/drawing/2014/main" val="2439509137"/>
                    </a:ext>
                  </a:extLst>
                </a:gridCol>
                <a:gridCol w="1471961">
                  <a:extLst>
                    <a:ext uri="{9D8B030D-6E8A-4147-A177-3AD203B41FA5}">
                      <a16:colId xmlns:a16="http://schemas.microsoft.com/office/drawing/2014/main" val="2117648066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3752527000"/>
                    </a:ext>
                  </a:extLst>
                </a:gridCol>
                <a:gridCol w="1075005">
                  <a:extLst>
                    <a:ext uri="{9D8B030D-6E8A-4147-A177-3AD203B41FA5}">
                      <a16:colId xmlns:a16="http://schemas.microsoft.com/office/drawing/2014/main" val="92466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  <a:r>
                        <a:rPr lang="en-US" dirty="0" err="1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err="1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  <a:r>
                        <a:rPr lang="en-US" dirty="0" err="1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err="1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6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80744.64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80032.45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5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76298.60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78771.43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49884.22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65227.71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1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14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47BA0A56-201C-9AB7-4EB8-BD58E508A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3B04F-F590-04DB-5DF9-F4F6D861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4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9FBE-8DA3-FFE3-CB29-6CBC183E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47B2-67A5-1D09-3C34-604CFF6D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Real estate is a crucial sector of the economy.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Söhne"/>
              </a:rPr>
              <a:t>Prices of real estate properties such as houses are liked to various factors such as population growth, unemployment, GDP and GNI.</a:t>
            </a:r>
            <a:endParaRPr lang="en-US" b="0" i="0" dirty="0">
              <a:effectLst/>
              <a:latin typeface="Söhne"/>
            </a:endParaRP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Accurately estimating the price of houses is essential for a variety of purposes, including buying, selling, investing, and financing.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C2AE-1119-5F55-66CF-8E1B99BD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entury Schoolbook" panose="02040604050505020304" pitchFamily="18" charset="0"/>
              </a:rPr>
              <a:t>Problem</a:t>
            </a:r>
            <a:r>
              <a:rPr lang="en-US" sz="3200" b="1" dirty="0">
                <a:latin typeface="Amasis MT Pro Black" panose="02040A04050005020304" pitchFamily="18" charset="0"/>
              </a:rPr>
              <a:t> </a:t>
            </a:r>
            <a:r>
              <a:rPr lang="en-US" sz="3200" b="1" dirty="0">
                <a:latin typeface="Century Schoolbook" panose="02040604050505020304" pitchFamily="18" charset="0"/>
              </a:rPr>
              <a:t>statement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3558-A045-4913-11C3-FDCF55C1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The objective of this project is to </a:t>
            </a: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To apply data preprocessing and preparation techniques in order to obtain clean data.</a:t>
            </a: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To build machine learning models able to predict house price based on house features</a:t>
            </a:r>
          </a:p>
          <a:p>
            <a:pPr>
              <a:buFont typeface="Wingdings" pitchFamily="2" charset="2"/>
              <a:buChar char="Ø"/>
            </a:pPr>
            <a:r>
              <a:rPr lang="en-US" b="0" i="0" dirty="0">
                <a:effectLst/>
                <a:latin typeface="Inter"/>
              </a:rPr>
              <a:t>To analyze and compare models performance in order to choose the best model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effectLst/>
              <a:latin typeface="Inter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028B-D166-B824-8D04-39C23E3A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entury Schoolbook" panose="02040604050505020304" pitchFamily="18" charset="0"/>
              </a:rPr>
              <a:t>Agenda</a:t>
            </a:r>
            <a:br>
              <a:rPr lang="en-US" sz="4800" dirty="0">
                <a:latin typeface="Amasis MT Pro Black" panose="02040A040500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1180-7063-82E0-563B-5F03596D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 of dataset and features.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preparation, cleaning, and outlier analysis.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and insight generation.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machine learning modelling.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5F76-6A12-682A-63D1-13227B3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09611"/>
          </a:xfrm>
        </p:spPr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C2EC3C-A331-C6F6-0D67-387E4E47B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465569"/>
              </p:ext>
            </p:extLst>
          </p:nvPr>
        </p:nvGraphicFramePr>
        <p:xfrm>
          <a:off x="1450975" y="2016125"/>
          <a:ext cx="9604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109219038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630807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4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price of a house in a region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beds in a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 in which a house is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3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in which a house is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Metro in which a house is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3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rank of a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0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in which a house is 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4252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37769A-5187-82D3-89D3-81F354AA3E74}"/>
              </a:ext>
            </a:extLst>
          </p:cNvPr>
          <p:cNvSpPr txBox="1"/>
          <p:nvPr/>
        </p:nvSpPr>
        <p:spPr>
          <a:xfrm>
            <a:off x="1450975" y="1280177"/>
            <a:ext cx="960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am using a dataset that has historical date of houses sold in different counties, states in USA across multiple years starting from 1996 to 2020.</a:t>
            </a:r>
          </a:p>
        </p:txBody>
      </p:sp>
    </p:spTree>
    <p:extLst>
      <p:ext uri="{BB962C8B-B14F-4D97-AF65-F5344CB8AC3E}">
        <p14:creationId xmlns:p14="http://schemas.microsoft.com/office/powerpoint/2010/main" val="25222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7814-4548-EAC3-35B9-9E9044A0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Data Cleaning and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52892-6264-DE64-5421-AC57F6B3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Merged multiple datasets.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Calculated monthly house price into yearly avg price.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Removed redundant columns.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Removed rows with null values.</a:t>
            </a:r>
          </a:p>
        </p:txBody>
      </p:sp>
    </p:spTree>
    <p:extLst>
      <p:ext uri="{BB962C8B-B14F-4D97-AF65-F5344CB8AC3E}">
        <p14:creationId xmlns:p14="http://schemas.microsoft.com/office/powerpoint/2010/main" val="33703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28BE-1D88-6B84-2915-AD8535CD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Average housing prices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882D0C5-7FF6-8C60-6D72-074CEB1E9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4029" y="2514097"/>
            <a:ext cx="6437971" cy="26833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E8838-D4E8-677E-E3BA-5FBBF21AD1A3}"/>
              </a:ext>
            </a:extLst>
          </p:cNvPr>
          <p:cNvSpPr txBox="1"/>
          <p:nvPr/>
        </p:nvSpPr>
        <p:spPr>
          <a:xfrm>
            <a:off x="1115122" y="2564781"/>
            <a:ext cx="4638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From 2006 to 2012  Average price gradually decreased.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From 2012 Average price increased and peaked at 2019.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Due to Covid-19, avg prices again decreased.</a:t>
            </a:r>
          </a:p>
        </p:txBody>
      </p:sp>
    </p:spTree>
    <p:extLst>
      <p:ext uri="{BB962C8B-B14F-4D97-AF65-F5344CB8AC3E}">
        <p14:creationId xmlns:p14="http://schemas.microsoft.com/office/powerpoint/2010/main" val="413772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711C-6235-D2C6-E2CF-82F0317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top five counties with highest average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B0E2-0F94-498C-ED99-9EF0A106E31A}"/>
              </a:ext>
            </a:extLst>
          </p:cNvPr>
          <p:cNvSpPr txBox="1"/>
          <p:nvPr/>
        </p:nvSpPr>
        <p:spPr>
          <a:xfrm>
            <a:off x="1451579" y="2107581"/>
            <a:ext cx="3990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Pitkin county, Colorado, has highest avg house prices since 1996.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San Mateo county, California, has lowest avg house prices since 1996.</a:t>
            </a:r>
          </a:p>
        </p:txBody>
      </p:sp>
      <p:pic>
        <p:nvPicPr>
          <p:cNvPr id="12" name="Content Placeholder 11" descr="A picture containing text, colorfulness, plot, diagram&#10;&#10;Description automatically generated">
            <a:extLst>
              <a:ext uri="{FF2B5EF4-FFF2-40B4-BE49-F238E27FC236}">
                <a16:creationId xmlns:a16="http://schemas.microsoft.com/office/drawing/2014/main" id="{663E8599-C816-FB7A-54AF-F3AF19F7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53753"/>
            <a:ext cx="6768561" cy="4199727"/>
          </a:xfrm>
        </p:spPr>
      </p:pic>
    </p:spTree>
    <p:extLst>
      <p:ext uri="{BB962C8B-B14F-4D97-AF65-F5344CB8AC3E}">
        <p14:creationId xmlns:p14="http://schemas.microsoft.com/office/powerpoint/2010/main" val="92492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711C-6235-D2C6-E2CF-82F0317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top five counties with highest growth rate</a:t>
            </a:r>
            <a:br>
              <a:rPr lang="en-US" b="1" i="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</a:b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0427E-B940-5152-D48E-0ED107F5A755}"/>
              </a:ext>
            </a:extLst>
          </p:cNvPr>
          <p:cNvSpPr txBox="1"/>
          <p:nvPr/>
        </p:nvSpPr>
        <p:spPr>
          <a:xfrm>
            <a:off x="1451579" y="2152186"/>
            <a:ext cx="4012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Gallatin County, Montana, has highest growth rate. House prices in Gallatin County has increased 350 times since 1996.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Heard, Quitman, Hot Spring Counties have similar growth rate.</a:t>
            </a:r>
          </a:p>
        </p:txBody>
      </p:sp>
      <p:pic>
        <p:nvPicPr>
          <p:cNvPr id="8" name="Content Placeholder 7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9D690242-7E63-5C1F-3035-D39608970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52186"/>
            <a:ext cx="5425440" cy="3395174"/>
          </a:xfrm>
        </p:spPr>
      </p:pic>
    </p:spTree>
    <p:extLst>
      <p:ext uri="{BB962C8B-B14F-4D97-AF65-F5344CB8AC3E}">
        <p14:creationId xmlns:p14="http://schemas.microsoft.com/office/powerpoint/2010/main" val="16461370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{EFBB18A9-D77A-964C-BA02-76614E370677}tf10001119</Template>
  <TotalTime>3516</TotalTime>
  <Words>552</Words>
  <Application>Microsoft Macintosh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Amasis MT Pro Black</vt:lpstr>
      <vt:lpstr>Arial</vt:lpstr>
      <vt:lpstr>Century Schoolbook</vt:lpstr>
      <vt:lpstr>Gill Sans MT</vt:lpstr>
      <vt:lpstr>Inter</vt:lpstr>
      <vt:lpstr>Söhne</vt:lpstr>
      <vt:lpstr>Times New Roman</vt:lpstr>
      <vt:lpstr>Wingdings</vt:lpstr>
      <vt:lpstr>Gallery</vt:lpstr>
      <vt:lpstr>House Price Prediction Analysis</vt:lpstr>
      <vt:lpstr>Introduction</vt:lpstr>
      <vt:lpstr>Problem statement</vt:lpstr>
      <vt:lpstr>Agenda </vt:lpstr>
      <vt:lpstr>Dataset</vt:lpstr>
      <vt:lpstr>Data Cleaning and preparation</vt:lpstr>
      <vt:lpstr>Average housing prices </vt:lpstr>
      <vt:lpstr> top five counties with highest average price</vt:lpstr>
      <vt:lpstr>top five counties with highest growth rate </vt:lpstr>
      <vt:lpstr>Distribution of nO.of beds</vt:lpstr>
      <vt:lpstr>Feature Selection</vt:lpstr>
      <vt:lpstr>Correlation with target</vt:lpstr>
      <vt:lpstr>Model Building</vt:lpstr>
      <vt:lpstr>mean absolute percentage error comparison for the tested models</vt:lpstr>
      <vt:lpstr>Comparison of model 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Pavani Velma</dc:creator>
  <cp:lastModifiedBy>Pavani Velma</cp:lastModifiedBy>
  <cp:revision>7</cp:revision>
  <dcterms:created xsi:type="dcterms:W3CDTF">2023-04-26T17:26:05Z</dcterms:created>
  <dcterms:modified xsi:type="dcterms:W3CDTF">2023-05-12T03:43:20Z</dcterms:modified>
</cp:coreProperties>
</file>