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Economica" panose="02000506040000020004" pitchFamily="2" charset="77"/>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87"/>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bf061c2f4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bf061c2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bf061c2f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bf061c2f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f061c2f4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f061c2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bf061c2f4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bf061c2f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bf061c2f4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bf061c2f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f061c2f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f061c2f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bf061c2f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bf061c2f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bf061c2f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bf061c2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bf061c2f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bf061c2f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bf061c2f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bf061c2f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bf061c2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bf061c2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bf061c2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bf061c2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bf061c2f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bf061c2f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bf061c2f4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2bf061c2f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bf061c2f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bf061c2f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bf061c2f4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bf061c2f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SMS Spam detection</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US" dirty="0"/>
              <a:t>Sai Teja </a:t>
            </a:r>
            <a:r>
              <a:rPr lang="en-US" dirty="0" err="1"/>
              <a:t>Avadhootha</a:t>
            </a:r>
            <a:endParaRPr lang="en-US" dirty="0"/>
          </a:p>
          <a:p>
            <a:pPr marL="0" lvl="0" indent="0" algn="ctr" rtl="0">
              <a:spcBef>
                <a:spcPts val="0"/>
              </a:spcBef>
              <a:spcAft>
                <a:spcPts val="0"/>
              </a:spcAft>
              <a:buNone/>
            </a:pPr>
            <a:r>
              <a:rPr lang="en-US" dirty="0"/>
              <a:t>YT41135</a:t>
            </a: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Models</a:t>
            </a:r>
            <a:endParaRPr/>
          </a:p>
        </p:txBody>
      </p:sp>
      <p:sp>
        <p:nvSpPr>
          <p:cNvPr id="121" name="Google Shape;121;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Models are trained and analysed</a:t>
            </a:r>
            <a:endParaRPr/>
          </a:p>
          <a:p>
            <a:pPr marL="457200" lvl="0" indent="-342900" algn="l" rtl="0">
              <a:spcBef>
                <a:spcPts val="1200"/>
              </a:spcBef>
              <a:spcAft>
                <a:spcPts val="0"/>
              </a:spcAft>
              <a:buSzPts val="1800"/>
              <a:buChar char="●"/>
            </a:pPr>
            <a:r>
              <a:rPr lang="en"/>
              <a:t>Support vector machine</a:t>
            </a:r>
            <a:endParaRPr/>
          </a:p>
          <a:p>
            <a:pPr marL="457200" lvl="0" indent="-342900" algn="l" rtl="0">
              <a:spcBef>
                <a:spcPts val="0"/>
              </a:spcBef>
              <a:spcAft>
                <a:spcPts val="0"/>
              </a:spcAft>
              <a:buSzPts val="1800"/>
              <a:buChar char="●"/>
            </a:pPr>
            <a:r>
              <a:rPr lang="en"/>
              <a:t>Decision tree</a:t>
            </a:r>
            <a:endParaRPr/>
          </a:p>
          <a:p>
            <a:pPr marL="457200" lvl="0" indent="-342900" algn="l" rtl="0">
              <a:spcBef>
                <a:spcPts val="0"/>
              </a:spcBef>
              <a:spcAft>
                <a:spcPts val="0"/>
              </a:spcAft>
              <a:buSzPts val="1800"/>
              <a:buChar char="●"/>
            </a:pPr>
            <a:r>
              <a:rPr lang="en"/>
              <a:t>Multi layer perceptron</a:t>
            </a:r>
            <a:endParaRPr/>
          </a:p>
          <a:p>
            <a:pPr marL="457200" lvl="0" indent="-342900" algn="l" rtl="0">
              <a:spcBef>
                <a:spcPts val="0"/>
              </a:spcBef>
              <a:spcAft>
                <a:spcPts val="0"/>
              </a:spcAft>
              <a:buSzPts val="1800"/>
              <a:buChar char="●"/>
            </a:pPr>
            <a:r>
              <a:rPr lang="en"/>
              <a:t>Random forest</a:t>
            </a:r>
            <a:endParaRPr/>
          </a:p>
          <a:p>
            <a:pPr marL="457200" lvl="0" indent="-342900" algn="l" rtl="0">
              <a:spcBef>
                <a:spcPts val="0"/>
              </a:spcBef>
              <a:spcAft>
                <a:spcPts val="0"/>
              </a:spcAft>
              <a:buSzPts val="1800"/>
              <a:buChar char="●"/>
            </a:pPr>
            <a:r>
              <a:rPr lang="en"/>
              <a:t>Ada Boost</a:t>
            </a:r>
            <a:endParaRPr/>
          </a:p>
          <a:p>
            <a:pPr marL="0" lvl="0" indent="0" algn="l" rtl="0">
              <a:spcBef>
                <a:spcPts val="1200"/>
              </a:spcBef>
              <a:spcAft>
                <a:spcPts val="1200"/>
              </a:spcAft>
              <a:buNone/>
            </a:pPr>
            <a:r>
              <a:rPr lang="en"/>
              <a:t>The confusion matrix is drawn for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 SVM - confusion matrix</a:t>
            </a:r>
            <a:endParaRPr/>
          </a:p>
        </p:txBody>
      </p:sp>
      <p:sp>
        <p:nvSpPr>
          <p:cNvPr id="133" name="Google Shape;133;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descr="A picture containing screenshot, text, rectangle, square&#10;&#10;Description automatically generated">
            <a:extLst>
              <a:ext uri="{FF2B5EF4-FFF2-40B4-BE49-F238E27FC236}">
                <a16:creationId xmlns:a16="http://schemas.microsoft.com/office/drawing/2014/main" id="{72193BFF-88CE-5282-6FE4-113F56E52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7790" y="1821456"/>
            <a:ext cx="3136900" cy="25501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 Decision Tree- Confusion matrix</a:t>
            </a:r>
            <a:endParaRPr/>
          </a:p>
        </p:txBody>
      </p:sp>
      <p:sp>
        <p:nvSpPr>
          <p:cNvPr id="140" name="Google Shape;140;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descr="A picture containing screenshot, text, rectangle, colorfulness&#10;&#10;Description automatically generated">
            <a:extLst>
              <a:ext uri="{FF2B5EF4-FFF2-40B4-BE49-F238E27FC236}">
                <a16:creationId xmlns:a16="http://schemas.microsoft.com/office/drawing/2014/main" id="{33DF32F4-903A-4E67-A48B-7499F75FCD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2718" y="1805526"/>
            <a:ext cx="3136900" cy="2518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 MLP Classifier- Confusion matrix</a:t>
            </a:r>
            <a:endParaRPr/>
          </a:p>
        </p:txBody>
      </p:sp>
      <p:sp>
        <p:nvSpPr>
          <p:cNvPr id="147" name="Google Shape;147;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descr="A picture containing screenshot, text, rectangle, colorfulness&#10;&#10;Description automatically generated">
            <a:extLst>
              <a:ext uri="{FF2B5EF4-FFF2-40B4-BE49-F238E27FC236}">
                <a16:creationId xmlns:a16="http://schemas.microsoft.com/office/drawing/2014/main" id="{16C7EF9D-E2ED-9F67-44BF-3B1D3ACE5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550" y="1715522"/>
            <a:ext cx="3136900" cy="2523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 Random forest- Confusion matrix</a:t>
            </a:r>
            <a:endParaRPr/>
          </a:p>
        </p:txBody>
      </p:sp>
      <p:sp>
        <p:nvSpPr>
          <p:cNvPr id="154" name="Google Shape;154;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descr="A picture containing text, screenshot, rectangle, diagram&#10;&#10;Description automatically generated">
            <a:extLst>
              <a:ext uri="{FF2B5EF4-FFF2-40B4-BE49-F238E27FC236}">
                <a16:creationId xmlns:a16="http://schemas.microsoft.com/office/drawing/2014/main" id="{30499C4C-2933-44FA-9FD1-0A6D71CB58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6087" y="1798569"/>
            <a:ext cx="3171825" cy="25641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 AdaBoost- Confusion matrix</a:t>
            </a:r>
            <a:endParaRPr/>
          </a:p>
        </p:txBody>
      </p:sp>
      <p:sp>
        <p:nvSpPr>
          <p:cNvPr id="161" name="Google Shape;161;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descr="A picture containing screenshot, text, colorfulness, rectangle&#10;&#10;Description automatically generated">
            <a:extLst>
              <a:ext uri="{FF2B5EF4-FFF2-40B4-BE49-F238E27FC236}">
                <a16:creationId xmlns:a16="http://schemas.microsoft.com/office/drawing/2014/main" id="{463CF188-1591-E1D8-692A-F41934473B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550" y="1756561"/>
            <a:ext cx="3136900" cy="253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Decision</a:t>
            </a:r>
            <a:endParaRPr/>
          </a:p>
        </p:txBody>
      </p:sp>
      <p:sp>
        <p:nvSpPr>
          <p:cNvPr id="168" name="Google Shape;168;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a:t>
            </a:r>
            <a:r>
              <a:rPr lang="en" dirty="0" err="1"/>
              <a:t>sms</a:t>
            </a:r>
            <a:r>
              <a:rPr lang="en" dirty="0"/>
              <a:t> spam detection, false positives are the most important concern. Moving a spam to non-spam may not cause a big trouble but moving a non-spam to spam may cause the user to miss out important information.</a:t>
            </a:r>
            <a:endParaRPr dirty="0"/>
          </a:p>
          <a:p>
            <a:pPr marL="0" lvl="0" indent="0" algn="l" rtl="0">
              <a:spcBef>
                <a:spcPts val="1200"/>
              </a:spcBef>
              <a:spcAft>
                <a:spcPts val="1200"/>
              </a:spcAft>
              <a:buNone/>
            </a:pPr>
            <a:r>
              <a:rPr lang="en" dirty="0"/>
              <a:t>So we chose Random forest which had less false positives as our final model.</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Conclusion</a:t>
            </a:r>
            <a:endParaRPr dirty="0"/>
          </a:p>
        </p:txBody>
      </p:sp>
      <p:sp>
        <p:nvSpPr>
          <p:cNvPr id="174" name="Google Shape;174;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Using Machine Learning, spam messages from legitimate messages can be identified and classified accurately. The accuracy of the model can be further improved by fine-tuning the parameters. Moreover, this solution could be deployed in an industrial setting as it does not require any human intervention to continuously detect spam messages in real-time.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71E604-0930-4735-6AB0-92CCCD630E3A}"/>
              </a:ext>
            </a:extLst>
          </p:cNvPr>
          <p:cNvSpPr>
            <a:spLocks noGrp="1"/>
          </p:cNvSpPr>
          <p:nvPr>
            <p:ph type="body" idx="1"/>
          </p:nvPr>
        </p:nvSpPr>
        <p:spPr>
          <a:xfrm>
            <a:off x="311700" y="2027583"/>
            <a:ext cx="8520600" cy="2551642"/>
          </a:xfrm>
        </p:spPr>
        <p:txBody>
          <a:bodyPr>
            <a:normAutofit/>
          </a:bodyPr>
          <a:lstStyle/>
          <a:p>
            <a:pPr marL="114300" indent="0" algn="ctr">
              <a:buNone/>
            </a:pPr>
            <a:r>
              <a:rPr lang="en-US" sz="4800" dirty="0"/>
              <a:t>THANK YOU</a:t>
            </a:r>
          </a:p>
        </p:txBody>
      </p:sp>
    </p:spTree>
    <p:extLst>
      <p:ext uri="{BB962C8B-B14F-4D97-AF65-F5344CB8AC3E}">
        <p14:creationId xmlns:p14="http://schemas.microsoft.com/office/powerpoint/2010/main" val="186470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dirty="0">
                <a:solidFill>
                  <a:schemeClr val="dk1"/>
                </a:solidFill>
              </a:rPr>
              <a:t>Spam or unsolicited bulk messages are sent out by companies, scammers, and other malicious actors for various purposes. </a:t>
            </a:r>
            <a:endParaRPr sz="1700" dirty="0">
              <a:solidFill>
                <a:schemeClr val="dk1"/>
              </a:solidFill>
            </a:endParaRPr>
          </a:p>
          <a:p>
            <a:pPr marL="457200" lvl="0" indent="-336550" algn="l" rtl="0">
              <a:spcBef>
                <a:spcPts val="0"/>
              </a:spcBef>
              <a:spcAft>
                <a:spcPts val="0"/>
              </a:spcAft>
              <a:buClr>
                <a:schemeClr val="dk1"/>
              </a:buClr>
              <a:buSzPts val="1700"/>
              <a:buChar char="●"/>
            </a:pPr>
            <a:r>
              <a:rPr lang="en" sz="1700" dirty="0">
                <a:solidFill>
                  <a:schemeClr val="dk1"/>
                </a:solidFill>
              </a:rPr>
              <a:t>Identifying and discarding these frequently taking up space in communication mediums like SMS is necessary.</a:t>
            </a:r>
            <a:endParaRPr sz="1700" dirty="0">
              <a:solidFill>
                <a:schemeClr val="dk1"/>
              </a:solidFill>
            </a:endParaRPr>
          </a:p>
          <a:p>
            <a:pPr marL="457200" lvl="0" indent="-336550" algn="l" rtl="0">
              <a:spcBef>
                <a:spcPts val="0"/>
              </a:spcBef>
              <a:spcAft>
                <a:spcPts val="0"/>
              </a:spcAft>
              <a:buClr>
                <a:schemeClr val="dk1"/>
              </a:buClr>
              <a:buSzPts val="1700"/>
              <a:buChar char="●"/>
            </a:pPr>
            <a:r>
              <a:rPr lang="en" sz="1700" dirty="0">
                <a:solidFill>
                  <a:schemeClr val="dk1"/>
                </a:solidFill>
              </a:rPr>
              <a:t>Machine Learning algorithms can help in this task by evaluating incoming messages for certain patterns and likelihood of being spam.</a:t>
            </a:r>
            <a:endParaRPr sz="1700" dirty="0">
              <a:solidFill>
                <a:schemeClr val="dk1"/>
              </a:solidFill>
            </a:endParaRPr>
          </a:p>
          <a:p>
            <a:pPr marL="457200" lvl="0" indent="-336550" algn="l" rtl="0">
              <a:spcBef>
                <a:spcPts val="0"/>
              </a:spcBef>
              <a:spcAft>
                <a:spcPts val="0"/>
              </a:spcAft>
              <a:buClr>
                <a:schemeClr val="dk1"/>
              </a:buClr>
              <a:buSzPts val="1700"/>
              <a:buChar char="●"/>
            </a:pPr>
            <a:r>
              <a:rPr lang="en" sz="1700" dirty="0">
                <a:solidFill>
                  <a:schemeClr val="dk1"/>
                </a:solidFill>
              </a:rPr>
              <a:t>Traditional methods like content based filtering and headers inspection have inefficiencies. The words used in content can change, therefore ML algorithms like </a:t>
            </a:r>
            <a:r>
              <a:rPr lang="en" sz="1700" dirty="0"/>
              <a:t>SVM, Decision Tree, MLP Classifier, Random Forest, AdaBoost</a:t>
            </a:r>
            <a:r>
              <a:rPr lang="en" sz="1700" dirty="0">
                <a:solidFill>
                  <a:schemeClr val="dk1"/>
                </a:solidFill>
              </a:rPr>
              <a:t> are used to classify more accurately and quickly.</a:t>
            </a:r>
            <a:endParaRPr sz="17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Motivation</a:t>
            </a:r>
            <a:endParaRPr dirty="0"/>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dirty="0">
                <a:solidFill>
                  <a:schemeClr val="dk1"/>
                </a:solidFill>
              </a:rPr>
              <a:t>As the </a:t>
            </a:r>
            <a:r>
              <a:rPr lang="en" sz="1700" dirty="0" err="1">
                <a:solidFill>
                  <a:schemeClr val="dk1"/>
                </a:solidFill>
              </a:rPr>
              <a:t>sms</a:t>
            </a:r>
            <a:r>
              <a:rPr lang="en" sz="1700" dirty="0">
                <a:solidFill>
                  <a:schemeClr val="dk1"/>
                </a:solidFill>
              </a:rPr>
              <a:t> service is getting cheaper, the usage of </a:t>
            </a:r>
            <a:r>
              <a:rPr lang="en" sz="1700" dirty="0" err="1">
                <a:solidFill>
                  <a:schemeClr val="dk1"/>
                </a:solidFill>
              </a:rPr>
              <a:t>sms</a:t>
            </a:r>
            <a:r>
              <a:rPr lang="en" sz="1700" dirty="0">
                <a:solidFill>
                  <a:schemeClr val="dk1"/>
                </a:solidFill>
              </a:rPr>
              <a:t> has been increasing rapidly. Almost all parts of the world are able to use the </a:t>
            </a:r>
            <a:r>
              <a:rPr lang="en" sz="1700" dirty="0" err="1">
                <a:solidFill>
                  <a:schemeClr val="dk1"/>
                </a:solidFill>
              </a:rPr>
              <a:t>sms</a:t>
            </a:r>
            <a:r>
              <a:rPr lang="en" sz="1700" dirty="0">
                <a:solidFill>
                  <a:schemeClr val="dk1"/>
                </a:solidFill>
              </a:rPr>
              <a:t> service. This made </a:t>
            </a:r>
            <a:r>
              <a:rPr lang="en" sz="1700" dirty="0" err="1">
                <a:solidFill>
                  <a:schemeClr val="dk1"/>
                </a:solidFill>
              </a:rPr>
              <a:t>sms</a:t>
            </a:r>
            <a:r>
              <a:rPr lang="en" sz="1700" dirty="0">
                <a:solidFill>
                  <a:schemeClr val="dk1"/>
                </a:solidFill>
              </a:rPr>
              <a:t> a great medium for spammers to exploit. </a:t>
            </a:r>
            <a:endParaRPr sz="1700" dirty="0">
              <a:solidFill>
                <a:schemeClr val="dk1"/>
              </a:solidFill>
            </a:endParaRPr>
          </a:p>
          <a:p>
            <a:pPr marL="457200" lvl="0" indent="-336550" algn="l" rtl="0">
              <a:spcBef>
                <a:spcPts val="0"/>
              </a:spcBef>
              <a:spcAft>
                <a:spcPts val="0"/>
              </a:spcAft>
              <a:buClr>
                <a:schemeClr val="dk1"/>
              </a:buClr>
              <a:buSzPts val="1700"/>
              <a:buChar char="●"/>
            </a:pPr>
            <a:r>
              <a:rPr lang="en" sz="1700" dirty="0">
                <a:solidFill>
                  <a:schemeClr val="dk1"/>
                </a:solidFill>
              </a:rPr>
              <a:t>As days goes by and usage of SMS service increases, the spam messages are also increasing on the network. Many fraudsters are exploiting this service to fool common people.</a:t>
            </a:r>
            <a:endParaRPr sz="1700" dirty="0">
              <a:solidFill>
                <a:schemeClr val="dk1"/>
              </a:solidFill>
            </a:endParaRPr>
          </a:p>
          <a:p>
            <a:pPr marL="457200" lvl="0" indent="-336550" algn="l" rtl="0">
              <a:spcBef>
                <a:spcPts val="0"/>
              </a:spcBef>
              <a:spcAft>
                <a:spcPts val="0"/>
              </a:spcAft>
              <a:buClr>
                <a:schemeClr val="dk1"/>
              </a:buClr>
              <a:buSzPts val="1700"/>
              <a:buChar char="●"/>
            </a:pPr>
            <a:r>
              <a:rPr lang="en" sz="1700" dirty="0">
                <a:solidFill>
                  <a:schemeClr val="dk1"/>
                </a:solidFill>
              </a:rPr>
              <a:t>So a robust solution is required to find these spam messages and filter them. This project aims to build such robust solution.</a:t>
            </a:r>
            <a:endParaRPr sz="1700" dirty="0">
              <a:solidFill>
                <a:schemeClr val="dk1"/>
              </a:solidFill>
            </a:endParaRPr>
          </a:p>
          <a:p>
            <a:pPr marL="457200" lvl="0" indent="-336550" algn="l" rtl="0">
              <a:spcBef>
                <a:spcPts val="0"/>
              </a:spcBef>
              <a:spcAft>
                <a:spcPts val="0"/>
              </a:spcAft>
              <a:buSzPts val="1700"/>
              <a:buChar char="●"/>
            </a:pP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objective of this project is to try and experiment with different ML models to perform spam detection and come up with a model that can classify messages into spam and ham.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dataset used in this project is a </a:t>
            </a:r>
            <a:r>
              <a:rPr lang="en" dirty="0" err="1"/>
              <a:t>kaggle</a:t>
            </a:r>
            <a:r>
              <a:rPr lang="en" dirty="0"/>
              <a:t> dataset which contains combination of spam and ham messages</a:t>
            </a:r>
            <a:endParaRPr dirty="0"/>
          </a:p>
          <a:p>
            <a:pPr marL="0" lvl="0" indent="0" algn="l" rtl="0">
              <a:spcBef>
                <a:spcPts val="1200"/>
              </a:spcBef>
              <a:spcAft>
                <a:spcPts val="0"/>
              </a:spcAft>
              <a:buNone/>
            </a:pPr>
            <a:r>
              <a:rPr lang="en" dirty="0"/>
              <a:t>Link - https://</a:t>
            </a:r>
            <a:r>
              <a:rPr lang="en" dirty="0" err="1"/>
              <a:t>www.kaggle.com</a:t>
            </a:r>
            <a:r>
              <a:rPr lang="en" dirty="0"/>
              <a:t>/datasets/</a:t>
            </a:r>
            <a:r>
              <a:rPr lang="en" dirty="0" err="1"/>
              <a:t>uciml</a:t>
            </a:r>
            <a:r>
              <a:rPr lang="en" dirty="0"/>
              <a:t>/</a:t>
            </a:r>
            <a:r>
              <a:rPr lang="en" dirty="0" err="1"/>
              <a:t>sms</a:t>
            </a:r>
            <a:r>
              <a:rPr lang="en" dirty="0"/>
              <a:t>-spam-collection-dataset</a:t>
            </a:r>
            <a:endParaRPr dirty="0"/>
          </a:p>
          <a:p>
            <a:pPr marL="0" lvl="0" indent="0" algn="l" rtl="0">
              <a:spcBef>
                <a:spcPts val="1200"/>
              </a:spcBef>
              <a:spcAft>
                <a:spcPts val="0"/>
              </a:spcAft>
              <a:buNone/>
            </a:pPr>
            <a:r>
              <a:rPr lang="en" dirty="0"/>
              <a:t>It is of 503.66Kilo bytes and contains text messages and their label</a:t>
            </a:r>
            <a:endParaRPr dirty="0"/>
          </a:p>
          <a:p>
            <a:pPr marL="0" lvl="0" indent="0" algn="l" rtl="0">
              <a:spcBef>
                <a:spcPts val="1200"/>
              </a:spcBef>
              <a:spcAft>
                <a:spcPts val="0"/>
              </a:spcAft>
              <a:buNone/>
            </a:pPr>
            <a:r>
              <a:rPr lang="en" b="1" dirty="0"/>
              <a:t>Unit of analysis:</a:t>
            </a:r>
            <a:endParaRPr b="1" dirty="0"/>
          </a:p>
          <a:p>
            <a:pPr marL="0" lvl="0" indent="0" algn="l" rtl="0">
              <a:spcBef>
                <a:spcPts val="1200"/>
              </a:spcBef>
              <a:spcAft>
                <a:spcPts val="1200"/>
              </a:spcAft>
              <a:buNone/>
            </a:pPr>
            <a:r>
              <a:rPr lang="en" dirty="0"/>
              <a:t>The unit of analysis is a single text message and 5169 such units are used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the below graph, we can see the distribution of ham and spam messages in the dataset. We can see that the data is a bit imbalance and ham messages are present more in number than spam messages.</a:t>
            </a:r>
            <a:endParaRPr dirty="0"/>
          </a:p>
        </p:txBody>
      </p:sp>
      <p:pic>
        <p:nvPicPr>
          <p:cNvPr id="94" name="Google Shape;94;p18"/>
          <p:cNvPicPr preferRelativeResize="0"/>
          <p:nvPr/>
        </p:nvPicPr>
        <p:blipFill>
          <a:blip r:embed="rId3">
            <a:alphaModFix/>
          </a:blip>
          <a:stretch>
            <a:fillRect/>
          </a:stretch>
        </p:blipFill>
        <p:spPr>
          <a:xfrm>
            <a:off x="3443275" y="2018788"/>
            <a:ext cx="2257425" cy="220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
        <p:nvSpPr>
          <p:cNvPr id="100" name="Google Shape;100;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the below figure, we can see that most of the sentences are less than 200 characters or 30 words in size. So we can perform classification using simple ML models like SVM etc.</a:t>
            </a:r>
            <a:endParaRPr dirty="0"/>
          </a:p>
        </p:txBody>
      </p:sp>
      <p:pic>
        <p:nvPicPr>
          <p:cNvPr id="101" name="Google Shape;101;p19"/>
          <p:cNvPicPr preferRelativeResize="0"/>
          <p:nvPr/>
        </p:nvPicPr>
        <p:blipFill>
          <a:blip r:embed="rId3">
            <a:alphaModFix/>
          </a:blip>
          <a:stretch>
            <a:fillRect/>
          </a:stretch>
        </p:blipFill>
        <p:spPr>
          <a:xfrm>
            <a:off x="784938" y="2467175"/>
            <a:ext cx="3571875" cy="2362200"/>
          </a:xfrm>
          <a:prstGeom prst="rect">
            <a:avLst/>
          </a:prstGeom>
          <a:noFill/>
          <a:ln>
            <a:noFill/>
          </a:ln>
        </p:spPr>
      </p:pic>
      <p:pic>
        <p:nvPicPr>
          <p:cNvPr id="102" name="Google Shape;102;p19"/>
          <p:cNvPicPr preferRelativeResize="0"/>
          <p:nvPr/>
        </p:nvPicPr>
        <p:blipFill>
          <a:blip r:embed="rId4">
            <a:alphaModFix/>
          </a:blip>
          <a:stretch>
            <a:fillRect/>
          </a:stretch>
        </p:blipFill>
        <p:spPr>
          <a:xfrm>
            <a:off x="4641725" y="2467175"/>
            <a:ext cx="3581400"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
        <p:nvSpPr>
          <p:cNvPr id="108" name="Google Shape;108;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Most repeated words</a:t>
            </a:r>
            <a:endParaRPr b="1"/>
          </a:p>
        </p:txBody>
      </p:sp>
      <p:pic>
        <p:nvPicPr>
          <p:cNvPr id="109" name="Google Shape;109;p20"/>
          <p:cNvPicPr preferRelativeResize="0"/>
          <p:nvPr/>
        </p:nvPicPr>
        <p:blipFill>
          <a:blip r:embed="rId3">
            <a:alphaModFix/>
          </a:blip>
          <a:stretch>
            <a:fillRect/>
          </a:stretch>
        </p:blipFill>
        <p:spPr>
          <a:xfrm>
            <a:off x="2762250" y="2217025"/>
            <a:ext cx="3619500"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Preprocessing</a:t>
            </a:r>
            <a:endParaRPr/>
          </a:p>
        </p:txBody>
      </p:sp>
      <p:sp>
        <p:nvSpPr>
          <p:cNvPr id="115" name="Google Shape;115;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preprocessing method used in this project is TFIDF vectorization. </a:t>
            </a:r>
            <a:endParaRPr dirty="0"/>
          </a:p>
          <a:p>
            <a:pPr marL="457200" lvl="0" indent="-342900" algn="l" rtl="0">
              <a:spcBef>
                <a:spcPts val="0"/>
              </a:spcBef>
              <a:spcAft>
                <a:spcPts val="0"/>
              </a:spcAft>
              <a:buSzPts val="1800"/>
              <a:buChar char="●"/>
            </a:pPr>
            <a:r>
              <a:rPr lang="en" dirty="0"/>
              <a:t>TF-IDF stands for Term Frequency-Inverse Document Frequency </a:t>
            </a:r>
            <a:endParaRPr dirty="0"/>
          </a:p>
          <a:p>
            <a:pPr marL="457200" lvl="0" indent="-342900" algn="l" rtl="0">
              <a:spcBef>
                <a:spcPts val="0"/>
              </a:spcBef>
              <a:spcAft>
                <a:spcPts val="0"/>
              </a:spcAft>
              <a:buSzPts val="1800"/>
              <a:buChar char="●"/>
            </a:pPr>
            <a:r>
              <a:rPr lang="en" dirty="0"/>
              <a:t>It is a technique used to transform text data into a numerical representation that can be processed by machine learning algorithms. </a:t>
            </a:r>
            <a:endParaRPr dirty="0"/>
          </a:p>
          <a:p>
            <a:pPr marL="457200" lvl="0" indent="-342900" algn="l" rtl="0">
              <a:spcBef>
                <a:spcPts val="0"/>
              </a:spcBef>
              <a:spcAft>
                <a:spcPts val="0"/>
              </a:spcAft>
              <a:buSzPts val="1800"/>
              <a:buChar char="●"/>
            </a:pPr>
            <a:r>
              <a:rPr lang="en" dirty="0"/>
              <a:t>It assigns weights to each word based on how frequently it occurred in a document and in the entire corpus.</a:t>
            </a:r>
            <a:endParaRPr dirty="0"/>
          </a:p>
          <a:p>
            <a:pPr marL="457200" lvl="0" indent="-342900" algn="l" rtl="0">
              <a:spcBef>
                <a:spcPts val="0"/>
              </a:spcBef>
              <a:spcAft>
                <a:spcPts val="0"/>
              </a:spcAft>
              <a:buSzPts val="1800"/>
              <a:buChar char="●"/>
            </a:pPr>
            <a:r>
              <a:rPr lang="en" dirty="0"/>
              <a:t>This weight can be used to perform numerical comparisons between words.</a:t>
            </a: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644</Words>
  <Application>Microsoft Macintosh PowerPoint</Application>
  <PresentationFormat>On-screen Show (16:9)</PresentationFormat>
  <Paragraphs>51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Open Sans</vt:lpstr>
      <vt:lpstr>Arial</vt:lpstr>
      <vt:lpstr>Economica</vt:lpstr>
      <vt:lpstr>Luxe</vt:lpstr>
      <vt:lpstr>SMS Spam detection</vt:lpstr>
      <vt:lpstr>Introduction</vt:lpstr>
      <vt:lpstr>Motivation</vt:lpstr>
      <vt:lpstr>Objective</vt:lpstr>
      <vt:lpstr>Dataset</vt:lpstr>
      <vt:lpstr>Exploratory Data analysis</vt:lpstr>
      <vt:lpstr>Exploratory Data analysis</vt:lpstr>
      <vt:lpstr>Exploratory Data Analysis</vt:lpstr>
      <vt:lpstr>Preprocessing</vt:lpstr>
      <vt:lpstr>Models</vt:lpstr>
      <vt:lpstr>Model - SVM - confusion matrix</vt:lpstr>
      <vt:lpstr>Model - Decision Tree- Confusion matrix</vt:lpstr>
      <vt:lpstr>Model - MLP Classifier- Confusion matrix</vt:lpstr>
      <vt:lpstr>Model - Random forest- Confusion matrix</vt:lpstr>
      <vt:lpstr>Model - AdaBoost- Confusion matrix</vt:lpstr>
      <vt:lpstr>Decision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cp:lastModifiedBy>Sai Teja Avadhootha</cp:lastModifiedBy>
  <cp:revision>15</cp:revision>
  <dcterms:modified xsi:type="dcterms:W3CDTF">2023-05-09T21:08:54Z</dcterms:modified>
</cp:coreProperties>
</file>