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79" r:id="rId7"/>
    <p:sldId id="261" r:id="rId8"/>
    <p:sldId id="280" r:id="rId9"/>
    <p:sldId id="294" r:id="rId10"/>
    <p:sldId id="281" r:id="rId11"/>
    <p:sldId id="282" r:id="rId12"/>
    <p:sldId id="285" r:id="rId13"/>
    <p:sldId id="286" r:id="rId14"/>
    <p:sldId id="287" r:id="rId15"/>
    <p:sldId id="283" r:id="rId16"/>
    <p:sldId id="288" r:id="rId17"/>
    <p:sldId id="289" r:id="rId18"/>
    <p:sldId id="290" r:id="rId19"/>
    <p:sldId id="295" r:id="rId20"/>
    <p:sldId id="291" r:id="rId21"/>
    <p:sldId id="296" r:id="rId22"/>
    <p:sldId id="278" r:id="rId23"/>
  </p:sldIdLst>
  <p:sldSz cx="9144000" cy="5143500" type="screen16x9"/>
  <p:notesSz cx="6858000" cy="9144000"/>
  <p:embeddedFontLst>
    <p:embeddedFont>
      <p:font typeface="Lato" panose="020F0502020204030203" pitchFamily="34" charset="0"/>
      <p:regular r:id="rId25"/>
      <p:bold r:id="rId26"/>
      <p:italic r:id="rId27"/>
      <p:boldItalic r:id="rId28"/>
    </p:embeddedFont>
    <p:embeddedFont>
      <p:font typeface="Raleway" pitchFamily="2" charset="0"/>
      <p:regular r:id="rId29"/>
      <p:bold r:id="rId30"/>
      <p:italic r:id="rId31"/>
      <p:boldItalic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3" d="100"/>
          <a:sy n="133" d="100"/>
        </p:scale>
        <p:origin x="378"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291e911851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291e911851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91e911851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91e911851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291e911851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291e911851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291e911851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291e911851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291e911851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291e911851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31311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291e911851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291e911851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63854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49200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dagshub.com/blog/ci-cd-for-machine-learning-test-and-and-deploy-your-ml-model-with-github-actions/" TargetMode="External"/><Relationship Id="rId2" Type="http://schemas.openxmlformats.org/officeDocument/2006/relationships/hyperlink" Target="https://www.census.gov/quickfacts/CA" TargetMode="External"/><Relationship Id="rId1" Type="http://schemas.openxmlformats.org/officeDocument/2006/relationships/slideLayout" Target="../slideLayouts/slideLayout3.xml"/><Relationship Id="rId5" Type="http://schemas.openxmlformats.org/officeDocument/2006/relationships/hyperlink" Target="https://washingtondc.craigslist.org/" TargetMode="External"/><Relationship Id="rId4" Type="http://schemas.openxmlformats.org/officeDocument/2006/relationships/hyperlink" Target="https://towardsdatascience.com/what-and-why-behind-fit-transform-vs-transform-in-scikit-learn-78f915cf96fe"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Prediction of Car Prices – Regression</a:t>
            </a:r>
          </a:p>
        </p:txBody>
      </p:sp>
      <p:pic>
        <p:nvPicPr>
          <p:cNvPr id="2" name="Google Shape;87;p13">
            <a:extLst>
              <a:ext uri="{FF2B5EF4-FFF2-40B4-BE49-F238E27FC236}">
                <a16:creationId xmlns:a16="http://schemas.microsoft.com/office/drawing/2014/main" id="{8442AD34-E758-FBEF-C0E1-3334F8E05342}"/>
              </a:ext>
            </a:extLst>
          </p:cNvPr>
          <p:cNvPicPr preferRelativeResize="0"/>
          <p:nvPr/>
        </p:nvPicPr>
        <p:blipFill>
          <a:blip r:embed="rId3">
            <a:alphaModFix/>
          </a:blip>
          <a:stretch>
            <a:fillRect/>
          </a:stretch>
        </p:blipFill>
        <p:spPr>
          <a:xfrm>
            <a:off x="2661425" y="226195"/>
            <a:ext cx="3124216" cy="584127"/>
          </a:xfrm>
          <a:prstGeom prst="rect">
            <a:avLst/>
          </a:prstGeom>
          <a:noFill/>
          <a:ln>
            <a:noFill/>
          </a:ln>
        </p:spPr>
      </p:pic>
      <p:sp>
        <p:nvSpPr>
          <p:cNvPr id="3" name="Google Shape;86;p13">
            <a:extLst>
              <a:ext uri="{FF2B5EF4-FFF2-40B4-BE49-F238E27FC236}">
                <a16:creationId xmlns:a16="http://schemas.microsoft.com/office/drawing/2014/main" id="{79FC449A-22CE-852B-E948-60DA35448C35}"/>
              </a:ext>
            </a:extLst>
          </p:cNvPr>
          <p:cNvSpPr txBox="1">
            <a:spLocks/>
          </p:cNvSpPr>
          <p:nvPr/>
        </p:nvSpPr>
        <p:spPr>
          <a:xfrm>
            <a:off x="6559830" y="3166481"/>
            <a:ext cx="2382600" cy="182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ctr"/>
            <a:r>
              <a:rPr lang="en-US" sz="1500" b="1" dirty="0">
                <a:solidFill>
                  <a:schemeClr val="dk1"/>
                </a:solidFill>
              </a:rPr>
              <a:t> </a:t>
            </a:r>
            <a:r>
              <a:rPr lang="en-US" sz="1500" b="1" dirty="0">
                <a:solidFill>
                  <a:schemeClr val="accent5"/>
                </a:solidFill>
                <a:latin typeface="Times New Roman" panose="02020603050405020304" pitchFamily="18" charset="0"/>
                <a:cs typeface="Times New Roman" panose="02020603050405020304" pitchFamily="18" charset="0"/>
              </a:rPr>
              <a:t>Presented By :</a:t>
            </a:r>
          </a:p>
          <a:p>
            <a:pPr marL="0" indent="0" algn="ctr">
              <a:spcBef>
                <a:spcPts val="1000"/>
              </a:spcBef>
            </a:pPr>
            <a:r>
              <a:rPr lang="en-US" sz="1500" b="1" dirty="0">
                <a:solidFill>
                  <a:schemeClr val="accent5"/>
                </a:solidFill>
                <a:latin typeface="Times New Roman" panose="02020603050405020304" pitchFamily="18" charset="0"/>
                <a:cs typeface="Times New Roman" panose="02020603050405020304" pitchFamily="18" charset="0"/>
              </a:rPr>
              <a:t>Abdul Junaid Mohammed</a:t>
            </a:r>
          </a:p>
          <a:p>
            <a:pPr marL="0" indent="0" algn="ctr">
              <a:spcBef>
                <a:spcPts val="1000"/>
              </a:spcBef>
            </a:pPr>
            <a:endParaRPr lang="en-US" sz="1500" b="1" dirty="0">
              <a:solidFill>
                <a:schemeClr val="dk1"/>
              </a:solidFill>
            </a:endParaRPr>
          </a:p>
          <a:p>
            <a:pPr marL="0" indent="0">
              <a:spcBef>
                <a:spcPts val="1000"/>
              </a:spcBef>
            </a:pPr>
            <a:r>
              <a:rPr lang="en-US" sz="1500" b="1" dirty="0">
                <a:solidFill>
                  <a:schemeClr val="dk1"/>
                </a:solidFill>
              </a:rPr>
              <a:t>				</a:t>
            </a:r>
          </a:p>
          <a:p>
            <a:pPr marL="0" indent="0">
              <a:spcBef>
                <a:spcPts val="1000"/>
              </a:spcBef>
            </a:pPr>
            <a:r>
              <a:rPr lang="en-US" sz="1500" dirty="0">
                <a:solidFill>
                  <a:srgbClr val="222222"/>
                </a:solidFill>
                <a:highlight>
                  <a:srgbClr val="FFFFFF"/>
                </a:highlight>
                <a:latin typeface="Roboto"/>
                <a:ea typeface="Roboto"/>
                <a:cs typeface="Roboto"/>
                <a:sym typeface="Roboto"/>
              </a:rPr>
              <a:t>				</a:t>
            </a:r>
          </a:p>
          <a:p>
            <a:pPr marL="0" indent="0">
              <a:spcBef>
                <a:spcPts val="1200"/>
              </a:spcBef>
            </a:pPr>
            <a:r>
              <a:rPr lang="en-US" sz="1500" dirty="0">
                <a:solidFill>
                  <a:srgbClr val="222222"/>
                </a:solidFill>
                <a:highlight>
                  <a:srgbClr val="FFFFFF"/>
                </a:highlight>
                <a:latin typeface="Roboto"/>
                <a:ea typeface="Roboto"/>
                <a:cs typeface="Roboto"/>
                <a:sym typeface="Roboto"/>
              </a:rPr>
              <a:t>				</a:t>
            </a:r>
          </a:p>
          <a:p>
            <a:pPr marL="0" indent="0">
              <a:spcBef>
                <a:spcPts val="1200"/>
              </a:spcBef>
            </a:pPr>
            <a:endParaRPr lang="en-US" sz="1500" dirty="0"/>
          </a:p>
          <a:p>
            <a:pPr marL="0" indent="0">
              <a:spcBef>
                <a:spcPts val="1200"/>
              </a:spcBef>
              <a:spcAft>
                <a:spcPts val="1200"/>
              </a:spcAft>
            </a:pPr>
            <a:endParaRPr lang="en-US" sz="1500" dirty="0"/>
          </a:p>
        </p:txBody>
      </p:sp>
      <p:sp>
        <p:nvSpPr>
          <p:cNvPr id="6" name="Google Shape;86;p13">
            <a:extLst>
              <a:ext uri="{FF2B5EF4-FFF2-40B4-BE49-F238E27FC236}">
                <a16:creationId xmlns:a16="http://schemas.microsoft.com/office/drawing/2014/main" id="{5DBE1CFB-B592-CEAF-9A26-C01B911EBD2D}"/>
              </a:ext>
            </a:extLst>
          </p:cNvPr>
          <p:cNvSpPr txBox="1">
            <a:spLocks/>
          </p:cNvSpPr>
          <p:nvPr/>
        </p:nvSpPr>
        <p:spPr>
          <a:xfrm>
            <a:off x="593927" y="3166481"/>
            <a:ext cx="2382600" cy="182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ctr"/>
            <a:r>
              <a:rPr lang="en-US" sz="1500" b="1" dirty="0">
                <a:solidFill>
                  <a:schemeClr val="dk1"/>
                </a:solidFill>
              </a:rPr>
              <a:t> </a:t>
            </a:r>
            <a:r>
              <a:rPr lang="en-US" sz="1500" b="1" dirty="0">
                <a:solidFill>
                  <a:schemeClr val="accent5"/>
                </a:solidFill>
                <a:latin typeface="Times New Roman" panose="02020603050405020304" pitchFamily="18" charset="0"/>
                <a:cs typeface="Times New Roman" panose="02020603050405020304" pitchFamily="18" charset="0"/>
              </a:rPr>
              <a:t>Under the Guidance :</a:t>
            </a:r>
          </a:p>
          <a:p>
            <a:pPr marL="0" indent="0" algn="ctr">
              <a:spcBef>
                <a:spcPts val="1000"/>
              </a:spcBef>
            </a:pPr>
            <a:r>
              <a:rPr lang="en-US" sz="1500" b="1" dirty="0">
                <a:solidFill>
                  <a:schemeClr val="accent5"/>
                </a:solidFill>
                <a:latin typeface="Times New Roman" panose="02020603050405020304" pitchFamily="18" charset="0"/>
                <a:cs typeface="Times New Roman" panose="02020603050405020304" pitchFamily="18" charset="0"/>
              </a:rPr>
              <a:t>Dr. Chaojie Wang</a:t>
            </a:r>
          </a:p>
          <a:p>
            <a:pPr marL="0" indent="0" algn="ctr">
              <a:spcBef>
                <a:spcPts val="1000"/>
              </a:spcBef>
            </a:pPr>
            <a:endParaRPr lang="en-US" sz="1500" b="1" dirty="0">
              <a:solidFill>
                <a:schemeClr val="dk1"/>
              </a:solidFill>
            </a:endParaRPr>
          </a:p>
          <a:p>
            <a:pPr marL="0" indent="0" algn="ctr">
              <a:spcBef>
                <a:spcPts val="1000"/>
              </a:spcBef>
            </a:pPr>
            <a:endParaRPr lang="en-US" sz="1500" b="1" dirty="0">
              <a:solidFill>
                <a:schemeClr val="dk1"/>
              </a:solidFill>
            </a:endParaRPr>
          </a:p>
          <a:p>
            <a:pPr marL="0" indent="0">
              <a:spcBef>
                <a:spcPts val="1000"/>
              </a:spcBef>
            </a:pPr>
            <a:r>
              <a:rPr lang="en-US" sz="1500" b="1" dirty="0">
                <a:solidFill>
                  <a:schemeClr val="dk1"/>
                </a:solidFill>
              </a:rPr>
              <a:t>				</a:t>
            </a:r>
          </a:p>
          <a:p>
            <a:pPr marL="0" indent="0">
              <a:spcBef>
                <a:spcPts val="1000"/>
              </a:spcBef>
            </a:pPr>
            <a:r>
              <a:rPr lang="en-US" sz="1500" dirty="0">
                <a:solidFill>
                  <a:srgbClr val="222222"/>
                </a:solidFill>
                <a:highlight>
                  <a:srgbClr val="FFFFFF"/>
                </a:highlight>
                <a:latin typeface="Roboto"/>
                <a:ea typeface="Roboto"/>
                <a:cs typeface="Roboto"/>
                <a:sym typeface="Roboto"/>
              </a:rPr>
              <a:t>				</a:t>
            </a:r>
          </a:p>
          <a:p>
            <a:pPr marL="0" indent="0">
              <a:spcBef>
                <a:spcPts val="1200"/>
              </a:spcBef>
            </a:pPr>
            <a:r>
              <a:rPr lang="en-US" sz="1500" dirty="0">
                <a:solidFill>
                  <a:srgbClr val="222222"/>
                </a:solidFill>
                <a:highlight>
                  <a:srgbClr val="FFFFFF"/>
                </a:highlight>
                <a:latin typeface="Roboto"/>
                <a:ea typeface="Roboto"/>
                <a:cs typeface="Roboto"/>
                <a:sym typeface="Roboto"/>
              </a:rPr>
              <a:t>				</a:t>
            </a:r>
          </a:p>
          <a:p>
            <a:pPr marL="0" indent="0">
              <a:spcBef>
                <a:spcPts val="1200"/>
              </a:spcBef>
            </a:pPr>
            <a:endParaRPr lang="en-US" sz="1500" dirty="0"/>
          </a:p>
          <a:p>
            <a:pPr marL="0" indent="0">
              <a:spcBef>
                <a:spcPts val="1200"/>
              </a:spcBef>
              <a:spcAft>
                <a:spcPts val="1200"/>
              </a:spcAft>
            </a:pPr>
            <a:endParaRPr lang="en-US" sz="15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F81A618A-7BBA-19E7-591E-F9FEF6A7B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07" y="1210836"/>
            <a:ext cx="9144000" cy="3932664"/>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0BAEEA7F-C6B7-7D5A-0FE4-28BB3DC0B0FA}"/>
              </a:ext>
            </a:extLst>
          </p:cNvPr>
          <p:cNvSpPr>
            <a:spLocks noGrp="1"/>
          </p:cNvSpPr>
          <p:nvPr>
            <p:ph type="title"/>
          </p:nvPr>
        </p:nvSpPr>
        <p:spPr>
          <a:xfrm>
            <a:off x="727650" y="694181"/>
            <a:ext cx="7688700" cy="535200"/>
          </a:xfrm>
        </p:spPr>
        <p:txBody>
          <a:bodyPr>
            <a:normAutofit fontScale="90000"/>
          </a:bodyPr>
          <a:lstStyle/>
          <a:p>
            <a:r>
              <a:rPr lang="en-US" dirty="0">
                <a:solidFill>
                  <a:srgbClr val="000000"/>
                </a:solidFill>
                <a:latin typeface="Times New Roman" panose="02020603050405020304" pitchFamily="18" charset="0"/>
                <a:cs typeface="Times New Roman" panose="02020603050405020304" pitchFamily="18" charset="0"/>
              </a:rPr>
              <a:t>Year Make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3099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D3ED3-89EA-D145-8F43-2BEAD9FB91F2}"/>
              </a:ext>
            </a:extLst>
          </p:cNvPr>
          <p:cNvSpPr>
            <a:spLocks noGrp="1"/>
          </p:cNvSpPr>
          <p:nvPr>
            <p:ph type="title"/>
          </p:nvPr>
        </p:nvSpPr>
        <p:spPr>
          <a:xfrm>
            <a:off x="727650" y="694181"/>
            <a:ext cx="7688700" cy="535200"/>
          </a:xfrm>
        </p:spPr>
        <p:txBody>
          <a:bodyPr>
            <a:normAutofit fontScale="90000"/>
          </a:bodyPr>
          <a:lstStyle/>
          <a:p>
            <a:r>
              <a:rPr lang="en-US" b="1" i="0" dirty="0">
                <a:solidFill>
                  <a:srgbClr val="000000"/>
                </a:solidFill>
                <a:effectLst/>
                <a:latin typeface="Times New Roman" panose="02020603050405020304" pitchFamily="18" charset="0"/>
                <a:cs typeface="Times New Roman" panose="02020603050405020304" pitchFamily="18" charset="0"/>
              </a:rPr>
              <a:t>Fuel Type</a:t>
            </a:r>
            <a:br>
              <a:rPr lang="en-US" b="1" i="0" dirty="0">
                <a:solidFill>
                  <a:srgbClr val="000000"/>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C4FC0C07-5666-C225-188B-0C69B6354F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90185"/>
            <a:ext cx="9144000" cy="3865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542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CE143-B3D5-4E69-0928-645A6FB667C7}"/>
              </a:ext>
            </a:extLst>
          </p:cNvPr>
          <p:cNvSpPr>
            <a:spLocks noGrp="1"/>
          </p:cNvSpPr>
          <p:nvPr>
            <p:ph type="title"/>
          </p:nvPr>
        </p:nvSpPr>
        <p:spPr>
          <a:xfrm>
            <a:off x="727650" y="671880"/>
            <a:ext cx="7688700" cy="535200"/>
          </a:xfrm>
        </p:spPr>
        <p:txBody>
          <a:bodyPr>
            <a:normAutofit fontScale="90000"/>
          </a:bodyPr>
          <a:lstStyle/>
          <a:p>
            <a:r>
              <a:rPr lang="en-US" dirty="0">
                <a:solidFill>
                  <a:srgbClr val="000000"/>
                </a:solidFill>
                <a:latin typeface="Times New Roman" panose="02020603050405020304" pitchFamily="18" charset="0"/>
                <a:cs typeface="Times New Roman" panose="02020603050405020304" pitchFamily="18" charset="0"/>
              </a:rPr>
              <a:t>D</a:t>
            </a:r>
            <a:r>
              <a:rPr lang="en-US" b="1" i="0" dirty="0">
                <a:solidFill>
                  <a:srgbClr val="000000"/>
                </a:solidFill>
                <a:effectLst/>
                <a:latin typeface="Times New Roman" panose="02020603050405020304" pitchFamily="18" charset="0"/>
                <a:cs typeface="Times New Roman" panose="02020603050405020304" pitchFamily="18" charset="0"/>
              </a:rPr>
              <a:t>rive</a:t>
            </a:r>
            <a:br>
              <a:rPr lang="en-US" b="1" i="0" dirty="0">
                <a:solidFill>
                  <a:srgbClr val="000000"/>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E7AAA4EB-F076-8CA1-ED11-D364207CB3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89038"/>
            <a:ext cx="9144000" cy="276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916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373C-149F-D2BA-C6CC-255A384E82AD}"/>
              </a:ext>
            </a:extLst>
          </p:cNvPr>
          <p:cNvSpPr>
            <a:spLocks noGrp="1"/>
          </p:cNvSpPr>
          <p:nvPr>
            <p:ph type="title"/>
          </p:nvPr>
        </p:nvSpPr>
        <p:spPr>
          <a:xfrm>
            <a:off x="727800" y="701616"/>
            <a:ext cx="7688400" cy="535200"/>
          </a:xfrm>
        </p:spPr>
        <p:txBody>
          <a:bodyPr>
            <a:normAutofit fontScale="90000"/>
          </a:bodyPr>
          <a:lstStyle/>
          <a:p>
            <a:r>
              <a:rPr lang="en-US" b="1" i="0" dirty="0">
                <a:solidFill>
                  <a:srgbClr val="000000"/>
                </a:solidFill>
                <a:effectLst/>
                <a:latin typeface="Times New Roman" panose="02020603050405020304" pitchFamily="18" charset="0"/>
                <a:cs typeface="Times New Roman" panose="02020603050405020304" pitchFamily="18" charset="0"/>
              </a:rPr>
              <a:t>Different type of cars and Cylinders types </a:t>
            </a:r>
            <a:br>
              <a:rPr lang="en-US" b="1" i="0" dirty="0">
                <a:solidFill>
                  <a:srgbClr val="000000"/>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122" name="Picture 2">
            <a:extLst>
              <a:ext uri="{FF2B5EF4-FFF2-40B4-BE49-F238E27FC236}">
                <a16:creationId xmlns:a16="http://schemas.microsoft.com/office/drawing/2014/main" id="{C5812F72-F831-8194-EAF5-E0F5D3D856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12488"/>
            <a:ext cx="91440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658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E3D66-3089-CA29-ECA1-8952EA184442}"/>
              </a:ext>
            </a:extLst>
          </p:cNvPr>
          <p:cNvSpPr>
            <a:spLocks noGrp="1"/>
          </p:cNvSpPr>
          <p:nvPr>
            <p:ph type="title"/>
          </p:nvPr>
        </p:nvSpPr>
        <p:spPr>
          <a:xfrm>
            <a:off x="647675" y="775957"/>
            <a:ext cx="7688400" cy="535200"/>
          </a:xfrm>
        </p:spPr>
        <p:txBody>
          <a:bodyPr>
            <a:normAutofit fontScale="90000"/>
          </a:bodyPr>
          <a:lstStyle/>
          <a:p>
            <a:r>
              <a:rPr lang="en-US" b="1" i="0" dirty="0">
                <a:solidFill>
                  <a:srgbClr val="000000"/>
                </a:solidFill>
                <a:effectLst/>
                <a:latin typeface="Times New Roman" panose="02020603050405020304" pitchFamily="18" charset="0"/>
                <a:cs typeface="Times New Roman" panose="02020603050405020304" pitchFamily="18" charset="0"/>
              </a:rPr>
              <a:t>Transmission</a:t>
            </a:r>
            <a:br>
              <a:rPr lang="en-US" b="1" i="0" dirty="0">
                <a:solidFill>
                  <a:srgbClr val="000000"/>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6146" name="Picture 2">
            <a:extLst>
              <a:ext uri="{FF2B5EF4-FFF2-40B4-BE49-F238E27FC236}">
                <a16:creationId xmlns:a16="http://schemas.microsoft.com/office/drawing/2014/main" id="{4DB761E5-4F70-9905-2F3E-9576B3CC5F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8" y="1397620"/>
            <a:ext cx="9115425" cy="3642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043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ECA40-7811-6574-5803-058BC43A03FF}"/>
              </a:ext>
            </a:extLst>
          </p:cNvPr>
          <p:cNvSpPr>
            <a:spLocks noGrp="1"/>
          </p:cNvSpPr>
          <p:nvPr>
            <p:ph type="title"/>
          </p:nvPr>
        </p:nvSpPr>
        <p:spPr>
          <a:xfrm>
            <a:off x="727800" y="746220"/>
            <a:ext cx="7688400" cy="535200"/>
          </a:xfrm>
        </p:spPr>
        <p:txBody>
          <a:bodyPr>
            <a:normAutofit fontScale="90000"/>
          </a:bodyPr>
          <a:lstStyle/>
          <a:p>
            <a:r>
              <a:rPr lang="en-US" dirty="0">
                <a:latin typeface="Times New Roman" panose="02020603050405020304" pitchFamily="18" charset="0"/>
                <a:cs typeface="Times New Roman" panose="02020603050405020304" pitchFamily="18" charset="0"/>
              </a:rPr>
              <a:t>Condition</a:t>
            </a:r>
          </a:p>
        </p:txBody>
      </p:sp>
      <p:pic>
        <p:nvPicPr>
          <p:cNvPr id="7172" name="Picture 4">
            <a:extLst>
              <a:ext uri="{FF2B5EF4-FFF2-40B4-BE49-F238E27FC236}">
                <a16:creationId xmlns:a16="http://schemas.microsoft.com/office/drawing/2014/main" id="{EBF3ACF1-E016-7524-3E5E-8300B585DE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32894"/>
            <a:ext cx="9144000" cy="3949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054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0F382-31C1-4917-7934-2CA00BA4843F}"/>
              </a:ext>
            </a:extLst>
          </p:cNvPr>
          <p:cNvSpPr>
            <a:spLocks noGrp="1"/>
          </p:cNvSpPr>
          <p:nvPr>
            <p:ph type="title"/>
          </p:nvPr>
        </p:nvSpPr>
        <p:spPr>
          <a:xfrm>
            <a:off x="727650" y="731352"/>
            <a:ext cx="7688700" cy="535200"/>
          </a:xfrm>
        </p:spPr>
        <p:txBody>
          <a:bodyPr>
            <a:normAutofit fontScale="90000"/>
          </a:bodyPr>
          <a:lstStyle/>
          <a:p>
            <a:r>
              <a:rPr lang="en-US" dirty="0">
                <a:latin typeface="Times New Roman" panose="02020603050405020304" pitchFamily="18" charset="0"/>
                <a:cs typeface="Times New Roman" panose="02020603050405020304" pitchFamily="18" charset="0"/>
              </a:rPr>
              <a:t>Models</a:t>
            </a:r>
          </a:p>
        </p:txBody>
      </p:sp>
      <p:sp>
        <p:nvSpPr>
          <p:cNvPr id="17" name="Rectangle 16">
            <a:extLst>
              <a:ext uri="{FF2B5EF4-FFF2-40B4-BE49-F238E27FC236}">
                <a16:creationId xmlns:a16="http://schemas.microsoft.com/office/drawing/2014/main" id="{9307C229-AE13-DBEF-AE41-F652E40629C8}"/>
              </a:ext>
            </a:extLst>
          </p:cNvPr>
          <p:cNvSpPr/>
          <p:nvPr/>
        </p:nvSpPr>
        <p:spPr>
          <a:xfrm>
            <a:off x="914399" y="1642946"/>
            <a:ext cx="2609386" cy="1088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Linear Regression</a:t>
            </a:r>
          </a:p>
        </p:txBody>
      </p:sp>
      <p:sp>
        <p:nvSpPr>
          <p:cNvPr id="21" name="Rectangle 20">
            <a:extLst>
              <a:ext uri="{FF2B5EF4-FFF2-40B4-BE49-F238E27FC236}">
                <a16:creationId xmlns:a16="http://schemas.microsoft.com/office/drawing/2014/main" id="{7EE716C6-20B6-01E6-F8EE-8F190D8126A8}"/>
              </a:ext>
            </a:extLst>
          </p:cNvPr>
          <p:cNvSpPr/>
          <p:nvPr/>
        </p:nvSpPr>
        <p:spPr>
          <a:xfrm>
            <a:off x="4683512" y="1642946"/>
            <a:ext cx="2609386" cy="1088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XG Boost Regressor</a:t>
            </a:r>
          </a:p>
        </p:txBody>
      </p:sp>
      <p:sp>
        <p:nvSpPr>
          <p:cNvPr id="22" name="Rectangle 21">
            <a:extLst>
              <a:ext uri="{FF2B5EF4-FFF2-40B4-BE49-F238E27FC236}">
                <a16:creationId xmlns:a16="http://schemas.microsoft.com/office/drawing/2014/main" id="{A95BA3E8-BCF9-8FB2-D9F2-82DA61C2F612}"/>
              </a:ext>
            </a:extLst>
          </p:cNvPr>
          <p:cNvSpPr/>
          <p:nvPr/>
        </p:nvSpPr>
        <p:spPr>
          <a:xfrm>
            <a:off x="914400" y="3446695"/>
            <a:ext cx="2549912" cy="1088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Decision Tree Regressor</a:t>
            </a:r>
          </a:p>
        </p:txBody>
      </p:sp>
      <p:sp>
        <p:nvSpPr>
          <p:cNvPr id="23" name="Rectangle 22">
            <a:extLst>
              <a:ext uri="{FF2B5EF4-FFF2-40B4-BE49-F238E27FC236}">
                <a16:creationId xmlns:a16="http://schemas.microsoft.com/office/drawing/2014/main" id="{C1F40A2D-5629-90DA-1BA8-4FBAF2D84B44}"/>
              </a:ext>
            </a:extLst>
          </p:cNvPr>
          <p:cNvSpPr/>
          <p:nvPr/>
        </p:nvSpPr>
        <p:spPr>
          <a:xfrm>
            <a:off x="4750420" y="3446696"/>
            <a:ext cx="2609385" cy="1088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Lasso Regression</a:t>
            </a:r>
          </a:p>
        </p:txBody>
      </p:sp>
      <p:sp>
        <p:nvSpPr>
          <p:cNvPr id="26" name="Rectangle 25">
            <a:extLst>
              <a:ext uri="{FF2B5EF4-FFF2-40B4-BE49-F238E27FC236}">
                <a16:creationId xmlns:a16="http://schemas.microsoft.com/office/drawing/2014/main" id="{D144EB10-4AE4-761D-10D9-03876627C7AB}"/>
              </a:ext>
            </a:extLst>
          </p:cNvPr>
          <p:cNvSpPr/>
          <p:nvPr/>
        </p:nvSpPr>
        <p:spPr>
          <a:xfrm>
            <a:off x="2665142" y="2672575"/>
            <a:ext cx="2609386" cy="1088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Random Forest  Regressor</a:t>
            </a:r>
          </a:p>
        </p:txBody>
      </p:sp>
    </p:spTree>
    <p:extLst>
      <p:ext uri="{BB962C8B-B14F-4D97-AF65-F5344CB8AC3E}">
        <p14:creationId xmlns:p14="http://schemas.microsoft.com/office/powerpoint/2010/main" val="79930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56CAE-164F-ECF9-AC7A-9BB88435A71E}"/>
              </a:ext>
            </a:extLst>
          </p:cNvPr>
          <p:cNvSpPr>
            <a:spLocks noGrp="1"/>
          </p:cNvSpPr>
          <p:nvPr>
            <p:ph type="title"/>
          </p:nvPr>
        </p:nvSpPr>
        <p:spPr>
          <a:xfrm>
            <a:off x="727650" y="781660"/>
            <a:ext cx="7688700" cy="535200"/>
          </a:xfrm>
        </p:spPr>
        <p:txBody>
          <a:bodyPr>
            <a:normAutofit fontScale="90000"/>
          </a:bodyPr>
          <a:lstStyle/>
          <a:p>
            <a:r>
              <a:rPr lang="en-US" dirty="0">
                <a:latin typeface="Times New Roman" panose="02020603050405020304" pitchFamily="18" charset="0"/>
                <a:cs typeface="Times New Roman" panose="02020603050405020304" pitchFamily="18" charset="0"/>
              </a:rPr>
              <a:t>Model Building and Deployment Steps</a:t>
            </a:r>
          </a:p>
        </p:txBody>
      </p:sp>
      <p:sp>
        <p:nvSpPr>
          <p:cNvPr id="3" name="Text Placeholder 2">
            <a:extLst>
              <a:ext uri="{FF2B5EF4-FFF2-40B4-BE49-F238E27FC236}">
                <a16:creationId xmlns:a16="http://schemas.microsoft.com/office/drawing/2014/main" id="{9EEB5A94-269A-5236-C011-FBD3322E8531}"/>
              </a:ext>
            </a:extLst>
          </p:cNvPr>
          <p:cNvSpPr>
            <a:spLocks noGrp="1"/>
          </p:cNvSpPr>
          <p:nvPr>
            <p:ph type="body" idx="1"/>
          </p:nvPr>
        </p:nvSpPr>
        <p:spPr>
          <a:xfrm>
            <a:off x="727650" y="1523225"/>
            <a:ext cx="7688700" cy="3073422"/>
          </a:xfrm>
        </p:spPr>
        <p:txBody>
          <a:bodyPr>
            <a:normAutofit/>
          </a:bodyPr>
          <a:lstStyle/>
          <a:p>
            <a:r>
              <a:rPr lang="en-US" sz="1600" dirty="0">
                <a:latin typeface="Times New Roman" panose="02020603050405020304" pitchFamily="18" charset="0"/>
                <a:cs typeface="Times New Roman" panose="02020603050405020304" pitchFamily="18" charset="0"/>
              </a:rPr>
              <a:t>Splitting data into : </a:t>
            </a:r>
          </a:p>
          <a:p>
            <a:r>
              <a:rPr lang="en-US" sz="1600" dirty="0">
                <a:latin typeface="Times New Roman" panose="02020603050405020304" pitchFamily="18" charset="0"/>
                <a:cs typeface="Times New Roman" panose="02020603050405020304" pitchFamily="18" charset="0"/>
              </a:rPr>
              <a:t>Label Encoding of categorical Columns</a:t>
            </a:r>
          </a:p>
          <a:p>
            <a:r>
              <a:rPr lang="en-US" sz="1600" dirty="0">
                <a:latin typeface="Times New Roman" panose="02020603050405020304" pitchFamily="18" charset="0"/>
                <a:cs typeface="Times New Roman" panose="02020603050405020304" pitchFamily="18" charset="0"/>
              </a:rPr>
              <a:t>First built models with default parameters</a:t>
            </a:r>
          </a:p>
          <a:p>
            <a:r>
              <a:rPr lang="en-US" sz="1600" dirty="0">
                <a:latin typeface="Times New Roman" panose="02020603050405020304" pitchFamily="18" charset="0"/>
                <a:cs typeface="Times New Roman" panose="02020603050405020304" pitchFamily="18" charset="0"/>
              </a:rPr>
              <a:t>Hyperparameter Tuning – Randomized </a:t>
            </a:r>
            <a:r>
              <a:rPr lang="en-US" sz="1600" dirty="0" err="1">
                <a:latin typeface="Times New Roman" panose="02020603050405020304" pitchFamily="18" charset="0"/>
                <a:cs typeface="Times New Roman" panose="02020603050405020304" pitchFamily="18" charset="0"/>
              </a:rPr>
              <a:t>SearchCV</a:t>
            </a:r>
            <a:r>
              <a:rPr lang="en-US" sz="1600" dirty="0">
                <a:latin typeface="Times New Roman" panose="02020603050405020304" pitchFamily="18" charset="0"/>
                <a:cs typeface="Times New Roman" panose="02020603050405020304" pitchFamily="18" charset="0"/>
              </a:rPr>
              <a:t> - To improve the Accuracy</a:t>
            </a:r>
          </a:p>
          <a:p>
            <a:r>
              <a:rPr lang="en-US" sz="1600" dirty="0">
                <a:latin typeface="Times New Roman" panose="02020603050405020304" pitchFamily="18" charset="0"/>
                <a:cs typeface="Times New Roman" panose="02020603050405020304" pitchFamily="18" charset="0"/>
              </a:rPr>
              <a:t>Study models for any Underfitting or Overfitting</a:t>
            </a:r>
          </a:p>
          <a:p>
            <a:r>
              <a:rPr lang="en-US" sz="1600" dirty="0">
                <a:latin typeface="Times New Roman" panose="02020603050405020304" pitchFamily="18" charset="0"/>
                <a:cs typeface="Times New Roman" panose="02020603050405020304" pitchFamily="18" charset="0"/>
              </a:rPr>
              <a:t>Used the Random Forest model with best accuracy score as – </a:t>
            </a:r>
            <a:r>
              <a:rPr lang="en-US" sz="1600" b="1" dirty="0">
                <a:latin typeface="Times New Roman" panose="02020603050405020304" pitchFamily="18" charset="0"/>
                <a:cs typeface="Times New Roman" panose="02020603050405020304" pitchFamily="18" charset="0"/>
              </a:rPr>
              <a:t>R**2 </a:t>
            </a:r>
            <a:r>
              <a:rPr lang="en-US" sz="1600" dirty="0">
                <a:latin typeface="Times New Roman" panose="02020603050405020304" pitchFamily="18" charset="0"/>
                <a:cs typeface="Times New Roman" panose="02020603050405020304" pitchFamily="18" charset="0"/>
              </a:rPr>
              <a:t>(Coefficient Of Determination) – 86%.</a:t>
            </a:r>
          </a:p>
          <a:p>
            <a:r>
              <a:rPr lang="en-US" sz="1600" dirty="0">
                <a:latin typeface="Times New Roman" panose="02020603050405020304" pitchFamily="18" charset="0"/>
                <a:cs typeface="Times New Roman" panose="02020603050405020304" pitchFamily="18" charset="0"/>
              </a:rPr>
              <a:t>Best Model is saved as Pickle file.</a:t>
            </a:r>
          </a:p>
          <a:p>
            <a:r>
              <a:rPr lang="en-US" sz="1600" dirty="0">
                <a:latin typeface="Times New Roman" panose="02020603050405020304" pitchFamily="18" charset="0"/>
                <a:cs typeface="Times New Roman" panose="02020603050405020304" pitchFamily="18" charset="0"/>
              </a:rPr>
              <a:t>Used </a:t>
            </a:r>
            <a:r>
              <a:rPr lang="en-US" sz="1600" dirty="0" err="1">
                <a:latin typeface="Times New Roman" panose="02020603050405020304" pitchFamily="18" charset="0"/>
                <a:cs typeface="Times New Roman" panose="02020603050405020304" pitchFamily="18" charset="0"/>
              </a:rPr>
              <a:t>Streamlit</a:t>
            </a:r>
            <a:r>
              <a:rPr lang="en-US" sz="1600" dirty="0">
                <a:latin typeface="Times New Roman" panose="02020603050405020304" pitchFamily="18" charset="0"/>
                <a:cs typeface="Times New Roman" panose="02020603050405020304" pitchFamily="18" charset="0"/>
              </a:rPr>
              <a:t> for deploying the model as WebApp.</a:t>
            </a:r>
          </a:p>
          <a:p>
            <a:endParaRPr lang="en-US" sz="1800" dirty="0">
              <a:latin typeface="Times New Roman" panose="02020603050405020304" pitchFamily="18" charset="0"/>
              <a:cs typeface="Times New Roman" panose="02020603050405020304" pitchFamily="18" charset="0"/>
            </a:endParaRPr>
          </a:p>
        </p:txBody>
      </p:sp>
      <p:graphicFrame>
        <p:nvGraphicFramePr>
          <p:cNvPr id="9" name="Table 9">
            <a:extLst>
              <a:ext uri="{FF2B5EF4-FFF2-40B4-BE49-F238E27FC236}">
                <a16:creationId xmlns:a16="http://schemas.microsoft.com/office/drawing/2014/main" id="{7FBDEFDF-F307-F3F0-A267-050560FA763D}"/>
              </a:ext>
            </a:extLst>
          </p:cNvPr>
          <p:cNvGraphicFramePr>
            <a:graphicFrameLocks noGrp="1"/>
          </p:cNvGraphicFramePr>
          <p:nvPr>
            <p:extLst>
              <p:ext uri="{D42A27DB-BD31-4B8C-83A1-F6EECF244321}">
                <p14:modId xmlns:p14="http://schemas.microsoft.com/office/powerpoint/2010/main" val="626626000"/>
              </p:ext>
            </p:extLst>
          </p:nvPr>
        </p:nvGraphicFramePr>
        <p:xfrm>
          <a:off x="3020063" y="1638259"/>
          <a:ext cx="2570416" cy="274320"/>
        </p:xfrm>
        <a:graphic>
          <a:graphicData uri="http://schemas.openxmlformats.org/drawingml/2006/table">
            <a:tbl>
              <a:tblPr firstRow="1" bandRow="1">
                <a:tableStyleId>{5C22544A-7EE6-4342-B048-85BDC9FD1C3A}</a:tableStyleId>
              </a:tblPr>
              <a:tblGrid>
                <a:gridCol w="1285208">
                  <a:extLst>
                    <a:ext uri="{9D8B030D-6E8A-4147-A177-3AD203B41FA5}">
                      <a16:colId xmlns:a16="http://schemas.microsoft.com/office/drawing/2014/main" val="2193041990"/>
                    </a:ext>
                  </a:extLst>
                </a:gridCol>
                <a:gridCol w="1285208">
                  <a:extLst>
                    <a:ext uri="{9D8B030D-6E8A-4147-A177-3AD203B41FA5}">
                      <a16:colId xmlns:a16="http://schemas.microsoft.com/office/drawing/2014/main" val="3247076712"/>
                    </a:ext>
                  </a:extLst>
                </a:gridCol>
              </a:tblGrid>
              <a:tr h="227711">
                <a:tc>
                  <a:txBody>
                    <a:bodyPr/>
                    <a:lstStyle/>
                    <a:p>
                      <a:r>
                        <a:rPr lang="en-US" sz="1200" dirty="0"/>
                        <a:t>Train = 70 %</a:t>
                      </a:r>
                    </a:p>
                  </a:txBody>
                  <a:tcPr/>
                </a:tc>
                <a:tc>
                  <a:txBody>
                    <a:bodyPr/>
                    <a:lstStyle/>
                    <a:p>
                      <a:r>
                        <a:rPr lang="en-US" sz="1200" dirty="0"/>
                        <a:t>Test = 30 %</a:t>
                      </a:r>
                    </a:p>
                  </a:txBody>
                  <a:tcPr/>
                </a:tc>
                <a:extLst>
                  <a:ext uri="{0D108BD9-81ED-4DB2-BD59-A6C34878D82A}">
                    <a16:rowId xmlns:a16="http://schemas.microsoft.com/office/drawing/2014/main" val="111953872"/>
                  </a:ext>
                </a:extLst>
              </a:tr>
            </a:tbl>
          </a:graphicData>
        </a:graphic>
      </p:graphicFrame>
    </p:spTree>
    <p:extLst>
      <p:ext uri="{BB962C8B-B14F-4D97-AF65-F5344CB8AC3E}">
        <p14:creationId xmlns:p14="http://schemas.microsoft.com/office/powerpoint/2010/main" val="2729663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7B388-15FE-5CF4-BD60-1C7B3860C5CF}"/>
              </a:ext>
            </a:extLst>
          </p:cNvPr>
          <p:cNvSpPr>
            <a:spLocks noGrp="1"/>
          </p:cNvSpPr>
          <p:nvPr>
            <p:ph type="title"/>
          </p:nvPr>
        </p:nvSpPr>
        <p:spPr>
          <a:xfrm>
            <a:off x="655108" y="671879"/>
            <a:ext cx="7688700" cy="535200"/>
          </a:xfrm>
        </p:spPr>
        <p:txBody>
          <a:bodyPr>
            <a:normAutofit fontScale="90000"/>
          </a:bodyPr>
          <a:lstStyle/>
          <a:p>
            <a:r>
              <a:rPr lang="en-US" dirty="0">
                <a:latin typeface="Times New Roman" panose="02020603050405020304" pitchFamily="18" charset="0"/>
                <a:cs typeface="Times New Roman" panose="02020603050405020304" pitchFamily="18" charset="0"/>
              </a:rPr>
              <a:t>Results</a:t>
            </a:r>
          </a:p>
        </p:txBody>
      </p:sp>
      <p:graphicFrame>
        <p:nvGraphicFramePr>
          <p:cNvPr id="7" name="Table 7">
            <a:extLst>
              <a:ext uri="{FF2B5EF4-FFF2-40B4-BE49-F238E27FC236}">
                <a16:creationId xmlns:a16="http://schemas.microsoft.com/office/drawing/2014/main" id="{D3DD8492-D6A3-26C6-D796-45925B1DA417}"/>
              </a:ext>
            </a:extLst>
          </p:cNvPr>
          <p:cNvGraphicFramePr>
            <a:graphicFrameLocks noGrp="1"/>
          </p:cNvGraphicFramePr>
          <p:nvPr>
            <p:extLst>
              <p:ext uri="{D42A27DB-BD31-4B8C-83A1-F6EECF244321}">
                <p14:modId xmlns:p14="http://schemas.microsoft.com/office/powerpoint/2010/main" val="162850172"/>
              </p:ext>
            </p:extLst>
          </p:nvPr>
        </p:nvGraphicFramePr>
        <p:xfrm>
          <a:off x="817756" y="1498754"/>
          <a:ext cx="7269049" cy="3363177"/>
        </p:xfrm>
        <a:graphic>
          <a:graphicData uri="http://schemas.openxmlformats.org/drawingml/2006/table">
            <a:tbl>
              <a:tblPr firstRow="1" bandRow="1">
                <a:tableStyleId>{5C22544A-7EE6-4342-B048-85BDC9FD1C3A}</a:tableStyleId>
              </a:tblPr>
              <a:tblGrid>
                <a:gridCol w="2459355">
                  <a:extLst>
                    <a:ext uri="{9D8B030D-6E8A-4147-A177-3AD203B41FA5}">
                      <a16:colId xmlns:a16="http://schemas.microsoft.com/office/drawing/2014/main" val="239704349"/>
                    </a:ext>
                  </a:extLst>
                </a:gridCol>
                <a:gridCol w="1053854">
                  <a:extLst>
                    <a:ext uri="{9D8B030D-6E8A-4147-A177-3AD203B41FA5}">
                      <a16:colId xmlns:a16="http://schemas.microsoft.com/office/drawing/2014/main" val="25963256"/>
                    </a:ext>
                  </a:extLst>
                </a:gridCol>
                <a:gridCol w="1156862">
                  <a:extLst>
                    <a:ext uri="{9D8B030D-6E8A-4147-A177-3AD203B41FA5}">
                      <a16:colId xmlns:a16="http://schemas.microsoft.com/office/drawing/2014/main" val="2421770839"/>
                    </a:ext>
                  </a:extLst>
                </a:gridCol>
                <a:gridCol w="1299489">
                  <a:extLst>
                    <a:ext uri="{9D8B030D-6E8A-4147-A177-3AD203B41FA5}">
                      <a16:colId xmlns:a16="http://schemas.microsoft.com/office/drawing/2014/main" val="1622283508"/>
                    </a:ext>
                  </a:extLst>
                </a:gridCol>
                <a:gridCol w="1299489">
                  <a:extLst>
                    <a:ext uri="{9D8B030D-6E8A-4147-A177-3AD203B41FA5}">
                      <a16:colId xmlns:a16="http://schemas.microsoft.com/office/drawing/2014/main" val="1871107009"/>
                    </a:ext>
                  </a:extLst>
                </a:gridCol>
              </a:tblGrid>
              <a:tr h="467642">
                <a:tc>
                  <a:txBody>
                    <a:bodyPr/>
                    <a:lstStyle/>
                    <a:p>
                      <a:r>
                        <a:rPr lang="en-US" dirty="0"/>
                        <a:t>Model</a:t>
                      </a:r>
                    </a:p>
                  </a:txBody>
                  <a:tcPr/>
                </a:tc>
                <a:tc>
                  <a:txBody>
                    <a:bodyPr/>
                    <a:lstStyle/>
                    <a:p>
                      <a:r>
                        <a:rPr lang="en-US" dirty="0"/>
                        <a:t>Accuracy</a:t>
                      </a:r>
                    </a:p>
                  </a:txBody>
                  <a:tcPr/>
                </a:tc>
                <a:tc>
                  <a:txBody>
                    <a:bodyPr/>
                    <a:lstStyle/>
                    <a:p>
                      <a:r>
                        <a:rPr lang="en-US" dirty="0"/>
                        <a:t>MAE</a:t>
                      </a:r>
                    </a:p>
                  </a:txBody>
                  <a:tcPr/>
                </a:tc>
                <a:tc>
                  <a:txBody>
                    <a:bodyPr/>
                    <a:lstStyle/>
                    <a:p>
                      <a:r>
                        <a:rPr lang="en-US" dirty="0"/>
                        <a:t>MSE</a:t>
                      </a:r>
                    </a:p>
                  </a:txBody>
                  <a:tcPr/>
                </a:tc>
                <a:tc>
                  <a:txBody>
                    <a:bodyPr/>
                    <a:lstStyle/>
                    <a:p>
                      <a:r>
                        <a:rPr lang="en-US" dirty="0"/>
                        <a:t>RMSE</a:t>
                      </a:r>
                    </a:p>
                  </a:txBody>
                  <a:tcPr/>
                </a:tc>
                <a:extLst>
                  <a:ext uri="{0D108BD9-81ED-4DB2-BD59-A6C34878D82A}">
                    <a16:rowId xmlns:a16="http://schemas.microsoft.com/office/drawing/2014/main" val="477515844"/>
                  </a:ext>
                </a:extLst>
              </a:tr>
              <a:tr h="653417">
                <a:tc>
                  <a:txBody>
                    <a:bodyPr/>
                    <a:lstStyle/>
                    <a:p>
                      <a:r>
                        <a:rPr lang="en-US" b="1" dirty="0">
                          <a:solidFill>
                            <a:schemeClr val="bg2"/>
                          </a:solidFill>
                        </a:rPr>
                        <a:t>Random Forest Regressor</a:t>
                      </a:r>
                    </a:p>
                  </a:txBody>
                  <a:tcPr/>
                </a:tc>
                <a:tc>
                  <a:txBody>
                    <a:bodyPr/>
                    <a:lstStyle/>
                    <a:p>
                      <a:r>
                        <a:rPr lang="en-US" dirty="0">
                          <a:solidFill>
                            <a:schemeClr val="accent5"/>
                          </a:solidFill>
                        </a:rPr>
                        <a:t>86.78</a:t>
                      </a:r>
                    </a:p>
                  </a:txBody>
                  <a:tcPr/>
                </a:tc>
                <a:tc>
                  <a:txBody>
                    <a:bodyPr/>
                    <a:lstStyle/>
                    <a:p>
                      <a:r>
                        <a:rPr lang="en-US" dirty="0">
                          <a:solidFill>
                            <a:schemeClr val="accent5"/>
                          </a:solidFill>
                        </a:rPr>
                        <a:t>2382.29</a:t>
                      </a:r>
                    </a:p>
                  </a:txBody>
                  <a:tcPr/>
                </a:tc>
                <a:tc>
                  <a:txBody>
                    <a:bodyPr/>
                    <a:lstStyle/>
                    <a:p>
                      <a:r>
                        <a:rPr lang="en-US" dirty="0">
                          <a:solidFill>
                            <a:schemeClr val="accent5"/>
                          </a:solidFill>
                        </a:rPr>
                        <a:t>21701516.81</a:t>
                      </a:r>
                    </a:p>
                  </a:txBody>
                  <a:tcPr/>
                </a:tc>
                <a:tc>
                  <a:txBody>
                    <a:bodyPr/>
                    <a:lstStyle/>
                    <a:p>
                      <a:r>
                        <a:rPr lang="en-US" dirty="0">
                          <a:solidFill>
                            <a:schemeClr val="accent5"/>
                          </a:solidFill>
                        </a:rPr>
                        <a:t>4658.48</a:t>
                      </a:r>
                    </a:p>
                  </a:txBody>
                  <a:tcPr/>
                </a:tc>
                <a:extLst>
                  <a:ext uri="{0D108BD9-81ED-4DB2-BD59-A6C34878D82A}">
                    <a16:rowId xmlns:a16="http://schemas.microsoft.com/office/drawing/2014/main" val="2942364434"/>
                  </a:ext>
                </a:extLst>
              </a:tr>
              <a:tr h="653417">
                <a:tc>
                  <a:txBody>
                    <a:bodyPr/>
                    <a:lstStyle/>
                    <a:p>
                      <a:r>
                        <a:rPr lang="en-US" b="1" dirty="0" err="1">
                          <a:solidFill>
                            <a:schemeClr val="bg2"/>
                          </a:solidFill>
                        </a:rPr>
                        <a:t>XGBoost</a:t>
                      </a:r>
                      <a:r>
                        <a:rPr lang="en-US" b="1" dirty="0">
                          <a:solidFill>
                            <a:schemeClr val="bg2"/>
                          </a:solidFill>
                        </a:rPr>
                        <a:t> Regressor</a:t>
                      </a:r>
                    </a:p>
                  </a:txBody>
                  <a:tcPr/>
                </a:tc>
                <a:tc>
                  <a:txBody>
                    <a:bodyPr/>
                    <a:lstStyle/>
                    <a:p>
                      <a:r>
                        <a:rPr lang="en-US" dirty="0">
                          <a:solidFill>
                            <a:schemeClr val="accent5"/>
                          </a:solidFill>
                        </a:rPr>
                        <a:t>80.78</a:t>
                      </a:r>
                    </a:p>
                  </a:txBody>
                  <a:tcPr/>
                </a:tc>
                <a:tc>
                  <a:txBody>
                    <a:bodyPr/>
                    <a:lstStyle/>
                    <a:p>
                      <a:r>
                        <a:rPr lang="en-US" dirty="0">
                          <a:solidFill>
                            <a:schemeClr val="accent5"/>
                          </a:solidFill>
                        </a:rPr>
                        <a:t>3466.68</a:t>
                      </a:r>
                    </a:p>
                  </a:txBody>
                  <a:tcPr/>
                </a:tc>
                <a:tc>
                  <a:txBody>
                    <a:bodyPr/>
                    <a:lstStyle/>
                    <a:p>
                      <a:r>
                        <a:rPr lang="en-US" dirty="0">
                          <a:solidFill>
                            <a:schemeClr val="accent5"/>
                          </a:solidFill>
                        </a:rPr>
                        <a:t>31542312.17</a:t>
                      </a:r>
                    </a:p>
                  </a:txBody>
                  <a:tcPr/>
                </a:tc>
                <a:tc>
                  <a:txBody>
                    <a:bodyPr/>
                    <a:lstStyle/>
                    <a:p>
                      <a:r>
                        <a:rPr lang="en-US" dirty="0">
                          <a:solidFill>
                            <a:schemeClr val="accent5"/>
                          </a:solidFill>
                        </a:rPr>
                        <a:t>5616.25</a:t>
                      </a:r>
                    </a:p>
                  </a:txBody>
                  <a:tcPr/>
                </a:tc>
                <a:extLst>
                  <a:ext uri="{0D108BD9-81ED-4DB2-BD59-A6C34878D82A}">
                    <a16:rowId xmlns:a16="http://schemas.microsoft.com/office/drawing/2014/main" val="67378506"/>
                  </a:ext>
                </a:extLst>
              </a:tr>
              <a:tr h="653417">
                <a:tc>
                  <a:txBody>
                    <a:bodyPr/>
                    <a:lstStyle/>
                    <a:p>
                      <a:r>
                        <a:rPr lang="en-US" b="1" dirty="0">
                          <a:solidFill>
                            <a:schemeClr val="bg2"/>
                          </a:solidFill>
                        </a:rPr>
                        <a:t>Decision Tree Regressor</a:t>
                      </a:r>
                    </a:p>
                  </a:txBody>
                  <a:tcPr/>
                </a:tc>
                <a:tc>
                  <a:txBody>
                    <a:bodyPr/>
                    <a:lstStyle/>
                    <a:p>
                      <a:r>
                        <a:rPr lang="en-US" dirty="0">
                          <a:solidFill>
                            <a:schemeClr val="accent5"/>
                          </a:solidFill>
                        </a:rPr>
                        <a:t>73.90</a:t>
                      </a:r>
                    </a:p>
                  </a:txBody>
                  <a:tcPr/>
                </a:tc>
                <a:tc>
                  <a:txBody>
                    <a:bodyPr/>
                    <a:lstStyle/>
                    <a:p>
                      <a:r>
                        <a:rPr lang="en-US" dirty="0">
                          <a:solidFill>
                            <a:schemeClr val="accent5"/>
                          </a:solidFill>
                        </a:rPr>
                        <a:t>3008.64</a:t>
                      </a:r>
                    </a:p>
                  </a:txBody>
                  <a:tcPr/>
                </a:tc>
                <a:tc>
                  <a:txBody>
                    <a:bodyPr/>
                    <a:lstStyle/>
                    <a:p>
                      <a:r>
                        <a:rPr lang="en-US" dirty="0">
                          <a:solidFill>
                            <a:schemeClr val="accent5"/>
                          </a:solidFill>
                        </a:rPr>
                        <a:t>42549793.55</a:t>
                      </a:r>
                    </a:p>
                  </a:txBody>
                  <a:tcPr/>
                </a:tc>
                <a:tc>
                  <a:txBody>
                    <a:bodyPr/>
                    <a:lstStyle/>
                    <a:p>
                      <a:r>
                        <a:rPr lang="en-US" dirty="0">
                          <a:solidFill>
                            <a:schemeClr val="accent5"/>
                          </a:solidFill>
                        </a:rPr>
                        <a:t>6523.02</a:t>
                      </a:r>
                    </a:p>
                  </a:txBody>
                  <a:tcPr/>
                </a:tc>
                <a:extLst>
                  <a:ext uri="{0D108BD9-81ED-4DB2-BD59-A6C34878D82A}">
                    <a16:rowId xmlns:a16="http://schemas.microsoft.com/office/drawing/2014/main" val="154418978"/>
                  </a:ext>
                </a:extLst>
              </a:tr>
              <a:tr h="467642">
                <a:tc>
                  <a:txBody>
                    <a:bodyPr/>
                    <a:lstStyle/>
                    <a:p>
                      <a:r>
                        <a:rPr lang="en-US" b="1" dirty="0">
                          <a:solidFill>
                            <a:schemeClr val="bg2"/>
                          </a:solidFill>
                        </a:rPr>
                        <a:t>Lasso</a:t>
                      </a:r>
                      <a:r>
                        <a:rPr lang="en-US" dirty="0">
                          <a:solidFill>
                            <a:schemeClr val="bg2"/>
                          </a:solidFill>
                        </a:rPr>
                        <a:t> </a:t>
                      </a:r>
                      <a:r>
                        <a:rPr lang="en-US" b="1" dirty="0">
                          <a:solidFill>
                            <a:schemeClr val="bg2"/>
                          </a:solidFill>
                        </a:rPr>
                        <a:t>Regressor</a:t>
                      </a:r>
                    </a:p>
                  </a:txBody>
                  <a:tcPr/>
                </a:tc>
                <a:tc>
                  <a:txBody>
                    <a:bodyPr/>
                    <a:lstStyle/>
                    <a:p>
                      <a:r>
                        <a:rPr lang="en-US" dirty="0">
                          <a:solidFill>
                            <a:schemeClr val="accent5"/>
                          </a:solidFill>
                        </a:rPr>
                        <a:t>41.52</a:t>
                      </a:r>
                    </a:p>
                  </a:txBody>
                  <a:tcPr/>
                </a:tc>
                <a:tc>
                  <a:txBody>
                    <a:bodyPr/>
                    <a:lstStyle/>
                    <a:p>
                      <a:r>
                        <a:rPr lang="en-US" dirty="0">
                          <a:solidFill>
                            <a:schemeClr val="accent5"/>
                          </a:solidFill>
                        </a:rPr>
                        <a:t>7326.61</a:t>
                      </a:r>
                    </a:p>
                  </a:txBody>
                  <a:tcPr/>
                </a:tc>
                <a:tc>
                  <a:txBody>
                    <a:bodyPr/>
                    <a:lstStyle/>
                    <a:p>
                      <a:r>
                        <a:rPr lang="en-US" dirty="0">
                          <a:solidFill>
                            <a:schemeClr val="accent5"/>
                          </a:solidFill>
                        </a:rPr>
                        <a:t>96013084.67</a:t>
                      </a:r>
                    </a:p>
                  </a:txBody>
                  <a:tcPr/>
                </a:tc>
                <a:tc>
                  <a:txBody>
                    <a:bodyPr/>
                    <a:lstStyle/>
                    <a:p>
                      <a:r>
                        <a:rPr lang="en-US" dirty="0">
                          <a:solidFill>
                            <a:schemeClr val="accent5"/>
                          </a:solidFill>
                        </a:rPr>
                        <a:t>9798.62</a:t>
                      </a:r>
                    </a:p>
                  </a:txBody>
                  <a:tcPr/>
                </a:tc>
                <a:extLst>
                  <a:ext uri="{0D108BD9-81ED-4DB2-BD59-A6C34878D82A}">
                    <a16:rowId xmlns:a16="http://schemas.microsoft.com/office/drawing/2014/main" val="3805569093"/>
                  </a:ext>
                </a:extLst>
              </a:tr>
              <a:tr h="467642">
                <a:tc>
                  <a:txBody>
                    <a:bodyPr/>
                    <a:lstStyle/>
                    <a:p>
                      <a:r>
                        <a:rPr lang="en-US" b="1" dirty="0">
                          <a:solidFill>
                            <a:schemeClr val="bg2"/>
                          </a:solidFill>
                        </a:rPr>
                        <a:t>Linear Regressor</a:t>
                      </a:r>
                    </a:p>
                  </a:txBody>
                  <a:tcPr/>
                </a:tc>
                <a:tc>
                  <a:txBody>
                    <a:bodyPr/>
                    <a:lstStyle/>
                    <a:p>
                      <a:r>
                        <a:rPr lang="en-US" dirty="0">
                          <a:solidFill>
                            <a:schemeClr val="accent5"/>
                          </a:solidFill>
                        </a:rPr>
                        <a:t>41.51</a:t>
                      </a:r>
                    </a:p>
                  </a:txBody>
                  <a:tcPr/>
                </a:tc>
                <a:tc>
                  <a:txBody>
                    <a:bodyPr/>
                    <a:lstStyle/>
                    <a:p>
                      <a:r>
                        <a:rPr lang="en-US" dirty="0">
                          <a:solidFill>
                            <a:schemeClr val="accent5"/>
                          </a:solidFill>
                        </a:rPr>
                        <a:t>7325.84</a:t>
                      </a:r>
                    </a:p>
                  </a:txBody>
                  <a:tcPr/>
                </a:tc>
                <a:tc>
                  <a:txBody>
                    <a:bodyPr/>
                    <a:lstStyle/>
                    <a:p>
                      <a:r>
                        <a:rPr lang="en-US" dirty="0">
                          <a:solidFill>
                            <a:schemeClr val="accent5"/>
                          </a:solidFill>
                        </a:rPr>
                        <a:t>96015990.90</a:t>
                      </a:r>
                    </a:p>
                  </a:txBody>
                  <a:tcPr/>
                </a:tc>
                <a:tc>
                  <a:txBody>
                    <a:bodyPr/>
                    <a:lstStyle/>
                    <a:p>
                      <a:r>
                        <a:rPr lang="en-US" dirty="0">
                          <a:solidFill>
                            <a:schemeClr val="accent5"/>
                          </a:solidFill>
                        </a:rPr>
                        <a:t>9798.77</a:t>
                      </a:r>
                    </a:p>
                  </a:txBody>
                  <a:tcPr/>
                </a:tc>
                <a:extLst>
                  <a:ext uri="{0D108BD9-81ED-4DB2-BD59-A6C34878D82A}">
                    <a16:rowId xmlns:a16="http://schemas.microsoft.com/office/drawing/2014/main" val="1264592152"/>
                  </a:ext>
                </a:extLst>
              </a:tr>
            </a:tbl>
          </a:graphicData>
        </a:graphic>
      </p:graphicFrame>
    </p:spTree>
    <p:extLst>
      <p:ext uri="{BB962C8B-B14F-4D97-AF65-F5344CB8AC3E}">
        <p14:creationId xmlns:p14="http://schemas.microsoft.com/office/powerpoint/2010/main" val="2535124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B7DB2-119E-715A-E86C-2682F636E3B8}"/>
              </a:ext>
            </a:extLst>
          </p:cNvPr>
          <p:cNvSpPr>
            <a:spLocks noGrp="1"/>
          </p:cNvSpPr>
          <p:nvPr>
            <p:ph type="title"/>
          </p:nvPr>
        </p:nvSpPr>
        <p:spPr/>
        <p:txBody>
          <a:bodyPr>
            <a:normAutofit fontScale="90000"/>
          </a:bodyPr>
          <a:lstStyle/>
          <a:p>
            <a:endParaRPr lang="en-US"/>
          </a:p>
        </p:txBody>
      </p:sp>
      <p:sp>
        <p:nvSpPr>
          <p:cNvPr id="3" name="Text Placeholder 2">
            <a:extLst>
              <a:ext uri="{FF2B5EF4-FFF2-40B4-BE49-F238E27FC236}">
                <a16:creationId xmlns:a16="http://schemas.microsoft.com/office/drawing/2014/main" id="{3F8AFEB5-4BF7-2C7F-711E-E76881103780}"/>
              </a:ext>
            </a:extLst>
          </p:cNvPr>
          <p:cNvSpPr>
            <a:spLocks noGrp="1"/>
          </p:cNvSpPr>
          <p:nvPr>
            <p:ph type="body" idx="1"/>
          </p:nvPr>
        </p:nvSpPr>
        <p:spPr/>
        <p:txBody>
          <a:bodyPr/>
          <a:lstStyle/>
          <a:p>
            <a:endParaRPr lang="en-US" dirty="0"/>
          </a:p>
        </p:txBody>
      </p:sp>
      <p:pic>
        <p:nvPicPr>
          <p:cNvPr id="5" name="Picture 4" descr="Chart, bar chart, waterfall chart&#10;&#10;Description automatically generated">
            <a:extLst>
              <a:ext uri="{FF2B5EF4-FFF2-40B4-BE49-F238E27FC236}">
                <a16:creationId xmlns:a16="http://schemas.microsoft.com/office/drawing/2014/main" id="{7157038F-861E-9D71-75B9-43AC83CCABCC}"/>
              </a:ext>
            </a:extLst>
          </p:cNvPr>
          <p:cNvPicPr>
            <a:picLocks noChangeAspect="1"/>
          </p:cNvPicPr>
          <p:nvPr/>
        </p:nvPicPr>
        <p:blipFill>
          <a:blip r:embed="rId2"/>
          <a:stretch>
            <a:fillRect/>
          </a:stretch>
        </p:blipFill>
        <p:spPr>
          <a:xfrm>
            <a:off x="453600" y="295200"/>
            <a:ext cx="7603200" cy="4872605"/>
          </a:xfrm>
          <a:prstGeom prst="rect">
            <a:avLst/>
          </a:prstGeom>
        </p:spPr>
      </p:pic>
    </p:spTree>
    <p:extLst>
      <p:ext uri="{BB962C8B-B14F-4D97-AF65-F5344CB8AC3E}">
        <p14:creationId xmlns:p14="http://schemas.microsoft.com/office/powerpoint/2010/main" val="3236947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684750" y="7094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Introduction/Problem</a:t>
            </a:r>
            <a:endParaRPr dirty="0">
              <a:latin typeface="Times New Roman" panose="02020603050405020304" pitchFamily="18" charset="0"/>
              <a:cs typeface="Times New Roman" panose="02020603050405020304" pitchFamily="18" charset="0"/>
            </a:endParaRPr>
          </a:p>
        </p:txBody>
      </p:sp>
      <p:sp>
        <p:nvSpPr>
          <p:cNvPr id="93" name="Google Shape;93;p14"/>
          <p:cNvSpPr txBox="1">
            <a:spLocks noGrp="1"/>
          </p:cNvSpPr>
          <p:nvPr>
            <p:ph type="body" idx="1"/>
          </p:nvPr>
        </p:nvSpPr>
        <p:spPr>
          <a:xfrm>
            <a:off x="641850" y="1412850"/>
            <a:ext cx="7774500" cy="2317800"/>
          </a:xfrm>
          <a:prstGeom prst="rect">
            <a:avLst/>
          </a:prstGeom>
        </p:spPr>
        <p:txBody>
          <a:bodyPr spcFirstLastPara="1" wrap="square" lIns="91425" tIns="91425" rIns="91425" bIns="91425" anchor="t" anchorCtr="0">
            <a:noAutofit/>
          </a:bodyPr>
          <a:lstStyle/>
          <a:p>
            <a:pPr marL="457200" lvl="0" indent="-323850" algn="l" rtl="0">
              <a:lnSpc>
                <a:spcPct val="150000"/>
              </a:lnSpc>
              <a:spcBef>
                <a:spcPts val="0"/>
              </a:spcBef>
              <a:spcAft>
                <a:spcPts val="0"/>
              </a:spcAft>
              <a:buSzPts val="1500"/>
              <a:buChar char="●"/>
            </a:pPr>
            <a:r>
              <a:rPr lang="en-US" sz="1600" dirty="0">
                <a:latin typeface="Times New Roman" panose="02020603050405020304" pitchFamily="18" charset="0"/>
                <a:cs typeface="Times New Roman" panose="02020603050405020304" pitchFamily="18" charset="0"/>
              </a:rPr>
              <a:t>Buying a used car can be a difficult task, especially when you are new to the country and don’t know the market value of the cars.</a:t>
            </a:r>
          </a:p>
          <a:p>
            <a:pPr marL="457200" lvl="0" indent="-323850" algn="l" rtl="0">
              <a:lnSpc>
                <a:spcPct val="150000"/>
              </a:lnSpc>
              <a:spcBef>
                <a:spcPts val="0"/>
              </a:spcBef>
              <a:spcAft>
                <a:spcPts val="0"/>
              </a:spcAft>
              <a:buSzPts val="1500"/>
              <a:buChar char="●"/>
            </a:pPr>
            <a:r>
              <a:rPr lang="en-US" sz="1600" dirty="0">
                <a:latin typeface="Times New Roman" panose="02020603050405020304" pitchFamily="18" charset="0"/>
                <a:cs typeface="Times New Roman" panose="02020603050405020304" pitchFamily="18" charset="0"/>
              </a:rPr>
              <a:t>To address this issue, I have undertaken a project to predict the prices of used cars using various data sources and regression algorithms.</a:t>
            </a:r>
          </a:p>
          <a:p>
            <a:pPr marL="457200" lvl="0" indent="-323850" algn="l" rtl="0">
              <a:lnSpc>
                <a:spcPct val="150000"/>
              </a:lnSpc>
              <a:spcBef>
                <a:spcPts val="0"/>
              </a:spcBef>
              <a:spcAft>
                <a:spcPts val="0"/>
              </a:spcAft>
              <a:buSzPts val="1500"/>
              <a:buChar char="●"/>
            </a:pPr>
            <a:r>
              <a:rPr lang="en-US" sz="1600" dirty="0">
                <a:latin typeface="Times New Roman" panose="02020603050405020304" pitchFamily="18" charset="0"/>
                <a:cs typeface="Times New Roman" panose="02020603050405020304" pitchFamily="18" charset="0"/>
              </a:rPr>
              <a:t>The project aims to help users get an estimate of the price of a car by providing basic details such as year, model, company, miles driven, etc.</a:t>
            </a:r>
          </a:p>
          <a:p>
            <a:pPr marL="457200" lvl="0" indent="-323850" algn="l" rtl="0">
              <a:lnSpc>
                <a:spcPct val="150000"/>
              </a:lnSpc>
              <a:spcBef>
                <a:spcPts val="0"/>
              </a:spcBef>
              <a:spcAft>
                <a:spcPts val="0"/>
              </a:spcAft>
              <a:buSzPts val="1500"/>
              <a:buChar char="●"/>
            </a:pPr>
            <a:r>
              <a:rPr lang="en-US" sz="1600" dirty="0">
                <a:latin typeface="Times New Roman" panose="02020603050405020304" pitchFamily="18" charset="0"/>
                <a:cs typeface="Times New Roman" panose="02020603050405020304" pitchFamily="18" charset="0"/>
              </a:rPr>
              <a:t>Through my analysis, I aim to identify useful insights and patterns that can help users make informed decisions when purchasing a used car.</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BA7A5-5B35-20F8-CCE8-5B72755F9293}"/>
              </a:ext>
            </a:extLst>
          </p:cNvPr>
          <p:cNvSpPr>
            <a:spLocks noGrp="1"/>
          </p:cNvSpPr>
          <p:nvPr>
            <p:ph type="title"/>
          </p:nvPr>
        </p:nvSpPr>
        <p:spPr>
          <a:xfrm>
            <a:off x="0" y="0"/>
            <a:ext cx="7688700" cy="535200"/>
          </a:xfrm>
        </p:spPr>
        <p:txBody>
          <a:bodyPr>
            <a:normAutofit fontScale="90000"/>
          </a:bodyPr>
          <a:lstStyle/>
          <a:p>
            <a:r>
              <a:rPr lang="en-US" dirty="0">
                <a:latin typeface="Times New Roman" panose="02020603050405020304" pitchFamily="18" charset="0"/>
                <a:cs typeface="Times New Roman" panose="02020603050405020304" pitchFamily="18" charset="0"/>
              </a:rPr>
              <a:t>Graphical User Interface </a:t>
            </a:r>
          </a:p>
        </p:txBody>
      </p:sp>
      <p:pic>
        <p:nvPicPr>
          <p:cNvPr id="5" name="Picture 4">
            <a:extLst>
              <a:ext uri="{FF2B5EF4-FFF2-40B4-BE49-F238E27FC236}">
                <a16:creationId xmlns:a16="http://schemas.microsoft.com/office/drawing/2014/main" id="{F3437AF1-1D9D-7DF3-CDEF-762249D23373}"/>
              </a:ext>
            </a:extLst>
          </p:cNvPr>
          <p:cNvPicPr>
            <a:picLocks noChangeAspect="1"/>
          </p:cNvPicPr>
          <p:nvPr/>
        </p:nvPicPr>
        <p:blipFill>
          <a:blip r:embed="rId2"/>
          <a:stretch>
            <a:fillRect/>
          </a:stretch>
        </p:blipFill>
        <p:spPr>
          <a:xfrm>
            <a:off x="0" y="535200"/>
            <a:ext cx="4720683" cy="4608301"/>
          </a:xfrm>
          <a:prstGeom prst="rect">
            <a:avLst/>
          </a:prstGeom>
        </p:spPr>
      </p:pic>
      <p:pic>
        <p:nvPicPr>
          <p:cNvPr id="7" name="Picture 6">
            <a:extLst>
              <a:ext uri="{FF2B5EF4-FFF2-40B4-BE49-F238E27FC236}">
                <a16:creationId xmlns:a16="http://schemas.microsoft.com/office/drawing/2014/main" id="{4112C50B-E62A-3F39-EA35-97EABD8AB40A}"/>
              </a:ext>
            </a:extLst>
          </p:cNvPr>
          <p:cNvPicPr>
            <a:picLocks noChangeAspect="1"/>
          </p:cNvPicPr>
          <p:nvPr/>
        </p:nvPicPr>
        <p:blipFill>
          <a:blip r:embed="rId3"/>
          <a:stretch>
            <a:fillRect/>
          </a:stretch>
        </p:blipFill>
        <p:spPr>
          <a:xfrm>
            <a:off x="4720683" y="535201"/>
            <a:ext cx="4423317" cy="4608300"/>
          </a:xfrm>
          <a:prstGeom prst="rect">
            <a:avLst/>
          </a:prstGeom>
        </p:spPr>
      </p:pic>
    </p:spTree>
    <p:extLst>
      <p:ext uri="{BB962C8B-B14F-4D97-AF65-F5344CB8AC3E}">
        <p14:creationId xmlns:p14="http://schemas.microsoft.com/office/powerpoint/2010/main" val="1441945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179C1-87E2-9F11-E8CC-526970150EDC}"/>
              </a:ext>
            </a:extLst>
          </p:cNvPr>
          <p:cNvSpPr>
            <a:spLocks noGrp="1"/>
          </p:cNvSpPr>
          <p:nvPr>
            <p:ph type="title"/>
          </p:nvPr>
        </p:nvSpPr>
        <p:spPr>
          <a:xfrm>
            <a:off x="727650" y="803525"/>
            <a:ext cx="7688700" cy="535200"/>
          </a:xfrm>
        </p:spPr>
        <p:txBody>
          <a:bodyPr>
            <a:normAutofit fontScale="90000"/>
          </a:bodyPr>
          <a:lstStyle/>
          <a:p>
            <a:r>
              <a:rPr lang="en-US" dirty="0"/>
              <a:t>References</a:t>
            </a:r>
          </a:p>
        </p:txBody>
      </p:sp>
      <p:sp>
        <p:nvSpPr>
          <p:cNvPr id="3" name="Text Placeholder 2">
            <a:extLst>
              <a:ext uri="{FF2B5EF4-FFF2-40B4-BE49-F238E27FC236}">
                <a16:creationId xmlns:a16="http://schemas.microsoft.com/office/drawing/2014/main" id="{E30295F6-1FFF-6B6C-973D-62E6770E7FE3}"/>
              </a:ext>
            </a:extLst>
          </p:cNvPr>
          <p:cNvSpPr>
            <a:spLocks noGrp="1"/>
          </p:cNvSpPr>
          <p:nvPr>
            <p:ph type="body" idx="1"/>
          </p:nvPr>
        </p:nvSpPr>
        <p:spPr>
          <a:xfrm>
            <a:off x="844650" y="1338725"/>
            <a:ext cx="7688700" cy="2261100"/>
          </a:xfrm>
        </p:spPr>
        <p:txBody>
          <a:bodyPr/>
          <a:lstStyle/>
          <a:p>
            <a:r>
              <a:rPr lang="en-US" dirty="0">
                <a:hlinkClick r:id="rId2"/>
              </a:rPr>
              <a:t>https://www.census.gov/quickfacts/CA</a:t>
            </a:r>
            <a:endParaRPr lang="en-US" dirty="0"/>
          </a:p>
          <a:p>
            <a:r>
              <a:rPr lang="en-US" dirty="0">
                <a:hlinkClick r:id="rId3"/>
              </a:rPr>
              <a:t>https://dagshub.com/blog/ci-cd-for-machine-learning-test-and-and-deploy-your-ml-model-with-github-actions/</a:t>
            </a:r>
            <a:endParaRPr lang="en-US" dirty="0"/>
          </a:p>
          <a:p>
            <a:r>
              <a:rPr lang="en-US" dirty="0">
                <a:hlinkClick r:id="rId4"/>
              </a:rPr>
              <a:t>https://towardsdatascience.com/what-and-why-behind-fit-transform-vs-transform-in-scikit-learn-78f915cf96fe</a:t>
            </a:r>
            <a:endParaRPr lang="en-US" dirty="0"/>
          </a:p>
          <a:p>
            <a:r>
              <a:rPr lang="en-US" dirty="0">
                <a:hlinkClick r:id="rId5"/>
              </a:rPr>
              <a:t>https://washingtondc.craigslist.org/</a:t>
            </a:r>
            <a:endParaRPr lang="en-US" dirty="0"/>
          </a:p>
          <a:p>
            <a:endParaRPr lang="en-US" dirty="0"/>
          </a:p>
        </p:txBody>
      </p:sp>
    </p:spTree>
    <p:extLst>
      <p:ext uri="{BB962C8B-B14F-4D97-AF65-F5344CB8AC3E}">
        <p14:creationId xmlns:p14="http://schemas.microsoft.com/office/powerpoint/2010/main" val="3466664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5"/>
          <p:cNvSpPr txBox="1"/>
          <p:nvPr/>
        </p:nvSpPr>
        <p:spPr>
          <a:xfrm>
            <a:off x="1883550" y="1986900"/>
            <a:ext cx="5376900" cy="1169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6400" dirty="0">
                <a:latin typeface="Times New Roman" panose="02020603050405020304" pitchFamily="18" charset="0"/>
                <a:ea typeface="Lato"/>
                <a:cs typeface="Times New Roman" panose="02020603050405020304" pitchFamily="18" charset="0"/>
                <a:sym typeface="Lato"/>
              </a:rPr>
              <a:t>Thank You!</a:t>
            </a:r>
            <a:endParaRPr sz="6400" dirty="0">
              <a:latin typeface="Times New Roman" panose="02020603050405020304" pitchFamily="18" charset="0"/>
              <a:ea typeface="Lato"/>
              <a:cs typeface="Times New Roman" panose="02020603050405020304" pitchFamily="18" charset="0"/>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7650" y="738786"/>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Dataset</a:t>
            </a:r>
            <a:endParaRPr dirty="0">
              <a:latin typeface="Times New Roman" panose="02020603050405020304" pitchFamily="18" charset="0"/>
              <a:cs typeface="Times New Roman" panose="02020603050405020304" pitchFamily="18" charset="0"/>
            </a:endParaRPr>
          </a:p>
        </p:txBody>
      </p:sp>
      <p:sp>
        <p:nvSpPr>
          <p:cNvPr id="99" name="Google Shape;99;p15"/>
          <p:cNvSpPr txBox="1">
            <a:spLocks noGrp="1"/>
          </p:cNvSpPr>
          <p:nvPr>
            <p:ph type="body" idx="1"/>
          </p:nvPr>
        </p:nvSpPr>
        <p:spPr>
          <a:xfrm>
            <a:off x="787123" y="1380065"/>
            <a:ext cx="7688700" cy="3533906"/>
          </a:xfrm>
          <a:prstGeom prst="rect">
            <a:avLst/>
          </a:prstGeom>
        </p:spPr>
        <p:txBody>
          <a:bodyPr spcFirstLastPara="1" wrap="square" lIns="91425" tIns="91425" rIns="91425" bIns="91425" anchor="t" anchorCtr="0">
            <a:noAutofit/>
          </a:bodyPr>
          <a:lstStyle/>
          <a:p>
            <a:pPr marL="457200" lvl="0" indent="-323850" algn="l" rtl="0">
              <a:lnSpc>
                <a:spcPct val="200000"/>
              </a:lnSpc>
              <a:spcBef>
                <a:spcPts val="0"/>
              </a:spcBef>
              <a:spcAft>
                <a:spcPts val="0"/>
              </a:spcAft>
              <a:buSzPts val="1500"/>
              <a:buChar char="●"/>
            </a:pPr>
            <a:r>
              <a:rPr lang="en-US" sz="1600" dirty="0">
                <a:latin typeface="Times New Roman" panose="02020603050405020304" pitchFamily="18" charset="0"/>
                <a:cs typeface="Times New Roman" panose="02020603050405020304" pitchFamily="18" charset="0"/>
              </a:rPr>
              <a:t>The dataset is a collection of data scraped from the well-known website Craigslist. Dataset has been acquired from Kaggle.</a:t>
            </a:r>
          </a:p>
          <a:p>
            <a:pPr marL="457200" lvl="0" indent="-323850" algn="l" rtl="0">
              <a:lnSpc>
                <a:spcPct val="200000"/>
              </a:lnSpc>
              <a:spcBef>
                <a:spcPts val="0"/>
              </a:spcBef>
              <a:spcAft>
                <a:spcPts val="0"/>
              </a:spcAft>
              <a:buSzPts val="1500"/>
              <a:buChar char="●"/>
            </a:pPr>
            <a:r>
              <a:rPr lang="en-US" sz="1600" dirty="0">
                <a:latin typeface="Times New Roman" panose="02020603050405020304" pitchFamily="18" charset="0"/>
                <a:cs typeface="Times New Roman" panose="02020603050405020304" pitchFamily="18" charset="0"/>
              </a:rPr>
              <a:t>It has 426880 Rows and 26 columns. It has all the useful features which will be required for the purchase of used car. Here the Target Variable will be the Price Column.</a:t>
            </a:r>
          </a:p>
          <a:p>
            <a:pPr marL="457200" lvl="0" indent="-323850" algn="l" rtl="0">
              <a:lnSpc>
                <a:spcPct val="200000"/>
              </a:lnSpc>
              <a:spcBef>
                <a:spcPts val="0"/>
              </a:spcBef>
              <a:spcAft>
                <a:spcPts val="0"/>
              </a:spcAft>
              <a:buSzPts val="1500"/>
              <a:buChar char="●"/>
            </a:pPr>
            <a:r>
              <a:rPr lang="en-US" sz="1600" dirty="0">
                <a:latin typeface="Times New Roman" panose="02020603050405020304" pitchFamily="18" charset="0"/>
                <a:cs typeface="Times New Roman" panose="02020603050405020304" pitchFamily="18" charset="0"/>
              </a:rPr>
              <a:t>Of course not all the columns are going to be useful, but I found a good amount we can use.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7090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Attributes/Characteristics</a:t>
            </a:r>
            <a:endParaRPr dirty="0">
              <a:latin typeface="Times New Roman" panose="02020603050405020304" pitchFamily="18" charset="0"/>
              <a:cs typeface="Times New Roman" panose="02020603050405020304" pitchFamily="18" charset="0"/>
            </a:endParaRPr>
          </a:p>
        </p:txBody>
      </p:sp>
      <p:sp>
        <p:nvSpPr>
          <p:cNvPr id="106" name="Google Shape;106;p16"/>
          <p:cNvSpPr txBox="1">
            <a:spLocks noGrp="1"/>
          </p:cNvSpPr>
          <p:nvPr>
            <p:ph type="body" idx="1"/>
          </p:nvPr>
        </p:nvSpPr>
        <p:spPr>
          <a:xfrm>
            <a:off x="727650" y="1248998"/>
            <a:ext cx="7688700" cy="535200"/>
          </a:xfrm>
          <a:prstGeom prst="rect">
            <a:avLst/>
          </a:prstGeom>
        </p:spPr>
        <p:txBody>
          <a:bodyPr spcFirstLastPara="1" wrap="square" lIns="91425" tIns="91425" rIns="91425" bIns="91425" anchor="t" anchorCtr="0">
            <a:noAutofit/>
          </a:bodyPr>
          <a:lstStyle/>
          <a:p>
            <a:pPr marL="457200" lvl="0" indent="-338821" algn="l" rtl="0">
              <a:lnSpc>
                <a:spcPct val="200000"/>
              </a:lnSpc>
              <a:spcBef>
                <a:spcPts val="0"/>
              </a:spcBef>
              <a:spcAft>
                <a:spcPts val="0"/>
              </a:spcAft>
              <a:buSzPct val="100000"/>
              <a:buChar char="●"/>
            </a:pPr>
            <a:r>
              <a:rPr lang="en-US" sz="1600" dirty="0">
                <a:latin typeface="Times New Roman" panose="02020603050405020304" pitchFamily="18" charset="0"/>
                <a:cs typeface="Times New Roman" panose="02020603050405020304" pitchFamily="18" charset="0"/>
              </a:rPr>
              <a:t>Some of the few important attributes from 26 columns are </a:t>
            </a:r>
          </a:p>
          <a:p>
            <a:pPr marL="457200" lvl="0" indent="0" algn="l" rtl="0">
              <a:spcBef>
                <a:spcPts val="1200"/>
              </a:spcBef>
              <a:spcAft>
                <a:spcPts val="1200"/>
              </a:spcAft>
              <a:buNone/>
            </a:pPr>
            <a:endParaRPr lang="en-US" sz="1500" dirty="0"/>
          </a:p>
        </p:txBody>
      </p:sp>
      <p:graphicFrame>
        <p:nvGraphicFramePr>
          <p:cNvPr id="5" name="Table 7">
            <a:extLst>
              <a:ext uri="{FF2B5EF4-FFF2-40B4-BE49-F238E27FC236}">
                <a16:creationId xmlns:a16="http://schemas.microsoft.com/office/drawing/2014/main" id="{89E62464-B325-A8C1-7F64-BCD4757B7A5D}"/>
              </a:ext>
            </a:extLst>
          </p:cNvPr>
          <p:cNvGraphicFramePr>
            <a:graphicFrameLocks noGrp="1"/>
          </p:cNvGraphicFramePr>
          <p:nvPr>
            <p:extLst>
              <p:ext uri="{D42A27DB-BD31-4B8C-83A1-F6EECF244321}">
                <p14:modId xmlns:p14="http://schemas.microsoft.com/office/powerpoint/2010/main" val="3723154734"/>
              </p:ext>
            </p:extLst>
          </p:nvPr>
        </p:nvGraphicFramePr>
        <p:xfrm>
          <a:off x="59473" y="1880842"/>
          <a:ext cx="9025053" cy="2929051"/>
        </p:xfrm>
        <a:graphic>
          <a:graphicData uri="http://schemas.openxmlformats.org/drawingml/2006/table">
            <a:tbl>
              <a:tblPr firstRow="1" bandRow="1">
                <a:tableStyleId>{5C22544A-7EE6-4342-B048-85BDC9FD1C3A}</a:tableStyleId>
              </a:tblPr>
              <a:tblGrid>
                <a:gridCol w="1836233">
                  <a:extLst>
                    <a:ext uri="{9D8B030D-6E8A-4147-A177-3AD203B41FA5}">
                      <a16:colId xmlns:a16="http://schemas.microsoft.com/office/drawing/2014/main" val="233292466"/>
                    </a:ext>
                  </a:extLst>
                </a:gridCol>
                <a:gridCol w="1761894">
                  <a:extLst>
                    <a:ext uri="{9D8B030D-6E8A-4147-A177-3AD203B41FA5}">
                      <a16:colId xmlns:a16="http://schemas.microsoft.com/office/drawing/2014/main" val="2213577880"/>
                    </a:ext>
                  </a:extLst>
                </a:gridCol>
                <a:gridCol w="5426926">
                  <a:extLst>
                    <a:ext uri="{9D8B030D-6E8A-4147-A177-3AD203B41FA5}">
                      <a16:colId xmlns:a16="http://schemas.microsoft.com/office/drawing/2014/main" val="2999598375"/>
                    </a:ext>
                  </a:extLst>
                </a:gridCol>
              </a:tblGrid>
              <a:tr h="323448">
                <a:tc>
                  <a:txBody>
                    <a:bodyPr/>
                    <a:lstStyle/>
                    <a:p>
                      <a:pPr algn="ctr"/>
                      <a:r>
                        <a:rPr lang="en-US" dirty="0"/>
                        <a:t>Attribute</a:t>
                      </a:r>
                    </a:p>
                  </a:txBody>
                  <a:tcPr anchor="ctr"/>
                </a:tc>
                <a:tc>
                  <a:txBody>
                    <a:bodyPr/>
                    <a:lstStyle/>
                    <a:p>
                      <a:pPr algn="ctr"/>
                      <a:r>
                        <a:rPr lang="en-US" dirty="0"/>
                        <a:t>Data Type</a:t>
                      </a:r>
                    </a:p>
                  </a:txBody>
                  <a:tcPr anchor="ctr"/>
                </a:tc>
                <a:tc>
                  <a:txBody>
                    <a:bodyPr/>
                    <a:lstStyle/>
                    <a:p>
                      <a:pPr algn="ctr"/>
                      <a:r>
                        <a:rPr lang="en-US" dirty="0"/>
                        <a:t>Description</a:t>
                      </a:r>
                    </a:p>
                  </a:txBody>
                  <a:tcPr anchor="ctr"/>
                </a:tc>
                <a:extLst>
                  <a:ext uri="{0D108BD9-81ED-4DB2-BD59-A6C34878D82A}">
                    <a16:rowId xmlns:a16="http://schemas.microsoft.com/office/drawing/2014/main" val="3891351904"/>
                  </a:ext>
                </a:extLst>
              </a:tr>
              <a:tr h="372229">
                <a:tc>
                  <a:txBody>
                    <a:bodyPr/>
                    <a:lstStyle/>
                    <a:p>
                      <a:pPr algn="ctr"/>
                      <a:r>
                        <a:rPr lang="en-US" sz="1500" b="0" i="0" kern="1200" dirty="0">
                          <a:solidFill>
                            <a:schemeClr val="bg2"/>
                          </a:solidFill>
                          <a:effectLst/>
                          <a:latin typeface="+mn-lt"/>
                          <a:ea typeface="+mn-ea"/>
                          <a:cs typeface="+mn-cs"/>
                        </a:rPr>
                        <a:t>PRICE</a:t>
                      </a:r>
                      <a:endParaRPr lang="en-US" sz="1500" dirty="0">
                        <a:solidFill>
                          <a:schemeClr val="bg2"/>
                        </a:solidFill>
                      </a:endParaRPr>
                    </a:p>
                  </a:txBody>
                  <a:tcPr anchor="ctr"/>
                </a:tc>
                <a:tc>
                  <a:txBody>
                    <a:bodyPr/>
                    <a:lstStyle/>
                    <a:p>
                      <a:pPr algn="ctr"/>
                      <a:r>
                        <a:rPr lang="en-US" sz="1500" b="0" i="0" kern="1200" dirty="0">
                          <a:solidFill>
                            <a:schemeClr val="bg2"/>
                          </a:solidFill>
                          <a:effectLst/>
                          <a:latin typeface="+mn-lt"/>
                          <a:ea typeface="+mn-ea"/>
                          <a:cs typeface="+mn-cs"/>
                        </a:rPr>
                        <a:t>Integer Type</a:t>
                      </a:r>
                      <a:endParaRPr lang="en-US" sz="1500" dirty="0">
                        <a:solidFill>
                          <a:schemeClr val="bg2"/>
                        </a:solidFill>
                      </a:endParaRPr>
                    </a:p>
                  </a:txBody>
                  <a:tcPr anchor="ctr"/>
                </a:tc>
                <a:tc>
                  <a:txBody>
                    <a:bodyPr/>
                    <a:lstStyle/>
                    <a:p>
                      <a:pPr algn="ctr"/>
                      <a:r>
                        <a:rPr lang="en-US" sz="1500" dirty="0">
                          <a:solidFill>
                            <a:schemeClr val="bg2"/>
                          </a:solidFill>
                        </a:rPr>
                        <a:t>The Price of the used cars from the craigslist website</a:t>
                      </a:r>
                    </a:p>
                  </a:txBody>
                  <a:tcPr anchor="ctr"/>
                </a:tc>
                <a:extLst>
                  <a:ext uri="{0D108BD9-81ED-4DB2-BD59-A6C34878D82A}">
                    <a16:rowId xmlns:a16="http://schemas.microsoft.com/office/drawing/2014/main" val="34608744"/>
                  </a:ext>
                </a:extLst>
              </a:tr>
              <a:tr h="372229">
                <a:tc>
                  <a:txBody>
                    <a:bodyPr/>
                    <a:lstStyle/>
                    <a:p>
                      <a:pPr algn="ctr"/>
                      <a:r>
                        <a:rPr lang="en-US" sz="1500" b="0" i="0" kern="1200" dirty="0">
                          <a:solidFill>
                            <a:schemeClr val="bg2"/>
                          </a:solidFill>
                          <a:effectLst/>
                          <a:latin typeface="+mn-lt"/>
                          <a:ea typeface="+mn-ea"/>
                          <a:cs typeface="+mn-cs"/>
                        </a:rPr>
                        <a:t>YEAR</a:t>
                      </a:r>
                      <a:endParaRPr lang="en-US" sz="1500" dirty="0">
                        <a:solidFill>
                          <a:schemeClr val="bg2"/>
                        </a:solidFill>
                      </a:endParaRPr>
                    </a:p>
                  </a:txBody>
                  <a:tcPr anchor="ctr"/>
                </a:tc>
                <a:tc>
                  <a:txBody>
                    <a:bodyPr/>
                    <a:lstStyle/>
                    <a:p>
                      <a:pPr algn="ctr"/>
                      <a:r>
                        <a:rPr lang="en-US" sz="1500" b="0" i="0" kern="1200" dirty="0">
                          <a:solidFill>
                            <a:schemeClr val="bg2"/>
                          </a:solidFill>
                          <a:effectLst/>
                          <a:latin typeface="+mn-lt"/>
                          <a:ea typeface="+mn-ea"/>
                          <a:cs typeface="+mn-cs"/>
                        </a:rPr>
                        <a:t>Integer Type</a:t>
                      </a:r>
                      <a:endParaRPr lang="en-US" sz="1500" dirty="0">
                        <a:solidFill>
                          <a:schemeClr val="bg2"/>
                        </a:solidFill>
                      </a:endParaRPr>
                    </a:p>
                  </a:txBody>
                  <a:tcPr anchor="ctr"/>
                </a:tc>
                <a:tc>
                  <a:txBody>
                    <a:bodyPr/>
                    <a:lstStyle/>
                    <a:p>
                      <a:pPr algn="ctr"/>
                      <a:r>
                        <a:rPr lang="en-US" sz="1500" b="0" i="0" kern="1200" dirty="0">
                          <a:solidFill>
                            <a:schemeClr val="bg2"/>
                          </a:solidFill>
                          <a:effectLst/>
                          <a:latin typeface="+mn-lt"/>
                          <a:ea typeface="+mn-ea"/>
                          <a:cs typeface="+mn-cs"/>
                        </a:rPr>
                        <a:t>The year in which car was manufactured</a:t>
                      </a:r>
                      <a:endParaRPr lang="en-US" sz="1500" dirty="0">
                        <a:solidFill>
                          <a:schemeClr val="bg2"/>
                        </a:solidFill>
                      </a:endParaRPr>
                    </a:p>
                  </a:txBody>
                  <a:tcPr anchor="ctr"/>
                </a:tc>
                <a:extLst>
                  <a:ext uri="{0D108BD9-81ED-4DB2-BD59-A6C34878D82A}">
                    <a16:rowId xmlns:a16="http://schemas.microsoft.com/office/drawing/2014/main" val="2268378432"/>
                  </a:ext>
                </a:extLst>
              </a:tr>
              <a:tr h="372229">
                <a:tc>
                  <a:txBody>
                    <a:bodyPr/>
                    <a:lstStyle/>
                    <a:p>
                      <a:pPr algn="ctr"/>
                      <a:r>
                        <a:rPr lang="en-US" sz="1500" b="0" i="0" kern="1200" dirty="0">
                          <a:solidFill>
                            <a:schemeClr val="bg2"/>
                          </a:solidFill>
                          <a:effectLst/>
                          <a:latin typeface="+mn-lt"/>
                          <a:ea typeface="+mn-ea"/>
                          <a:cs typeface="+mn-cs"/>
                        </a:rPr>
                        <a:t>MANUFACTURER</a:t>
                      </a:r>
                      <a:endParaRPr lang="en-US" sz="1500" dirty="0">
                        <a:solidFill>
                          <a:schemeClr val="bg2"/>
                        </a:solidFill>
                      </a:endParaRPr>
                    </a:p>
                  </a:txBody>
                  <a:tcPr anchor="ctr"/>
                </a:tc>
                <a:tc>
                  <a:txBody>
                    <a:bodyPr/>
                    <a:lstStyle/>
                    <a:p>
                      <a:pPr algn="ctr"/>
                      <a:r>
                        <a:rPr lang="en-US" sz="1500" b="0" i="0" kern="1200" dirty="0">
                          <a:solidFill>
                            <a:schemeClr val="bg2"/>
                          </a:solidFill>
                          <a:effectLst/>
                          <a:latin typeface="+mn-lt"/>
                          <a:ea typeface="+mn-ea"/>
                          <a:cs typeface="+mn-cs"/>
                        </a:rPr>
                        <a:t>String Type</a:t>
                      </a:r>
                      <a:endParaRPr lang="en-US" sz="1500" dirty="0">
                        <a:solidFill>
                          <a:schemeClr val="bg2"/>
                        </a:solidFill>
                      </a:endParaRPr>
                    </a:p>
                  </a:txBody>
                  <a:tcPr anchor="ctr"/>
                </a:tc>
                <a:tc>
                  <a:txBody>
                    <a:bodyPr/>
                    <a:lstStyle/>
                    <a:p>
                      <a:pPr algn="ctr"/>
                      <a:r>
                        <a:rPr lang="en-US" sz="1500" b="0" i="0" kern="1200" dirty="0">
                          <a:solidFill>
                            <a:schemeClr val="bg2"/>
                          </a:solidFill>
                          <a:effectLst/>
                          <a:latin typeface="+mn-lt"/>
                          <a:ea typeface="+mn-ea"/>
                          <a:cs typeface="+mn-cs"/>
                        </a:rPr>
                        <a:t>The Car manufacturers such as Ford, Honda, </a:t>
                      </a:r>
                      <a:r>
                        <a:rPr lang="en-US" sz="1500" b="0" i="0" kern="1200" dirty="0" err="1">
                          <a:solidFill>
                            <a:schemeClr val="bg2"/>
                          </a:solidFill>
                          <a:effectLst/>
                          <a:latin typeface="+mn-lt"/>
                          <a:ea typeface="+mn-ea"/>
                          <a:cs typeface="+mn-cs"/>
                        </a:rPr>
                        <a:t>Gmc</a:t>
                      </a:r>
                      <a:endParaRPr lang="en-US" sz="1500" dirty="0">
                        <a:solidFill>
                          <a:schemeClr val="bg2"/>
                        </a:solidFill>
                      </a:endParaRPr>
                    </a:p>
                  </a:txBody>
                  <a:tcPr anchor="ctr"/>
                </a:tc>
                <a:extLst>
                  <a:ext uri="{0D108BD9-81ED-4DB2-BD59-A6C34878D82A}">
                    <a16:rowId xmlns:a16="http://schemas.microsoft.com/office/drawing/2014/main" val="1562116803"/>
                  </a:ext>
                </a:extLst>
              </a:tr>
              <a:tr h="372229">
                <a:tc>
                  <a:txBody>
                    <a:bodyPr/>
                    <a:lstStyle/>
                    <a:p>
                      <a:pPr algn="ctr"/>
                      <a:r>
                        <a:rPr lang="en-US" sz="1500" b="0" i="0" kern="1200" dirty="0">
                          <a:solidFill>
                            <a:schemeClr val="bg2"/>
                          </a:solidFill>
                          <a:effectLst/>
                          <a:latin typeface="+mn-lt"/>
                          <a:ea typeface="+mn-ea"/>
                          <a:cs typeface="+mn-cs"/>
                        </a:rPr>
                        <a:t>CONDITION </a:t>
                      </a:r>
                      <a:endParaRPr lang="en-US" sz="1500" dirty="0">
                        <a:solidFill>
                          <a:schemeClr val="bg2"/>
                        </a:solidFill>
                      </a:endParaRPr>
                    </a:p>
                  </a:txBody>
                  <a:tcPr anchor="ctr"/>
                </a:tc>
                <a:tc>
                  <a:txBody>
                    <a:bodyPr/>
                    <a:lstStyle/>
                    <a:p>
                      <a:pPr algn="ctr"/>
                      <a:r>
                        <a:rPr lang="en-US" sz="1500" b="0" i="0" kern="1200" dirty="0">
                          <a:solidFill>
                            <a:schemeClr val="bg2"/>
                          </a:solidFill>
                          <a:effectLst/>
                          <a:latin typeface="+mn-lt"/>
                          <a:ea typeface="+mn-ea"/>
                          <a:cs typeface="+mn-cs"/>
                        </a:rPr>
                        <a:t>String Type</a:t>
                      </a:r>
                      <a:endParaRPr lang="en-US" sz="1500" dirty="0">
                        <a:solidFill>
                          <a:schemeClr val="bg2"/>
                        </a:solidFill>
                      </a:endParaRPr>
                    </a:p>
                  </a:txBody>
                  <a:tcPr anchor="ctr"/>
                </a:tc>
                <a:tc>
                  <a:txBody>
                    <a:bodyPr/>
                    <a:lstStyle/>
                    <a:p>
                      <a:pPr algn="ctr"/>
                      <a:r>
                        <a:rPr lang="en-US" sz="1500" b="0" i="0" kern="1200" dirty="0">
                          <a:solidFill>
                            <a:schemeClr val="bg2"/>
                          </a:solidFill>
                          <a:effectLst/>
                          <a:latin typeface="+mn-lt"/>
                          <a:ea typeface="+mn-ea"/>
                          <a:cs typeface="+mn-cs"/>
                        </a:rPr>
                        <a:t>The Condition of a Car such as excellent, fair, new</a:t>
                      </a:r>
                      <a:endParaRPr lang="en-US" sz="1500" dirty="0">
                        <a:solidFill>
                          <a:schemeClr val="bg2"/>
                        </a:solidFill>
                      </a:endParaRPr>
                    </a:p>
                  </a:txBody>
                  <a:tcPr anchor="ctr"/>
                </a:tc>
                <a:extLst>
                  <a:ext uri="{0D108BD9-81ED-4DB2-BD59-A6C34878D82A}">
                    <a16:rowId xmlns:a16="http://schemas.microsoft.com/office/drawing/2014/main" val="2545624081"/>
                  </a:ext>
                </a:extLst>
              </a:tr>
              <a:tr h="372229">
                <a:tc>
                  <a:txBody>
                    <a:bodyPr/>
                    <a:lstStyle/>
                    <a:p>
                      <a:pPr algn="ctr"/>
                      <a:r>
                        <a:rPr lang="en-US" sz="1500" b="0" i="0" kern="1200" dirty="0">
                          <a:solidFill>
                            <a:schemeClr val="bg2"/>
                          </a:solidFill>
                          <a:effectLst/>
                          <a:latin typeface="+mn-lt"/>
                          <a:ea typeface="+mn-ea"/>
                          <a:cs typeface="+mn-cs"/>
                        </a:rPr>
                        <a:t>CYLINDERS</a:t>
                      </a:r>
                      <a:endParaRPr lang="en-US" sz="1500" dirty="0">
                        <a:solidFill>
                          <a:schemeClr val="bg2"/>
                        </a:solidFill>
                      </a:endParaRPr>
                    </a:p>
                  </a:txBody>
                  <a:tcPr anchor="ctr"/>
                </a:tc>
                <a:tc>
                  <a:txBody>
                    <a:bodyPr/>
                    <a:lstStyle/>
                    <a:p>
                      <a:pPr algn="ctr"/>
                      <a:r>
                        <a:rPr lang="en-US" sz="1500" b="0" i="0" kern="1200" dirty="0">
                          <a:solidFill>
                            <a:schemeClr val="bg2"/>
                          </a:solidFill>
                          <a:effectLst/>
                          <a:latin typeface="+mn-lt"/>
                          <a:ea typeface="+mn-ea"/>
                          <a:cs typeface="+mn-cs"/>
                        </a:rPr>
                        <a:t>String Type</a:t>
                      </a:r>
                      <a:endParaRPr lang="en-US" sz="1500" dirty="0">
                        <a:solidFill>
                          <a:schemeClr val="bg2"/>
                        </a:solidFill>
                      </a:endParaRPr>
                    </a:p>
                  </a:txBody>
                  <a:tcPr anchor="ctr"/>
                </a:tc>
                <a:tc>
                  <a:txBody>
                    <a:bodyPr/>
                    <a:lstStyle/>
                    <a:p>
                      <a:pPr algn="ctr"/>
                      <a:r>
                        <a:rPr lang="en-US" sz="1500" b="0" i="0" kern="1200" dirty="0">
                          <a:solidFill>
                            <a:schemeClr val="bg2"/>
                          </a:solidFill>
                          <a:effectLst/>
                          <a:latin typeface="+mn-lt"/>
                          <a:ea typeface="+mn-ea"/>
                          <a:cs typeface="+mn-cs"/>
                        </a:rPr>
                        <a:t>The Cylinder type a car have such as four, six, eight cylinders</a:t>
                      </a:r>
                      <a:endParaRPr lang="en-US" sz="1500" dirty="0">
                        <a:solidFill>
                          <a:schemeClr val="bg2"/>
                        </a:solidFill>
                      </a:endParaRPr>
                    </a:p>
                  </a:txBody>
                  <a:tcPr anchor="ctr"/>
                </a:tc>
                <a:extLst>
                  <a:ext uri="{0D108BD9-81ED-4DB2-BD59-A6C34878D82A}">
                    <a16:rowId xmlns:a16="http://schemas.microsoft.com/office/drawing/2014/main" val="2054236096"/>
                  </a:ext>
                </a:extLst>
              </a:tr>
              <a:tr h="372229">
                <a:tc>
                  <a:txBody>
                    <a:bodyPr/>
                    <a:lstStyle/>
                    <a:p>
                      <a:pPr algn="ctr"/>
                      <a:r>
                        <a:rPr lang="en-US" sz="1500" b="0" i="0" kern="1200" dirty="0">
                          <a:solidFill>
                            <a:schemeClr val="bg2"/>
                          </a:solidFill>
                          <a:effectLst/>
                          <a:latin typeface="+mn-lt"/>
                          <a:ea typeface="+mn-ea"/>
                          <a:cs typeface="+mn-cs"/>
                        </a:rPr>
                        <a:t>ODOMETER</a:t>
                      </a:r>
                      <a:endParaRPr lang="en-US" sz="1500" dirty="0">
                        <a:solidFill>
                          <a:schemeClr val="bg2"/>
                        </a:solidFill>
                      </a:endParaRPr>
                    </a:p>
                  </a:txBody>
                  <a:tcPr anchor="ctr"/>
                </a:tc>
                <a:tc>
                  <a:txBody>
                    <a:bodyPr/>
                    <a:lstStyle/>
                    <a:p>
                      <a:pPr algn="ctr"/>
                      <a:r>
                        <a:rPr lang="en-US" sz="1500" b="0" i="0" kern="1200" dirty="0">
                          <a:solidFill>
                            <a:schemeClr val="bg2"/>
                          </a:solidFill>
                          <a:effectLst/>
                          <a:latin typeface="+mn-lt"/>
                          <a:ea typeface="+mn-ea"/>
                          <a:cs typeface="+mn-cs"/>
                        </a:rPr>
                        <a:t>Integer Type</a:t>
                      </a:r>
                      <a:endParaRPr lang="en-US" sz="1500" dirty="0">
                        <a:solidFill>
                          <a:schemeClr val="bg2"/>
                        </a:solidFill>
                      </a:endParaRPr>
                    </a:p>
                  </a:txBody>
                  <a:tcPr anchor="ctr"/>
                </a:tc>
                <a:tc>
                  <a:txBody>
                    <a:bodyPr/>
                    <a:lstStyle/>
                    <a:p>
                      <a:pPr algn="ctr"/>
                      <a:r>
                        <a:rPr lang="en-US" sz="1500" b="0" i="0" kern="1200" dirty="0">
                          <a:solidFill>
                            <a:schemeClr val="bg2"/>
                          </a:solidFill>
                          <a:effectLst/>
                          <a:latin typeface="+mn-lt"/>
                          <a:ea typeface="+mn-ea"/>
                          <a:cs typeface="+mn-cs"/>
                        </a:rPr>
                        <a:t>The Odometer reading such as miles of a car driven</a:t>
                      </a:r>
                      <a:endParaRPr lang="en-US" sz="1500" dirty="0">
                        <a:solidFill>
                          <a:schemeClr val="bg2"/>
                        </a:solidFill>
                      </a:endParaRPr>
                    </a:p>
                  </a:txBody>
                  <a:tcPr anchor="ctr"/>
                </a:tc>
                <a:extLst>
                  <a:ext uri="{0D108BD9-81ED-4DB2-BD59-A6C34878D82A}">
                    <a16:rowId xmlns:a16="http://schemas.microsoft.com/office/drawing/2014/main" val="86517264"/>
                  </a:ext>
                </a:extLst>
              </a:tr>
              <a:tr h="372229">
                <a:tc>
                  <a:txBody>
                    <a:bodyPr/>
                    <a:lstStyle/>
                    <a:p>
                      <a:pPr algn="ctr"/>
                      <a:r>
                        <a:rPr lang="en-US" sz="1500" b="0" i="0" kern="1200" dirty="0">
                          <a:solidFill>
                            <a:schemeClr val="bg2"/>
                          </a:solidFill>
                          <a:effectLst/>
                          <a:latin typeface="+mn-lt"/>
                          <a:ea typeface="+mn-ea"/>
                          <a:cs typeface="+mn-cs"/>
                        </a:rPr>
                        <a:t>TYPE</a:t>
                      </a:r>
                      <a:endParaRPr lang="en-US" sz="1500" dirty="0">
                        <a:solidFill>
                          <a:schemeClr val="bg2"/>
                        </a:solidFill>
                      </a:endParaRPr>
                    </a:p>
                  </a:txBody>
                  <a:tcPr anchor="ctr"/>
                </a:tc>
                <a:tc>
                  <a:txBody>
                    <a:bodyPr/>
                    <a:lstStyle/>
                    <a:p>
                      <a:pPr algn="ctr"/>
                      <a:r>
                        <a:rPr lang="en-US" sz="1500" b="0" i="0" kern="1200" dirty="0">
                          <a:solidFill>
                            <a:schemeClr val="bg2"/>
                          </a:solidFill>
                          <a:effectLst/>
                          <a:latin typeface="+mn-lt"/>
                          <a:ea typeface="+mn-ea"/>
                          <a:cs typeface="+mn-cs"/>
                        </a:rPr>
                        <a:t>String Type</a:t>
                      </a:r>
                      <a:endParaRPr lang="en-US" sz="1500" dirty="0">
                        <a:solidFill>
                          <a:schemeClr val="bg2"/>
                        </a:solidFill>
                      </a:endParaRPr>
                    </a:p>
                  </a:txBody>
                  <a:tcPr anchor="ctr"/>
                </a:tc>
                <a:tc>
                  <a:txBody>
                    <a:bodyPr/>
                    <a:lstStyle/>
                    <a:p>
                      <a:pPr algn="ctr"/>
                      <a:r>
                        <a:rPr lang="en-US" sz="1500" b="0" i="0" kern="1200" dirty="0">
                          <a:solidFill>
                            <a:schemeClr val="bg2"/>
                          </a:solidFill>
                          <a:effectLst/>
                          <a:latin typeface="+mn-lt"/>
                          <a:ea typeface="+mn-ea"/>
                          <a:cs typeface="+mn-cs"/>
                        </a:rPr>
                        <a:t>The type of a car such as Sedan, </a:t>
                      </a:r>
                      <a:r>
                        <a:rPr lang="en-US" sz="1500" b="0" i="0" kern="1200" dirty="0" err="1">
                          <a:solidFill>
                            <a:schemeClr val="bg2"/>
                          </a:solidFill>
                          <a:effectLst/>
                          <a:latin typeface="+mn-lt"/>
                          <a:ea typeface="+mn-ea"/>
                          <a:cs typeface="+mn-cs"/>
                        </a:rPr>
                        <a:t>Suv</a:t>
                      </a:r>
                      <a:r>
                        <a:rPr lang="en-US" sz="1500" b="0" i="0" kern="1200" dirty="0">
                          <a:solidFill>
                            <a:schemeClr val="bg2"/>
                          </a:solidFill>
                          <a:effectLst/>
                          <a:latin typeface="+mn-lt"/>
                          <a:ea typeface="+mn-ea"/>
                          <a:cs typeface="+mn-cs"/>
                        </a:rPr>
                        <a:t>, Hatchback</a:t>
                      </a:r>
                      <a:endParaRPr lang="en-US" sz="1500" dirty="0">
                        <a:solidFill>
                          <a:schemeClr val="bg2"/>
                        </a:solidFill>
                      </a:endParaRPr>
                    </a:p>
                  </a:txBody>
                  <a:tcPr anchor="ctr"/>
                </a:tc>
                <a:extLst>
                  <a:ext uri="{0D108BD9-81ED-4DB2-BD59-A6C34878D82A}">
                    <a16:rowId xmlns:a16="http://schemas.microsoft.com/office/drawing/2014/main" val="369843297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27650" y="679314"/>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Data Wrangling</a:t>
            </a:r>
            <a:endParaRPr dirty="0">
              <a:latin typeface="Times New Roman" panose="02020603050405020304" pitchFamily="18" charset="0"/>
              <a:cs typeface="Times New Roman" panose="02020603050405020304" pitchFamily="18" charset="0"/>
            </a:endParaRPr>
          </a:p>
        </p:txBody>
      </p:sp>
      <p:sp>
        <p:nvSpPr>
          <p:cNvPr id="112" name="Google Shape;112;p17"/>
          <p:cNvSpPr txBox="1">
            <a:spLocks noGrp="1"/>
          </p:cNvSpPr>
          <p:nvPr>
            <p:ph type="body" idx="1"/>
          </p:nvPr>
        </p:nvSpPr>
        <p:spPr>
          <a:xfrm>
            <a:off x="863265" y="1127303"/>
            <a:ext cx="7688700" cy="4016197"/>
          </a:xfrm>
          <a:prstGeom prst="rect">
            <a:avLst/>
          </a:prstGeom>
        </p:spPr>
        <p:txBody>
          <a:bodyPr spcFirstLastPara="1" wrap="square" lIns="91425" tIns="91425" rIns="91425" bIns="91425" anchor="t" anchorCtr="0">
            <a:noAutofit/>
          </a:bodyPr>
          <a:lstStyle/>
          <a:p>
            <a:pPr indent="-337776">
              <a:lnSpc>
                <a:spcPct val="200000"/>
              </a:lnSpc>
              <a:buSzPct val="100000"/>
            </a:pPr>
            <a:r>
              <a:rPr lang="en" sz="1600" b="1" dirty="0">
                <a:latin typeface="Times New Roman" panose="02020603050405020304" pitchFamily="18" charset="0"/>
                <a:cs typeface="Times New Roman" panose="02020603050405020304" pitchFamily="18" charset="0"/>
              </a:rPr>
              <a:t>Dropping Redundant Columns</a:t>
            </a:r>
            <a:r>
              <a:rPr lang="en" sz="1600" dirty="0">
                <a:latin typeface="Times New Roman" panose="02020603050405020304" pitchFamily="18" charset="0"/>
                <a:cs typeface="Times New Roman" panose="02020603050405020304" pitchFamily="18" charset="0"/>
              </a:rPr>
              <a:t> - County, Id, Lat, Long, region, V</a:t>
            </a:r>
            <a:r>
              <a:rPr lang="en-US" sz="1600" dirty="0">
                <a:latin typeface="Times New Roman" panose="02020603050405020304" pitchFamily="18" charset="0"/>
                <a:cs typeface="Times New Roman" panose="02020603050405020304" pitchFamily="18" charset="0"/>
              </a:rPr>
              <a:t>IN, etc. and once removed those columns, they were left with around 14 attributes.</a:t>
            </a:r>
            <a:endParaRPr lang="en" sz="1600" dirty="0">
              <a:latin typeface="Times New Roman" panose="02020603050405020304" pitchFamily="18" charset="0"/>
              <a:cs typeface="Times New Roman" panose="02020603050405020304" pitchFamily="18" charset="0"/>
            </a:endParaRPr>
          </a:p>
          <a:p>
            <a:pPr marL="457200" lvl="0" indent="-337776" algn="l" rtl="0">
              <a:lnSpc>
                <a:spcPct val="200000"/>
              </a:lnSpc>
              <a:spcBef>
                <a:spcPts val="0"/>
              </a:spcBef>
              <a:spcAft>
                <a:spcPts val="0"/>
              </a:spcAft>
              <a:buSzPct val="100000"/>
              <a:buChar char="●"/>
            </a:pPr>
            <a:r>
              <a:rPr lang="en" sz="1600" b="1" dirty="0">
                <a:latin typeface="Times New Roman" panose="02020603050405020304" pitchFamily="18" charset="0"/>
                <a:cs typeface="Times New Roman" panose="02020603050405020304" pitchFamily="18" charset="0"/>
              </a:rPr>
              <a:t>Handling Missing values</a:t>
            </a:r>
            <a:r>
              <a:rPr lang="en" sz="1600" dirty="0">
                <a:latin typeface="Times New Roman" panose="02020603050405020304" pitchFamily="18" charset="0"/>
                <a:cs typeface="Times New Roman" panose="02020603050405020304" pitchFamily="18" charset="0"/>
              </a:rPr>
              <a:t> - Imputation(Mean – </a:t>
            </a:r>
            <a:r>
              <a:rPr lang="en" sz="1600" i="1" dirty="0">
                <a:latin typeface="Times New Roman" panose="02020603050405020304" pitchFamily="18" charset="0"/>
                <a:cs typeface="Times New Roman" panose="02020603050405020304" pitchFamily="18" charset="0"/>
              </a:rPr>
              <a:t>Numerical Columns</a:t>
            </a:r>
            <a:r>
              <a:rPr lang="en" sz="1600" dirty="0">
                <a:latin typeface="Times New Roman" panose="02020603050405020304" pitchFamily="18" charset="0"/>
                <a:cs typeface="Times New Roman" panose="02020603050405020304" pitchFamily="18" charset="0"/>
              </a:rPr>
              <a:t>, Mode- </a:t>
            </a:r>
            <a:r>
              <a:rPr lang="en" sz="1600" i="1" dirty="0">
                <a:latin typeface="Times New Roman" panose="02020603050405020304" pitchFamily="18" charset="0"/>
                <a:cs typeface="Times New Roman" panose="02020603050405020304" pitchFamily="18" charset="0"/>
              </a:rPr>
              <a:t>Categorical Columns</a:t>
            </a:r>
            <a:r>
              <a:rPr lang="en" sz="1600" dirty="0">
                <a:latin typeface="Times New Roman" panose="02020603050405020304" pitchFamily="18" charset="0"/>
                <a:cs typeface="Times New Roman" panose="02020603050405020304" pitchFamily="18" charset="0"/>
              </a:rPr>
              <a:t>), dropna(More than 75% Nan values)</a:t>
            </a:r>
          </a:p>
          <a:p>
            <a:pPr marL="457200" lvl="0" indent="-337776" algn="l" rtl="0">
              <a:lnSpc>
                <a:spcPct val="200000"/>
              </a:lnSpc>
              <a:spcBef>
                <a:spcPts val="0"/>
              </a:spcBef>
              <a:spcAft>
                <a:spcPts val="0"/>
              </a:spcAft>
              <a:buSzPct val="100000"/>
              <a:buChar char="●"/>
            </a:pPr>
            <a:r>
              <a:rPr lang="en" sz="1600" b="1" dirty="0">
                <a:latin typeface="Times New Roman" panose="02020603050405020304" pitchFamily="18" charset="0"/>
                <a:cs typeface="Times New Roman" panose="02020603050405020304" pitchFamily="18" charset="0"/>
              </a:rPr>
              <a:t>Removal of Duplicates records</a:t>
            </a:r>
          </a:p>
          <a:p>
            <a:pPr marL="457200" lvl="0" indent="-337776" algn="l" rtl="0">
              <a:lnSpc>
                <a:spcPct val="200000"/>
              </a:lnSpc>
              <a:spcBef>
                <a:spcPts val="0"/>
              </a:spcBef>
              <a:spcAft>
                <a:spcPts val="0"/>
              </a:spcAft>
              <a:buSzPct val="100000"/>
              <a:buChar char="●"/>
            </a:pPr>
            <a:r>
              <a:rPr lang="en" sz="1600" b="1" dirty="0">
                <a:latin typeface="Times New Roman" panose="02020603050405020304" pitchFamily="18" charset="0"/>
                <a:cs typeface="Times New Roman" panose="02020603050405020304" pitchFamily="18" charset="0"/>
              </a:rPr>
              <a:t>Outlier Treatment  - </a:t>
            </a:r>
            <a:r>
              <a:rPr lang="en" sz="1600" dirty="0">
                <a:latin typeface="Times New Roman" panose="02020603050405020304" pitchFamily="18" charset="0"/>
                <a:cs typeface="Times New Roman" panose="02020603050405020304" pitchFamily="18" charset="0"/>
              </a:rPr>
              <a:t>Inter Quartile Range(IQR) – For columns Odometer, Price</a:t>
            </a:r>
          </a:p>
          <a:p>
            <a:pPr indent="-337776">
              <a:lnSpc>
                <a:spcPct val="200000"/>
              </a:lnSpc>
              <a:buSzPct val="100000"/>
            </a:pPr>
            <a:r>
              <a:rPr lang="en-US" sz="1600" b="1" dirty="0">
                <a:latin typeface="Times New Roman" panose="02020603050405020304" pitchFamily="18" charset="0"/>
                <a:cs typeface="Times New Roman" panose="02020603050405020304" pitchFamily="18" charset="0"/>
              </a:rPr>
              <a:t>Categorical Encoding </a:t>
            </a:r>
            <a:r>
              <a:rPr lang="en-US" sz="1600" dirty="0">
                <a:latin typeface="Times New Roman" panose="02020603050405020304" pitchFamily="18" charset="0"/>
                <a:cs typeface="Times New Roman" panose="02020603050405020304" pitchFamily="18" charset="0"/>
              </a:rPr>
              <a:t>– Label Encoding – For categorical columns</a:t>
            </a:r>
            <a:endParaRPr lang="en" sz="1600" dirty="0">
              <a:latin typeface="Times New Roman" panose="02020603050405020304" pitchFamily="18" charset="0"/>
              <a:cs typeface="Times New Roman" panose="02020603050405020304" pitchFamily="18" charset="0"/>
            </a:endParaRPr>
          </a:p>
          <a:p>
            <a:pPr indent="-337776">
              <a:lnSpc>
                <a:spcPct val="200000"/>
              </a:lnSpc>
              <a:buSzPct val="100000"/>
            </a:pPr>
            <a:r>
              <a:rPr lang="en"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Data Scaling </a:t>
            </a:r>
            <a:r>
              <a:rPr lang="en-US" sz="1600" dirty="0">
                <a:latin typeface="Times New Roman" panose="02020603050405020304" pitchFamily="18" charset="0"/>
                <a:cs typeface="Times New Roman" panose="02020603050405020304" pitchFamily="18" charset="0"/>
              </a:rPr>
              <a:t>- Normalization (</a:t>
            </a:r>
            <a:r>
              <a:rPr lang="en-US" sz="1600" dirty="0" err="1">
                <a:latin typeface="Times New Roman" panose="02020603050405020304" pitchFamily="18" charset="0"/>
                <a:cs typeface="Times New Roman" panose="02020603050405020304" pitchFamily="18" charset="0"/>
              </a:rPr>
              <a:t>MinMaxScaler</a:t>
            </a:r>
            <a:r>
              <a:rPr lang="en-US" sz="1600" dirty="0">
                <a:latin typeface="Times New Roman" panose="02020603050405020304" pitchFamily="18" charset="0"/>
                <a:cs typeface="Times New Roman" panose="02020603050405020304" pitchFamily="18" charset="0"/>
              </a:rPr>
              <a:t>()) – In the range of 0 to 1.</a:t>
            </a:r>
          </a:p>
          <a:p>
            <a:pPr marL="119424" indent="0">
              <a:lnSpc>
                <a:spcPct val="200000"/>
              </a:lnSpc>
              <a:buSzPct val="100000"/>
              <a:buNone/>
            </a:pPr>
            <a:endParaRPr lang="en-US" sz="1600" dirty="0">
              <a:latin typeface="Times New Roman" panose="02020603050405020304" pitchFamily="18" charset="0"/>
              <a:cs typeface="Times New Roman" panose="02020603050405020304" pitchFamily="18" charset="0"/>
            </a:endParaRPr>
          </a:p>
          <a:p>
            <a:pPr indent="-337776">
              <a:lnSpc>
                <a:spcPct val="200000"/>
              </a:lnSpc>
              <a:buSzPct val="100000"/>
            </a:pPr>
            <a:endParaRPr lang="en-US" sz="1600" dirty="0">
              <a:latin typeface="Times New Roman" panose="02020603050405020304" pitchFamily="18" charset="0"/>
              <a:cs typeface="Times New Roman" panose="02020603050405020304" pitchFamily="18" charset="0"/>
            </a:endParaRPr>
          </a:p>
          <a:p>
            <a:pPr marL="457200" lvl="0" indent="-337776" algn="l" rtl="0">
              <a:lnSpc>
                <a:spcPct val="200000"/>
              </a:lnSpc>
              <a:spcBef>
                <a:spcPts val="0"/>
              </a:spcBef>
              <a:spcAft>
                <a:spcPts val="0"/>
              </a:spcAft>
              <a:buSzPct val="100000"/>
              <a:buChar char="●"/>
            </a:pPr>
            <a:endParaRPr sz="1600" dirty="0">
              <a:latin typeface="Times New Roman" panose="02020603050405020304" pitchFamily="18" charset="0"/>
              <a:cs typeface="Times New Roman" panose="02020603050405020304" pitchFamily="18" charset="0"/>
            </a:endParaRPr>
          </a:p>
          <a:p>
            <a:pPr marL="0" lvl="0" indent="0" algn="l" rtl="0">
              <a:spcBef>
                <a:spcPts val="1200"/>
              </a:spcBef>
              <a:spcAft>
                <a:spcPts val="1200"/>
              </a:spcAft>
              <a:buNone/>
            </a:pP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055DD-AB71-9078-C488-88ED007085DC}"/>
              </a:ext>
            </a:extLst>
          </p:cNvPr>
          <p:cNvSpPr>
            <a:spLocks noGrp="1"/>
          </p:cNvSpPr>
          <p:nvPr>
            <p:ph type="title"/>
          </p:nvPr>
        </p:nvSpPr>
        <p:spPr/>
        <p:txBody>
          <a:bodyPr>
            <a:normAutofit fontScale="90000"/>
          </a:bodyPr>
          <a:lstStyle/>
          <a:p>
            <a:endParaRPr lang="en-US" dirty="0"/>
          </a:p>
        </p:txBody>
      </p:sp>
      <p:sp>
        <p:nvSpPr>
          <p:cNvPr id="3" name="Text Placeholder 2">
            <a:extLst>
              <a:ext uri="{FF2B5EF4-FFF2-40B4-BE49-F238E27FC236}">
                <a16:creationId xmlns:a16="http://schemas.microsoft.com/office/drawing/2014/main" id="{5EF404A3-F717-4A9E-59B7-4280252BA3B5}"/>
              </a:ext>
            </a:extLst>
          </p:cNvPr>
          <p:cNvSpPr>
            <a:spLocks noGrp="1"/>
          </p:cNvSpPr>
          <p:nvPr>
            <p:ph type="body" idx="1"/>
          </p:nvPr>
        </p:nvSpPr>
        <p:spPr/>
        <p:txBody>
          <a:bodyPr/>
          <a:lstStyle/>
          <a:p>
            <a:endParaRPr lang="en-US" dirty="0"/>
          </a:p>
        </p:txBody>
      </p:sp>
      <p:pic>
        <p:nvPicPr>
          <p:cNvPr id="9" name="Picture 8">
            <a:extLst>
              <a:ext uri="{FF2B5EF4-FFF2-40B4-BE49-F238E27FC236}">
                <a16:creationId xmlns:a16="http://schemas.microsoft.com/office/drawing/2014/main" id="{0A7F668B-2DFE-C1E5-11F4-7679EA5D318B}"/>
              </a:ext>
            </a:extLst>
          </p:cNvPr>
          <p:cNvPicPr>
            <a:picLocks noChangeAspect="1"/>
          </p:cNvPicPr>
          <p:nvPr/>
        </p:nvPicPr>
        <p:blipFill>
          <a:blip r:embed="rId3"/>
          <a:stretch>
            <a:fillRect/>
          </a:stretch>
        </p:blipFill>
        <p:spPr>
          <a:xfrm>
            <a:off x="37707" y="163551"/>
            <a:ext cx="9068586" cy="2683728"/>
          </a:xfrm>
          <a:prstGeom prst="rect">
            <a:avLst/>
          </a:prstGeom>
        </p:spPr>
      </p:pic>
      <p:pic>
        <p:nvPicPr>
          <p:cNvPr id="11" name="Picture 10">
            <a:extLst>
              <a:ext uri="{FF2B5EF4-FFF2-40B4-BE49-F238E27FC236}">
                <a16:creationId xmlns:a16="http://schemas.microsoft.com/office/drawing/2014/main" id="{0F44883C-D7AC-4537-3FC8-7EF307C5E161}"/>
              </a:ext>
            </a:extLst>
          </p:cNvPr>
          <p:cNvPicPr>
            <a:picLocks noChangeAspect="1"/>
          </p:cNvPicPr>
          <p:nvPr/>
        </p:nvPicPr>
        <p:blipFill>
          <a:blip r:embed="rId4"/>
          <a:stretch>
            <a:fillRect/>
          </a:stretch>
        </p:blipFill>
        <p:spPr>
          <a:xfrm>
            <a:off x="49138" y="2966225"/>
            <a:ext cx="9045724" cy="2177276"/>
          </a:xfrm>
          <a:prstGeom prst="rect">
            <a:avLst/>
          </a:prstGeom>
        </p:spPr>
      </p:pic>
      <p:sp>
        <p:nvSpPr>
          <p:cNvPr id="12" name="Google Shape;111;p17">
            <a:extLst>
              <a:ext uri="{FF2B5EF4-FFF2-40B4-BE49-F238E27FC236}">
                <a16:creationId xmlns:a16="http://schemas.microsoft.com/office/drawing/2014/main" id="{9F00F910-EC12-327F-EF7B-81FEB6C83C29}"/>
              </a:ext>
            </a:extLst>
          </p:cNvPr>
          <p:cNvSpPr txBox="1">
            <a:spLocks/>
          </p:cNvSpPr>
          <p:nvPr/>
        </p:nvSpPr>
        <p:spPr>
          <a:xfrm>
            <a:off x="49138" y="-104049"/>
            <a:ext cx="7688700" cy="5352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dirty="0">
                <a:latin typeface="Times New Roman" panose="02020603050405020304" pitchFamily="18" charset="0"/>
                <a:cs typeface="Times New Roman" panose="02020603050405020304" pitchFamily="18" charset="0"/>
              </a:rPr>
              <a:t>Data – Before and After </a:t>
            </a:r>
          </a:p>
        </p:txBody>
      </p:sp>
    </p:spTree>
    <p:extLst>
      <p:ext uri="{BB962C8B-B14F-4D97-AF65-F5344CB8AC3E}">
        <p14:creationId xmlns:p14="http://schemas.microsoft.com/office/powerpoint/2010/main" val="3592266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550750" y="2304150"/>
            <a:ext cx="8864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4740" dirty="0">
                <a:latin typeface="Times New Roman" panose="02020603050405020304" pitchFamily="18" charset="0"/>
                <a:cs typeface="Times New Roman" panose="02020603050405020304" pitchFamily="18" charset="0"/>
              </a:rPr>
              <a:t>Potential Modeling Features</a:t>
            </a:r>
            <a:endParaRPr sz="474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6720DDB5-8EF7-FC3A-A257-6020457635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40058"/>
            <a:ext cx="9144000" cy="381371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ED338C68-9638-3938-8D9B-CA98BFB9FB5E}"/>
              </a:ext>
            </a:extLst>
          </p:cNvPr>
          <p:cNvSpPr>
            <a:spLocks noGrp="1"/>
          </p:cNvSpPr>
          <p:nvPr>
            <p:ph type="title"/>
          </p:nvPr>
        </p:nvSpPr>
        <p:spPr>
          <a:xfrm>
            <a:off x="727650" y="694181"/>
            <a:ext cx="7688700" cy="535200"/>
          </a:xfrm>
        </p:spPr>
        <p:txBody>
          <a:bodyPr>
            <a:normAutofit fontScale="90000"/>
          </a:bodyPr>
          <a:lstStyle/>
          <a:p>
            <a:r>
              <a:rPr lang="en-US" b="1" i="0" dirty="0">
                <a:solidFill>
                  <a:srgbClr val="000000"/>
                </a:solidFill>
                <a:effectLst/>
                <a:latin typeface="Times New Roman" panose="02020603050405020304" pitchFamily="18" charset="0"/>
                <a:cs typeface="Times New Roman" panose="02020603050405020304" pitchFamily="18" charset="0"/>
              </a:rPr>
              <a:t>States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5371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5B1B5-D95B-8D30-9148-E2BF2D86B617}"/>
              </a:ext>
            </a:extLst>
          </p:cNvPr>
          <p:cNvSpPr>
            <a:spLocks noGrp="1"/>
          </p:cNvSpPr>
          <p:nvPr>
            <p:ph type="title"/>
          </p:nvPr>
        </p:nvSpPr>
        <p:spPr/>
        <p:txBody>
          <a:bodyPr>
            <a:normAutofit fontScale="90000"/>
          </a:bodyPr>
          <a:lstStyle/>
          <a:p>
            <a:endParaRPr lang="en-US"/>
          </a:p>
        </p:txBody>
      </p:sp>
      <p:pic>
        <p:nvPicPr>
          <p:cNvPr id="8194" name="Picture 2">
            <a:extLst>
              <a:ext uri="{FF2B5EF4-FFF2-40B4-BE49-F238E27FC236}">
                <a16:creationId xmlns:a16="http://schemas.microsoft.com/office/drawing/2014/main" id="{2FE0F4D7-7C15-4BF2-7826-4CEA8FB04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7150"/>
            <a:ext cx="9144000" cy="397668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7C7C418F-BFEC-BD7E-1058-97FD40A49E89}"/>
              </a:ext>
            </a:extLst>
          </p:cNvPr>
          <p:cNvSpPr txBox="1">
            <a:spLocks/>
          </p:cNvSpPr>
          <p:nvPr/>
        </p:nvSpPr>
        <p:spPr>
          <a:xfrm>
            <a:off x="727650" y="694181"/>
            <a:ext cx="7688700" cy="5352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dirty="0">
                <a:solidFill>
                  <a:srgbClr val="000000"/>
                </a:solidFill>
                <a:latin typeface="Times New Roman" panose="02020603050405020304" pitchFamily="18" charset="0"/>
                <a:cs typeface="Times New Roman" panose="02020603050405020304" pitchFamily="18" charset="0"/>
              </a:rPr>
              <a:t>Car Manufacturers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4182094"/>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475</TotalTime>
  <Words>663</Words>
  <Application>Microsoft Office PowerPoint</Application>
  <PresentationFormat>On-screen Show (16:9)</PresentationFormat>
  <Paragraphs>123</Paragraphs>
  <Slides>22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Lato</vt:lpstr>
      <vt:lpstr>Roboto</vt:lpstr>
      <vt:lpstr>Times New Roman</vt:lpstr>
      <vt:lpstr>Raleway</vt:lpstr>
      <vt:lpstr>Arial</vt:lpstr>
      <vt:lpstr>Streamline</vt:lpstr>
      <vt:lpstr>Prediction of Car Prices – Regression</vt:lpstr>
      <vt:lpstr>Introduction/Problem</vt:lpstr>
      <vt:lpstr>Dataset</vt:lpstr>
      <vt:lpstr>Attributes/Characteristics</vt:lpstr>
      <vt:lpstr>Data Wrangling</vt:lpstr>
      <vt:lpstr>PowerPoint Presentation</vt:lpstr>
      <vt:lpstr>Potential Modeling Features</vt:lpstr>
      <vt:lpstr>States</vt:lpstr>
      <vt:lpstr>PowerPoint Presentation</vt:lpstr>
      <vt:lpstr>Year Make</vt:lpstr>
      <vt:lpstr>Fuel Type </vt:lpstr>
      <vt:lpstr>Drive </vt:lpstr>
      <vt:lpstr>Different type of cars and Cylinders types  </vt:lpstr>
      <vt:lpstr>Transmission </vt:lpstr>
      <vt:lpstr>Condition</vt:lpstr>
      <vt:lpstr>Models</vt:lpstr>
      <vt:lpstr>Model Building and Deployment Steps</vt:lpstr>
      <vt:lpstr>Results</vt:lpstr>
      <vt:lpstr>PowerPoint Presentation</vt:lpstr>
      <vt:lpstr>Graphical User Interface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Car Prices – Regression</dc:title>
  <dc:creator>Mohammed Junaid</dc:creator>
  <cp:lastModifiedBy>Abdul Junaid Mohammed</cp:lastModifiedBy>
  <cp:revision>6</cp:revision>
  <dcterms:modified xsi:type="dcterms:W3CDTF">2023-05-11T01:29:15Z</dcterms:modified>
</cp:coreProperties>
</file>