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64" r:id="rId6"/>
    <p:sldId id="262" r:id="rId7"/>
    <p:sldId id="265" r:id="rId8"/>
    <p:sldId id="266" r:id="rId9"/>
    <p:sldId id="267" r:id="rId10"/>
    <p:sldId id="268" r:id="rId11"/>
    <p:sldId id="272" r:id="rId12"/>
    <p:sldId id="271" r:id="rId13"/>
    <p:sldId id="287" r:id="rId14"/>
    <p:sldId id="270" r:id="rId15"/>
    <p:sldId id="273" r:id="rId16"/>
    <p:sldId id="269" r:id="rId17"/>
    <p:sldId id="274" r:id="rId18"/>
    <p:sldId id="261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2" r:id="rId29"/>
    <p:sldId id="285" r:id="rId30"/>
    <p:sldId id="26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6932"/>
    <a:srgbClr val="054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3E381-A678-D121-E6FD-ADA7CCC89271}" v="235" dt="2023-04-23T23:20:42.364"/>
    <p1510:client id="{3E73FA49-043C-4F71-AD16-EB7A62C1333C}" v="13" dt="2023-04-19T22:13:12.367"/>
    <p1510:client id="{85EC0D1B-0788-0F6A-C593-2A211DFBA72E}" v="181" dt="2023-04-25T01:37:14.907"/>
    <p1510:client id="{DF5BD635-BE05-52A9-506E-6F3F910C0F61}" v="544" dt="2023-04-22T22:44:44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703754"/>
            <a:ext cx="8520600" cy="2052600"/>
          </a:xfrm>
        </p:spPr>
        <p:txBody>
          <a:bodyPr/>
          <a:lstStyle/>
          <a:p>
            <a:r>
              <a:rPr lang="en-US" sz="3200" b="1"/>
              <a:t>H1-B Visa Status Prediction Analysis</a:t>
            </a:r>
            <a:endParaRPr lang="en-US" sz="3200"/>
          </a:p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100">
              <a:solidFill>
                <a:srgbClr val="000000"/>
              </a:solidFill>
            </a:endParaRPr>
          </a:p>
        </p:txBody>
      </p:sp>
      <p:pic>
        <p:nvPicPr>
          <p:cNvPr id="4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28097E5-3A87-02B5-BF76-D7D2107C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08" y="2268073"/>
            <a:ext cx="4006515" cy="2224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6A32-C9E8-E64C-2650-0A51B96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applications each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7913-BDC4-C6ED-0292-43F0F15BA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AFAA4ACE-301D-2034-8F26-92BAC57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1223333"/>
            <a:ext cx="6766258" cy="35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8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FB8D-E717-C8F4-FBBC-CE24E19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Applications of Top 10 Applicants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CCEF0-115C-031C-A0F2-806672BEF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57CA11B-3C3E-2D6B-701A-F15D8903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215812"/>
            <a:ext cx="7187363" cy="374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1F0-1839-3A8A-F117-12535632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Salary of Top 10 Applicants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39DA0-F96A-554E-492A-8E094779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5246"/>
            <a:ext cx="8520600" cy="3303604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2834FA6-3C38-9DCD-2694-D8A1CD93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185733"/>
            <a:ext cx="7157284" cy="36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5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4252-BEBA-1004-47AE-177A9F21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Time Positions: </a:t>
            </a:r>
            <a:r>
              <a:rPr lang="en-US" b="1"/>
              <a:t>'N' </a:t>
            </a:r>
            <a:r>
              <a:rPr lang="en-US"/>
              <a:t>and </a:t>
            </a:r>
            <a:r>
              <a:rPr lang="en-US" b="1"/>
              <a:t>'Y'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1E50-9DD5-A105-1BC5-46D77D6E7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4AB85C5-7FFB-17FA-476B-DEC0EB73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163175"/>
            <a:ext cx="7059528" cy="377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9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2571-D966-45D6-A287-6CB516EC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Certified Vs Denied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32D9D-A5A6-5385-2860-19C301F8F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58F5B5B7-9B8B-2BF2-331F-7A8ECAD6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6" y="1170694"/>
            <a:ext cx="6781297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3C1B-E749-5E31-5FA7-59B7B526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/>
              <a:t>Seaborn Heat Map to understand the positive and negative correlation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2BC9-01B8-0505-A81C-52B7AC365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AB357188-A9B9-A84B-76B4-71BD018DB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54" y="1028126"/>
            <a:ext cx="4961519" cy="38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31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6AFB-D3EE-0B01-4849-48DDE94F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9B5C-903C-8336-DFA4-628DD7463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200">
                <a:solidFill>
                  <a:srgbClr val="374151"/>
                </a:solidFill>
              </a:rPr>
              <a:t>Method Used:  Z-score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200">
              <a:solidFill>
                <a:srgbClr val="37415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200">
                <a:solidFill>
                  <a:srgbClr val="374151"/>
                </a:solidFill>
              </a:rPr>
              <a:t>Before applying : 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0.9679485418826776</a:t>
            </a:r>
            <a:endParaRPr lang="en-US" sz="1200">
              <a:solidFill>
                <a:srgbClr val="37415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After Applying: 0.9685945068204025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100">
              <a:solidFill>
                <a:srgbClr val="000000"/>
              </a:solidFill>
              <a:latin typeface="Consolas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There is increase of approximately 0.001% accuracy with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04953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55BE-ED6C-A390-B6C7-2E9A4676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is highly imbalanced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03428-72FA-0828-5110-E55811299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Initial Confusion Matrix: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array([[    42,  18064],
       [     0, 557080]],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dtype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=int64)</a:t>
            </a:r>
          </a:p>
          <a:p>
            <a:pPr marL="285750" indent="-285750">
              <a:lnSpc>
                <a:spcPct val="114999"/>
              </a:lnSpc>
            </a:pPr>
            <a:r>
              <a:rPr lang="en-US"/>
              <a:t>Later Confusion Matrix: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array([[ 26376, 537496],
       [  5163, 558283]], 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dtype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=int64)</a:t>
            </a:r>
            <a:endParaRPr lang="en-US"/>
          </a:p>
          <a:p>
            <a:pPr>
              <a:lnSpc>
                <a:spcPct val="114999"/>
              </a:lnSpc>
            </a:pPr>
            <a:endParaRPr lang="en-US" sz="1100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14999"/>
              </a:lnSpc>
            </a:pPr>
            <a:r>
              <a:rPr lang="en-US"/>
              <a:t>After </a:t>
            </a:r>
            <a:r>
              <a:rPr lang="en-US" err="1"/>
              <a:t>Upsampling</a:t>
            </a:r>
            <a:r>
              <a:rPr lang="en-US"/>
              <a:t>: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      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precision    recall  f1-score   support
           0       0.84      0.05      0.09    563872
           1       0.51      0.99      0.67    563446</a:t>
            </a:r>
            <a:endParaRPr lang="en-US"/>
          </a:p>
        </p:txBody>
      </p:sp>
      <p:pic>
        <p:nvPicPr>
          <p:cNvPr id="4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1EA8EC2D-83FE-2C46-6E13-26606B14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86" y="844171"/>
            <a:ext cx="4221217" cy="38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5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191-9C75-58F5-D0C7-68C64401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B0A0-775B-9125-B764-96F0548EB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precision    recall  f1-score   support
           0       0.84      0.05      0.09    563872
           1       0.51      0.99      0.67    563446
    accuracy                           0.52   1127318
   macro avg       0.67      0.52      0.38   1127318
weighted avg       0.67      0.52      0.38   1127318</a:t>
            </a:r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352DD04-9D10-6E1A-53B4-237D8016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228" y="1010964"/>
            <a:ext cx="3452648" cy="25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3D0C-7231-59F0-BF46-5DDFB730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4475-77D4-DDE5-1C54-4A1C0243E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precision    recall  f1-score   support
           0       0.81      0.80      0.80    563872
           1       0.80      0.81      0.81    563446
    accuracy                           0.81   1127318
   macro avg       0.81      0.81      0.81   1127318
weighted avg       0.81      0.81      0.81   1127318
</a:t>
            </a:r>
            <a:br>
              <a:rPr lang="en-US" sz="1100">
                <a:solidFill>
                  <a:srgbClr val="000000"/>
                </a:solidFill>
                <a:latin typeface="Consolas"/>
              </a:rPr>
            </a:br>
            <a:endParaRPr lang="en-US" sz="110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DEA1F2-B0CB-0D63-EFE3-88397CE7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141" y="107534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9C62-3029-2C56-976D-25A814CC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B7F5-C96F-8315-A14F-56F27CA90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Can we predict H1B visa status using applicant information?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Which employers send the most H1B visa applications?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What is the percentage ratio of rejections and acceptance?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What are the year-wise trends for H1B visa applications and employers?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Which factors play a significant role in the acceptance of the H1B visa lottery system?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How does wage impact the H1B visa case status?</a:t>
            </a:r>
          </a:p>
          <a:p>
            <a:pPr>
              <a:lnSpc>
                <a:spcPct val="114999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0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4867-F93E-71E2-4319-5FA229A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Boosting Classifier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23CC7-4EE2-37A6-7734-191C7D85E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precision    recall  f1-score   support
           0       0.71      0.61      0.66    563872
           1       0.66      0.75      0.70    563446
    accuracy                           0.68   1127318
   macro avg       0.69      0.68      0.68   1127318
weighted avg       0.69      0.68      0.68   1127318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C84E6A5-CBE5-84E5-0E71-640BCF45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40" y="2930724"/>
            <a:ext cx="6014285" cy="22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43D7-C6CD-42B5-BFA6-097834FB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70EC-9743-1FDA-C382-8C7ED3B10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precision    recall  f1-score   support
           0       0.81      0.80      0.80    563872
           1       0.80      0.81      0.81    563446
    accuracy                           0.81   1127318
   macro avg       0.81      0.81      0.81   1127318
weighted avg       0.81      0.81      0.81   1127318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F707954-D386-4BA9-00DC-A021CB67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308" y="1226046"/>
            <a:ext cx="4387600" cy="28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1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1FEA-43D5-5079-7BAD-B2A594C7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Neighbors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0B09E-4E58-D89B-6F45-7752876F7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 precision    recall  f1-score   support
           0       0.77      0.79      0.78    563872
           1       0.78      0.76      0.77    563446
    accuracy                           0.77   1127318
   macro avg       0.77      0.77      0.77   1127318
weighted avg       0.77      0.77      0.77   1127318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1EB8CB-FD3A-F3FC-4BFD-9FAA2FCD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16" y="1045243"/>
            <a:ext cx="3743325" cy="31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5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18FD-49B8-B932-C462-7A5A8C98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NB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012C-5D40-C369-9958-A54A4F6A7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precision    recall  f1-score   support
           0       1.00      0.02      0.04    563872
           1       0.50      1.00      0.67    563446
    accuracy                           0.51   1127318
   macro avg       0.75      0.51      0.35   1127318
weighted avg       0.75      0.51      0.35   1127318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0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CB3C-3AB3-1FC2-28A4-EBCF5AC4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AdaBoost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66F7D-CC9F-DB9A-2592-3F04B181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precision    recall  f1-score   support
           0       0.71      0.61      0.66    563872
           1       0.66      0.74      0.70    563446
    accuracy                           0.68   1127318
   macro avg       0.68      0.68      0.68   1127318
weighted avg       0.68      0.68      0.68   1127318
</a:t>
            </a:r>
            <a:br>
              <a:rPr lang="en-US" sz="1100">
                <a:solidFill>
                  <a:srgbClr val="000000"/>
                </a:solidFill>
                <a:latin typeface="Consolas"/>
              </a:rPr>
            </a:br>
            <a:endParaRPr lang="en-US" sz="110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A741232-10B9-9304-E6B4-5A89687F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3002119"/>
            <a:ext cx="5856371" cy="206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9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CA49-199B-59E6-AA6F-31774CFC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XGBoost</a:t>
            </a:r>
            <a:r>
              <a:rPr lang="en-US"/>
              <a:t>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4600-58EF-0F68-7836-178BD9CDC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precision    recall  f1-score   support
           0       0.71      0.66      0.68    563872
           1       0.68      0.73      0.70    563446
    accuracy                           0.69   1127318
   macro avg       0.69      0.69      0.69   1127318
weighted avg       0.69      0.69      0.69   1127318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2D5F192-7246-7699-3F2A-F023EF8F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19" y="3019753"/>
            <a:ext cx="4186989" cy="21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E176-1B9A-99ED-FE2E-A1DE9E12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BDC9-2518-7E0A-7641-1162E2D1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key idea behind Stacking is to leverage the </a:t>
            </a:r>
            <a:r>
              <a:rPr lang="en-US" b="1" dirty="0">
                <a:solidFill>
                  <a:schemeClr val="tx1"/>
                </a:solidFill>
              </a:rPr>
              <a:t>strengths of each individual model</a:t>
            </a:r>
            <a:r>
              <a:rPr lang="en-US" dirty="0">
                <a:solidFill>
                  <a:schemeClr val="tx1"/>
                </a:solidFill>
              </a:rPr>
              <a:t> and to reduce their </a:t>
            </a:r>
            <a:r>
              <a:rPr lang="en-US" b="1" dirty="0">
                <a:solidFill>
                  <a:schemeClr val="tx1"/>
                </a:solidFill>
              </a:rPr>
              <a:t>weaknesses </a:t>
            </a:r>
            <a:r>
              <a:rPr lang="en-US" dirty="0">
                <a:solidFill>
                  <a:schemeClr val="tx1"/>
                </a:solidFill>
              </a:rPr>
              <a:t>by combining their predictions. This can lead to a more accurate and robust predictive model than any single model on its own.</a:t>
            </a:r>
          </a:p>
          <a:p>
            <a:pPr>
              <a:lnSpc>
                <a:spcPct val="114999"/>
              </a:lnSpc>
            </a:pPr>
            <a:r>
              <a:rPr lang="en-US" b="1" dirty="0">
                <a:solidFill>
                  <a:schemeClr val="tx1"/>
                </a:solidFill>
              </a:rPr>
              <a:t>Models considered:</a:t>
            </a:r>
            <a:r>
              <a:rPr lang="en-US" dirty="0">
                <a:solidFill>
                  <a:schemeClr val="tx1"/>
                </a:solidFill>
              </a:rPr>
              <a:t> Decision Tree, Random Forest and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Accuracy: 67%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29EE45A7-0FDE-14DB-8E0F-4B580510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472" y="2979853"/>
            <a:ext cx="4743449" cy="204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9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F716-CED3-3E1F-15E2-511B62DD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9750"/>
            <a:ext cx="8520600" cy="1768338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F20C-CDFC-4F12-8C99-9D501731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576002"/>
            <a:ext cx="8520600" cy="206284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Jumble"/>
              </a:rPr>
              <a:t>To all the international students here,</a:t>
            </a:r>
          </a:p>
          <a:p>
            <a:pPr>
              <a:lnSpc>
                <a:spcPct val="114999"/>
              </a:lnSpc>
            </a:pPr>
            <a:endParaRPr lang="en-US" dirty="0">
              <a:latin typeface="Jumble"/>
            </a:endParaRPr>
          </a:p>
          <a:p>
            <a:pPr marL="114300" indent="0" algn="r">
              <a:lnSpc>
                <a:spcPct val="114999"/>
              </a:lnSpc>
              <a:buNone/>
            </a:pPr>
            <a:r>
              <a:rPr lang="en-US" dirty="0">
                <a:latin typeface="Jumble"/>
              </a:rPr>
              <a:t>Good Luck with your H1-B lottery in future.</a:t>
            </a:r>
          </a:p>
        </p:txBody>
      </p:sp>
      <p:pic>
        <p:nvPicPr>
          <p:cNvPr id="5" name="Picture 5" descr="A picture containing text, person, hand, document&#10;&#10;Description automatically generated">
            <a:extLst>
              <a:ext uri="{FF2B5EF4-FFF2-40B4-BE49-F238E27FC236}">
                <a16:creationId xmlns:a16="http://schemas.microsoft.com/office/drawing/2014/main" id="{ADB68EC7-0A1A-49C6-E2BC-B31372AC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14" y="1003671"/>
            <a:ext cx="2743200" cy="182772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493EF90-B23F-10FE-0638-BD06CB59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95" y="3241007"/>
            <a:ext cx="2743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3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C354-05D3-DB91-0D2E-449CB40F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1DCB7-C670-85B9-8551-827A5FD17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The purpose of this project is to develop a prediction model that can accurately predict the outcome of an H1B visa application.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The model will use machine learning algorithms to </a:t>
            </a:r>
            <a:r>
              <a:rPr lang="en-US" b="1" dirty="0">
                <a:solidFill>
                  <a:schemeClr val="tx1"/>
                </a:solidFill>
              </a:rPr>
              <a:t>analyze data</a:t>
            </a:r>
            <a:r>
              <a:rPr lang="en-US" dirty="0">
                <a:solidFill>
                  <a:schemeClr val="tx1"/>
                </a:solidFill>
              </a:rPr>
              <a:t> related to previous H1B visa applications and </a:t>
            </a:r>
            <a:r>
              <a:rPr lang="en-US" b="1" dirty="0">
                <a:solidFill>
                  <a:schemeClr val="tx1"/>
                </a:solidFill>
              </a:rPr>
              <a:t>predict </a:t>
            </a:r>
            <a:r>
              <a:rPr lang="en-US" dirty="0">
                <a:solidFill>
                  <a:schemeClr val="tx1"/>
                </a:solidFill>
              </a:rPr>
              <a:t>the likelihood of </a:t>
            </a:r>
            <a:r>
              <a:rPr lang="en-US" b="1" dirty="0">
                <a:solidFill>
                  <a:srgbClr val="066932"/>
                </a:solidFill>
              </a:rPr>
              <a:t>approval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dirty="0">
                <a:solidFill>
                  <a:srgbClr val="C00000"/>
                </a:solidFill>
              </a:rPr>
              <a:t>denial </a:t>
            </a:r>
            <a:r>
              <a:rPr lang="en-US" dirty="0">
                <a:solidFill>
                  <a:schemeClr val="tx1"/>
                </a:solidFill>
              </a:rPr>
              <a:t>for new applications.</a:t>
            </a:r>
          </a:p>
          <a:p>
            <a:pPr>
              <a:lnSpc>
                <a:spcPct val="114999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7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7DDC-BA56-7FA6-86FB-19C4CCF4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C3E6-9AAA-A4C0-57F0-78F644224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has data based on 6 year H1-B application data.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It has 3002458 rows and 11 columns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Columns used are:</a:t>
            </a:r>
          </a:p>
          <a:p>
            <a:pPr>
              <a:lnSpc>
                <a:spcPct val="114999"/>
              </a:lnSpc>
            </a:pPr>
            <a:r>
              <a:rPr lang="en-US" dirty="0">
                <a:solidFill>
                  <a:schemeClr val="tx1"/>
                </a:solidFill>
              </a:rPr>
              <a:t>CASE_STATUS (Target Column), EMPLOYER_NAME, SOC_NAME, JOB_TITLE, FULL_TIME_POSITION, PREVAILING_WAGE, YEAR,            WORKSITE, </a:t>
            </a:r>
            <a:r>
              <a:rPr lang="en-US" dirty="0" err="1">
                <a:solidFill>
                  <a:schemeClr val="tx1"/>
                </a:solidFill>
              </a:rPr>
              <a:t>lon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lat</a:t>
            </a:r>
            <a:r>
              <a:rPr lang="en-US" dirty="0">
                <a:solidFill>
                  <a:schemeClr val="tx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32540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2B32-A8F8-8E7F-6C84-E24A579F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column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1652-355F-44A0-46E7-7CCEA15A7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</a:rPr>
              <a:t>CERTIFIED                                             2615623
CERTIFIED-WITHDRAWN                                    202659
DENIED                                                  94346
WITHDRAWN                                               89799
PENDING QUALITY AND COMPLIANCE REVIEW - UNASSIGNED         15
REJECTED                                                    2
INVALIDATED                                                 1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4292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8011-8839-722D-0925-8AF4A6A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919A-7400-376B-5875-F12F65958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374151"/>
                </a:solidFill>
              </a:rPr>
              <a:t>Imputation </a:t>
            </a:r>
            <a:r>
              <a:rPr lang="en-US">
                <a:solidFill>
                  <a:srgbClr val="374151"/>
                </a:solidFill>
              </a:rPr>
              <a:t>data cleaning method is used to replace the </a:t>
            </a:r>
            <a:r>
              <a:rPr lang="en-US" err="1">
                <a:solidFill>
                  <a:srgbClr val="374151"/>
                </a:solidFill>
              </a:rPr>
              <a:t>NaN</a:t>
            </a:r>
            <a:r>
              <a:rPr lang="en-US">
                <a:solidFill>
                  <a:srgbClr val="374151"/>
                </a:solidFill>
              </a:rPr>
              <a:t> values with a suitable value such as the mean, median, or mode of the column. 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rgbClr val="374151"/>
                </a:solidFill>
              </a:rPr>
              <a:t>For string columns, same method is used to replace them with a string value such as "</a:t>
            </a:r>
            <a:r>
              <a:rPr lang="en-US" b="1">
                <a:solidFill>
                  <a:srgbClr val="374151"/>
                </a:solidFill>
              </a:rPr>
              <a:t>unknown</a:t>
            </a:r>
            <a:r>
              <a:rPr lang="en-US">
                <a:solidFill>
                  <a:srgbClr val="374151"/>
                </a:solidFill>
              </a:rPr>
              <a:t>" or "</a:t>
            </a:r>
            <a:r>
              <a:rPr lang="en-US" b="1">
                <a:solidFill>
                  <a:srgbClr val="374151"/>
                </a:solidFill>
              </a:rPr>
              <a:t>missing</a:t>
            </a:r>
            <a:r>
              <a:rPr lang="en-US">
                <a:solidFill>
                  <a:srgbClr val="374151"/>
                </a:solidFill>
              </a:rPr>
              <a:t>".</a:t>
            </a:r>
          </a:p>
          <a:p>
            <a:pPr>
              <a:lnSpc>
                <a:spcPct val="114999"/>
              </a:lnSpc>
            </a:pPr>
            <a:r>
              <a:rPr lang="en-US">
                <a:solidFill>
                  <a:srgbClr val="374151"/>
                </a:solidFill>
              </a:rPr>
              <a:t>Used </a:t>
            </a:r>
            <a:r>
              <a:rPr lang="en-US" b="1">
                <a:solidFill>
                  <a:srgbClr val="374151"/>
                </a:solidFill>
              </a:rPr>
              <a:t>string matching</a:t>
            </a:r>
            <a:r>
              <a:rPr lang="en-US">
                <a:solidFill>
                  <a:srgbClr val="374151"/>
                </a:solidFill>
              </a:rPr>
              <a:t> to clean up the 'SOC_NAME' column in the given </a:t>
            </a:r>
            <a:r>
              <a:rPr lang="en-US" err="1">
                <a:solidFill>
                  <a:srgbClr val="374151"/>
                </a:solidFill>
              </a:rPr>
              <a:t>dataframe</a:t>
            </a:r>
            <a:r>
              <a:rPr lang="en-US">
                <a:solidFill>
                  <a:srgbClr val="374151"/>
                </a:solidFill>
              </a:rPr>
              <a:t> replace the values with the department names such as IT, Agriculture, Management, Marketing etc. </a:t>
            </a:r>
          </a:p>
        </p:txBody>
      </p:sp>
    </p:spTree>
    <p:extLst>
      <p:ext uri="{BB962C8B-B14F-4D97-AF65-F5344CB8AC3E}">
        <p14:creationId xmlns:p14="http://schemas.microsoft.com/office/powerpoint/2010/main" val="415774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CCA3-6BE4-72FC-ACB6-0E52EC57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2016 Top 10 Employers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D61C-81AE-4029-FF6F-B54A9F517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A5FAA444-CF6A-5694-6C89-BE2D20F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5" y="1159874"/>
            <a:ext cx="7510713" cy="39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CCA3-6BE4-72FC-ACB6-0E52EC57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2015 Top 10 Employers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D61C-81AE-4029-FF6F-B54A9F517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572A09AF-3B2D-1E34-B4E7-9E69267C4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" y="1167393"/>
            <a:ext cx="7345277" cy="39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CCA3-6BE4-72FC-ACB6-0E52EC57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2014 Top 10 Employers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3D61C-81AE-4029-FF6F-B54A9F517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4EEBF31-6BD5-D6C1-0088-B1FFA477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4" y="1287709"/>
            <a:ext cx="7533272" cy="39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2" ma:contentTypeDescription="Create a new document." ma:contentTypeScope="" ma:versionID="0c04c478d00626cb60d5207571fc9a62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da85d3e70fb42f120a5f8157befa9dfc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7D5036-224F-4702-A7D6-45C6253E8B4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3d49952c-a256-405f-b031-e3a3291e2b23"/>
  </ds:schemaRefs>
</ds:datastoreItem>
</file>

<file path=customXml/itemProps3.xml><?xml version="1.0" encoding="utf-8"?>
<ds:datastoreItem xmlns:ds="http://schemas.openxmlformats.org/officeDocument/2006/customXml" ds:itemID="{21041599-BA9E-401A-A3A4-229E012A7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H1-B Visa Status Prediction Analysis </vt:lpstr>
      <vt:lpstr>Questions</vt:lpstr>
      <vt:lpstr>Purpose </vt:lpstr>
      <vt:lpstr>Dataset Used:</vt:lpstr>
      <vt:lpstr>Target column Data</vt:lpstr>
      <vt:lpstr>Data Cleaning Methods</vt:lpstr>
      <vt:lpstr>2016 Top 10 Employers</vt:lpstr>
      <vt:lpstr>2015 Top 10 Employers</vt:lpstr>
      <vt:lpstr>2014 Top 10 Employers</vt:lpstr>
      <vt:lpstr>Number of applications each year</vt:lpstr>
      <vt:lpstr>Number of Applications of Top 10 Applicants</vt:lpstr>
      <vt:lpstr>Average Salary of Top 10 Applicants</vt:lpstr>
      <vt:lpstr>Full Time Positions: 'N' and 'Y'</vt:lpstr>
      <vt:lpstr>Certified Vs Denied</vt:lpstr>
      <vt:lpstr>Seaborn Heat Map to understand the positive and negative correlation</vt:lpstr>
      <vt:lpstr>Removing Outliers</vt:lpstr>
      <vt:lpstr>Data is highly imbalanced</vt:lpstr>
      <vt:lpstr>Logistic Regression</vt:lpstr>
      <vt:lpstr>Decision Tree Classifier</vt:lpstr>
      <vt:lpstr>Gradient Boosting Classifier </vt:lpstr>
      <vt:lpstr>Random Forest</vt:lpstr>
      <vt:lpstr>K Neighbors Classifier</vt:lpstr>
      <vt:lpstr>Gaussian NB</vt:lpstr>
      <vt:lpstr>AdaBoost Classifier</vt:lpstr>
      <vt:lpstr>XGBoost Classifier</vt:lpstr>
      <vt:lpstr>Stacking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79</cp:revision>
  <cp:lastPrinted>2022-12-06T17:26:06Z</cp:lastPrinted>
  <dcterms:created xsi:type="dcterms:W3CDTF">2023-04-19T22:12:44Z</dcterms:created>
  <dcterms:modified xsi:type="dcterms:W3CDTF">2023-04-25T17:31:00Z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