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8" r:id="rId3"/>
    <p:sldId id="257" r:id="rId4"/>
    <p:sldId id="259" r:id="rId5"/>
    <p:sldId id="260" r:id="rId6"/>
    <p:sldId id="265" r:id="rId7"/>
    <p:sldId id="266" r:id="rId8"/>
    <p:sldId id="261" r:id="rId9"/>
    <p:sldId id="267" r:id="rId10"/>
    <p:sldId id="268" r:id="rId11"/>
    <p:sldId id="262" r:id="rId12"/>
    <p:sldId id="269" r:id="rId13"/>
    <p:sldId id="270" r:id="rId14"/>
    <p:sldId id="271" r:id="rId15"/>
    <p:sldId id="273" r:id="rId16"/>
    <p:sldId id="272"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679"/>
  </p:normalViewPr>
  <p:slideViewPr>
    <p:cSldViewPr snapToGrid="0">
      <p:cViewPr varScale="1">
        <p:scale>
          <a:sx n="103" d="100"/>
          <a:sy n="103" d="100"/>
        </p:scale>
        <p:origin x="95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284f86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284f86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284f86f6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284f86f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284f86f6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284f86f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284f86f6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284f86f6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23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284f86f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284f86f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 Collected labels of cats and dog</a:t>
            </a:r>
            <a:endParaRPr/>
          </a:p>
          <a:p>
            <a:pPr marL="0" lvl="0" indent="0" algn="l" rtl="0">
              <a:spcBef>
                <a:spcPts val="0"/>
              </a:spcBef>
              <a:spcAft>
                <a:spcPts val="0"/>
              </a:spcAft>
              <a:buNone/>
            </a:pPr>
            <a:r>
              <a:rPr lang="en"/>
              <a:t>T: Classifying a new example of a cat/dog image</a:t>
            </a:r>
            <a:endParaRPr/>
          </a:p>
          <a:p>
            <a:pPr marL="0" lvl="0" indent="0" algn="l" rtl="0">
              <a:spcBef>
                <a:spcPts val="0"/>
              </a:spcBef>
              <a:spcAft>
                <a:spcPts val="0"/>
              </a:spcAft>
              <a:buNone/>
            </a:pPr>
            <a:r>
              <a:rPr lang="en"/>
              <a:t>P: Accuracy of the classification, recall metric, precision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284f86f6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284f86f6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446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4">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5">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ata.baltimorecity.gov/datasets/part1-crime-data/explore?location=39.304390%2C-7"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0" y="-117786"/>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400" dirty="0">
                <a:latin typeface="Amasis MT Pro Black" panose="02040A04050005020304" pitchFamily="18" charset="0"/>
              </a:rPr>
              <a:t>DATA 606</a:t>
            </a:r>
            <a:br>
              <a:rPr lang="it-IT" sz="4400" dirty="0">
                <a:latin typeface="Amasis MT Pro Black" panose="02040A04050005020304" pitchFamily="18" charset="0"/>
              </a:rPr>
            </a:br>
            <a:r>
              <a:rPr lang="it-IT" sz="1800" dirty="0">
                <a:latin typeface="Amasis MT Pro Black" panose="02040A04050005020304" pitchFamily="18" charset="0"/>
              </a:rPr>
              <a:t>Capstone in Data Science (06.7464) SP2023</a:t>
            </a:r>
          </a:p>
        </p:txBody>
      </p:sp>
      <p:sp>
        <p:nvSpPr>
          <p:cNvPr id="58" name="Google Shape;58;p13"/>
          <p:cNvSpPr txBox="1">
            <a:spLocks noGrp="1"/>
          </p:cNvSpPr>
          <p:nvPr>
            <p:ph type="subTitle" idx="1"/>
          </p:nvPr>
        </p:nvSpPr>
        <p:spPr>
          <a:xfrm>
            <a:off x="311700" y="2175449"/>
            <a:ext cx="8520600" cy="10332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highlight>
                  <a:srgbClr val="FFFF00"/>
                </a:highlight>
              </a:rPr>
              <a:t>Final submission:</a:t>
            </a:r>
          </a:p>
          <a:p>
            <a:pPr marL="0" lvl="0" indent="0" algn="l" rtl="0">
              <a:spcBef>
                <a:spcPts val="0"/>
              </a:spcBef>
              <a:spcAft>
                <a:spcPts val="0"/>
              </a:spcAft>
              <a:buNone/>
            </a:pPr>
            <a:r>
              <a:rPr lang="en-US" dirty="0">
                <a:solidFill>
                  <a:schemeClr val="tx1"/>
                </a:solidFill>
                <a:highlight>
                  <a:srgbClr val="FFFF00"/>
                </a:highlight>
              </a:rPr>
              <a:t>Baltimore City crime rate and safety level statistics.</a:t>
            </a:r>
            <a:endParaRPr dirty="0">
              <a:solidFill>
                <a:schemeClr val="tx1"/>
              </a:solidFill>
              <a:highlight>
                <a:srgbClr val="FFFF00"/>
              </a:highlight>
            </a:endParaRPr>
          </a:p>
        </p:txBody>
      </p:sp>
      <p:sp>
        <p:nvSpPr>
          <p:cNvPr id="2" name="TextBox 1">
            <a:extLst>
              <a:ext uri="{FF2B5EF4-FFF2-40B4-BE49-F238E27FC236}">
                <a16:creationId xmlns:a16="http://schemas.microsoft.com/office/drawing/2014/main" id="{800D272A-4F8D-DD8C-3F1F-876EB7E6A394}"/>
              </a:ext>
            </a:extLst>
          </p:cNvPr>
          <p:cNvSpPr txBox="1"/>
          <p:nvPr/>
        </p:nvSpPr>
        <p:spPr>
          <a:xfrm>
            <a:off x="5746595" y="3806283"/>
            <a:ext cx="3181815" cy="523220"/>
          </a:xfrm>
          <a:prstGeom prst="rect">
            <a:avLst/>
          </a:prstGeom>
          <a:noFill/>
        </p:spPr>
        <p:txBody>
          <a:bodyPr wrap="square" rtlCol="0">
            <a:spAutoFit/>
          </a:bodyPr>
          <a:lstStyle/>
          <a:p>
            <a:r>
              <a:rPr lang="en-US" dirty="0"/>
              <a:t>           </a:t>
            </a:r>
            <a:r>
              <a:rPr lang="en-US" b="1" dirty="0">
                <a:latin typeface="Amasis MT Pro Black" panose="02040A04050005020304" pitchFamily="18" charset="0"/>
                <a:cs typeface="Times New Roman" panose="02020603050405020304" pitchFamily="18" charset="0"/>
              </a:rPr>
              <a:t>- Singireddy Karthik Reddy</a:t>
            </a:r>
          </a:p>
          <a:p>
            <a:r>
              <a:rPr lang="en-US" b="1" dirty="0">
                <a:latin typeface="Amasis MT Pro Black" panose="02040A04050005020304" pitchFamily="18" charset="0"/>
                <a:cs typeface="Times New Roman" panose="02020603050405020304" pitchFamily="18" charset="0"/>
              </a:rPr>
              <a:t>             TP48091.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5FEB3-99C5-B219-539A-EA17848C5A4C}"/>
              </a:ext>
            </a:extLst>
          </p:cNvPr>
          <p:cNvSpPr>
            <a:spLocks noGrp="1"/>
          </p:cNvSpPr>
          <p:nvPr>
            <p:ph type="body" idx="1"/>
          </p:nvPr>
        </p:nvSpPr>
        <p:spPr>
          <a:xfrm>
            <a:off x="176688" y="780592"/>
            <a:ext cx="2618551" cy="3416400"/>
          </a:xfrm>
        </p:spPr>
        <p:txBody>
          <a:bodyPr/>
          <a:lstStyle/>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Hypothesis:</a:t>
            </a: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We see the highest cases were reported in the Northeast district followed by the Southeast. </a:t>
            </a:r>
          </a:p>
        </p:txBody>
      </p:sp>
      <p:pic>
        <p:nvPicPr>
          <p:cNvPr id="4" name="Picture 3" descr="Chart, bar chart">
            <a:extLst>
              <a:ext uri="{FF2B5EF4-FFF2-40B4-BE49-F238E27FC236}">
                <a16:creationId xmlns:a16="http://schemas.microsoft.com/office/drawing/2014/main" id="{849DB2EC-CE44-B947-0252-059593877A1B}"/>
              </a:ext>
            </a:extLst>
          </p:cNvPr>
          <p:cNvPicPr>
            <a:picLocks noChangeAspect="1"/>
          </p:cNvPicPr>
          <p:nvPr/>
        </p:nvPicPr>
        <p:blipFill>
          <a:blip r:embed="rId2"/>
          <a:stretch>
            <a:fillRect/>
          </a:stretch>
        </p:blipFill>
        <p:spPr>
          <a:xfrm>
            <a:off x="3546704" y="947831"/>
            <a:ext cx="4952256" cy="3592983"/>
          </a:xfrm>
          <a:prstGeom prst="rect">
            <a:avLst/>
          </a:prstGeom>
        </p:spPr>
      </p:pic>
    </p:spTree>
    <p:extLst>
      <p:ext uri="{BB962C8B-B14F-4D97-AF65-F5344CB8AC3E}">
        <p14:creationId xmlns:p14="http://schemas.microsoft.com/office/powerpoint/2010/main" val="98533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mj-lt"/>
                <a:cs typeface="Times New Roman" panose="02020603050405020304" pitchFamily="18" charset="0"/>
              </a:rPr>
              <a:t>Implementing Machine learning models: </a:t>
            </a:r>
            <a:endParaRPr sz="1800" b="1" dirty="0">
              <a:latin typeface="+mj-lt"/>
            </a:endParaRPr>
          </a:p>
        </p:txBody>
      </p:sp>
      <p:sp>
        <p:nvSpPr>
          <p:cNvPr id="2" name="TextBox 1">
            <a:extLst>
              <a:ext uri="{FF2B5EF4-FFF2-40B4-BE49-F238E27FC236}">
                <a16:creationId xmlns:a16="http://schemas.microsoft.com/office/drawing/2014/main" id="{0C746FB9-4464-415E-7699-F5089E7C0B72}"/>
              </a:ext>
            </a:extLst>
          </p:cNvPr>
          <p:cNvSpPr txBox="1"/>
          <p:nvPr/>
        </p:nvSpPr>
        <p:spPr>
          <a:xfrm>
            <a:off x="311700" y="1125806"/>
            <a:ext cx="8311376" cy="366010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To develop machine learning models, we implemented 2 approaches: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2-way classification.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3-way classification. </a:t>
            </a:r>
          </a:p>
          <a:p>
            <a:pPr>
              <a:lnSpc>
                <a:spcPct val="150000"/>
              </a:lnSpc>
            </a:pPr>
            <a:r>
              <a:rPr lang="en-US" sz="1600" b="1" dirty="0">
                <a:latin typeface="Times New Roman" panose="02020603050405020304" pitchFamily="18" charset="0"/>
                <a:cs typeface="Times New Roman" panose="02020603050405020304" pitchFamily="18" charset="0"/>
              </a:rPr>
              <a:t>Random Forest classification: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consists of a large number of individual decision trees that operate as an ensemble.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individual tree in the random forest spits out a class prediction and the class with the most votes becomes our model’s prediction.</a:t>
            </a:r>
          </a:p>
          <a:p>
            <a:pPr>
              <a:lnSpc>
                <a:spcPct val="150000"/>
              </a:lnSpc>
            </a:pPr>
            <a:endParaRPr lang="en-US" sz="1600" b="1"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56C6FB-A88F-16EE-F147-D5644E4B3ADB}"/>
              </a:ext>
            </a:extLst>
          </p:cNvPr>
          <p:cNvSpPr>
            <a:spLocks noGrp="1"/>
          </p:cNvSpPr>
          <p:nvPr>
            <p:ph type="body" idx="1"/>
          </p:nvPr>
        </p:nvSpPr>
        <p:spPr>
          <a:xfrm>
            <a:off x="188962" y="799003"/>
            <a:ext cx="8520600" cy="3416400"/>
          </a:xfrm>
        </p:spPr>
        <p:txBody>
          <a:bodyPr/>
          <a:lstStyle/>
          <a:p>
            <a:pPr marL="114300" indent="0">
              <a:buNone/>
            </a:pPr>
            <a:r>
              <a:rPr lang="en-US" sz="1600" b="1" dirty="0">
                <a:solidFill>
                  <a:schemeClr val="tx1"/>
                </a:solidFill>
              </a:rPr>
              <a:t>Random Forest Classification (2-way Classification) </a:t>
            </a:r>
          </a:p>
          <a:p>
            <a:pPr marL="114300" indent="0">
              <a:buNone/>
            </a:pPr>
            <a:endParaRPr lang="en-US" sz="1600" b="1" dirty="0">
              <a:solidFill>
                <a:schemeClr val="tx1"/>
              </a:solidFill>
            </a:endParaRPr>
          </a:p>
          <a:p>
            <a:pPr marL="114300" indent="0">
              <a:buNone/>
            </a:pPr>
            <a:endParaRPr lang="en-US" sz="1600" b="1" dirty="0">
              <a:solidFill>
                <a:schemeClr val="tx1"/>
              </a:solidFill>
            </a:endParaRPr>
          </a:p>
        </p:txBody>
      </p:sp>
      <p:pic>
        <p:nvPicPr>
          <p:cNvPr id="4" name="Picture 3" descr="Table">
            <a:extLst>
              <a:ext uri="{FF2B5EF4-FFF2-40B4-BE49-F238E27FC236}">
                <a16:creationId xmlns:a16="http://schemas.microsoft.com/office/drawing/2014/main" id="{C8A6CA06-C8CF-E7F7-BC40-E30A13B1849B}"/>
              </a:ext>
            </a:extLst>
          </p:cNvPr>
          <p:cNvPicPr>
            <a:picLocks noChangeAspect="1"/>
          </p:cNvPicPr>
          <p:nvPr/>
        </p:nvPicPr>
        <p:blipFill>
          <a:blip r:embed="rId2"/>
          <a:stretch>
            <a:fillRect/>
          </a:stretch>
        </p:blipFill>
        <p:spPr>
          <a:xfrm>
            <a:off x="1962350" y="1600618"/>
            <a:ext cx="5219300" cy="1942264"/>
          </a:xfrm>
          <a:prstGeom prst="rect">
            <a:avLst/>
          </a:prstGeom>
        </p:spPr>
      </p:pic>
    </p:spTree>
    <p:extLst>
      <p:ext uri="{BB962C8B-B14F-4D97-AF65-F5344CB8AC3E}">
        <p14:creationId xmlns:p14="http://schemas.microsoft.com/office/powerpoint/2010/main" val="349258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668FAF-9CCE-A24E-F2D6-7487798A9D48}"/>
              </a:ext>
            </a:extLst>
          </p:cNvPr>
          <p:cNvSpPr>
            <a:spLocks noGrp="1"/>
          </p:cNvSpPr>
          <p:nvPr>
            <p:ph type="body" idx="1"/>
          </p:nvPr>
        </p:nvSpPr>
        <p:spPr>
          <a:xfrm>
            <a:off x="200187" y="759472"/>
            <a:ext cx="8520600" cy="3416400"/>
          </a:xfrm>
        </p:spPr>
        <p:txBody>
          <a:bodyPr/>
          <a:lstStyle/>
          <a:p>
            <a:pPr marL="114300" indent="0">
              <a:buNone/>
            </a:pPr>
            <a:r>
              <a:rPr lang="en-US" sz="1600" b="1" dirty="0">
                <a:solidFill>
                  <a:schemeClr val="tx1"/>
                </a:solidFill>
                <a:latin typeface="+mj-lt"/>
              </a:rPr>
              <a:t>Random Forest Results (3-way Classification) </a:t>
            </a:r>
            <a:endParaRPr lang="en-US" sz="1600" b="1" dirty="0">
              <a:solidFill>
                <a:schemeClr val="tx1"/>
              </a:solidFill>
              <a:latin typeface="+mj-lt"/>
              <a:cs typeface="Times New Roman" panose="02020603050405020304" pitchFamily="18" charset="0"/>
            </a:endParaRP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dirty="0"/>
          </a:p>
        </p:txBody>
      </p:sp>
      <p:pic>
        <p:nvPicPr>
          <p:cNvPr id="4" name="Picture 3" descr="A screenshot of a computer">
            <a:extLst>
              <a:ext uri="{FF2B5EF4-FFF2-40B4-BE49-F238E27FC236}">
                <a16:creationId xmlns:a16="http://schemas.microsoft.com/office/drawing/2014/main" id="{7CA42754-6D90-E749-4F68-508CEB06737B}"/>
              </a:ext>
            </a:extLst>
          </p:cNvPr>
          <p:cNvPicPr>
            <a:picLocks noChangeAspect="1"/>
          </p:cNvPicPr>
          <p:nvPr/>
        </p:nvPicPr>
        <p:blipFill>
          <a:blip r:embed="rId2"/>
          <a:stretch>
            <a:fillRect/>
          </a:stretch>
        </p:blipFill>
        <p:spPr>
          <a:xfrm>
            <a:off x="2085980" y="1641107"/>
            <a:ext cx="4972039" cy="2534765"/>
          </a:xfrm>
          <a:prstGeom prst="rect">
            <a:avLst/>
          </a:prstGeom>
        </p:spPr>
      </p:pic>
    </p:spTree>
    <p:extLst>
      <p:ext uri="{BB962C8B-B14F-4D97-AF65-F5344CB8AC3E}">
        <p14:creationId xmlns:p14="http://schemas.microsoft.com/office/powerpoint/2010/main" val="101540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8EFA-62F4-D666-DFD6-DC9AA8BE17F9}"/>
              </a:ext>
            </a:extLst>
          </p:cNvPr>
          <p:cNvSpPr>
            <a:spLocks noGrp="1"/>
          </p:cNvSpPr>
          <p:nvPr>
            <p:ph type="title"/>
          </p:nvPr>
        </p:nvSpPr>
        <p:spPr/>
        <p:txBody>
          <a:bodyPr/>
          <a:lstStyle/>
          <a:p>
            <a:r>
              <a:rPr lang="en-US" sz="2000" b="1" dirty="0"/>
              <a:t>K-Nearest Neighbor: </a:t>
            </a:r>
          </a:p>
        </p:txBody>
      </p:sp>
      <p:sp>
        <p:nvSpPr>
          <p:cNvPr id="3" name="Text Placeholder 2">
            <a:extLst>
              <a:ext uri="{FF2B5EF4-FFF2-40B4-BE49-F238E27FC236}">
                <a16:creationId xmlns:a16="http://schemas.microsoft.com/office/drawing/2014/main" id="{2615C3A2-F339-6014-9A8D-1447BEA0EC88}"/>
              </a:ext>
            </a:extLst>
          </p:cNvPr>
          <p:cNvSpPr>
            <a:spLocks noGrp="1"/>
          </p:cNvSpPr>
          <p:nvPr>
            <p:ph type="body" idx="1"/>
          </p:nvPr>
        </p:nvSpPr>
        <p:spPr/>
        <p:txBody>
          <a:bodyPr/>
          <a:lstStyle/>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The KNN algorithm assumes that similar things exist in proximity. </a:t>
            </a:r>
          </a:p>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K-nearest neighbor or K-NN algorithm basically creates an imaginary boundary to classify the data. </a:t>
            </a:r>
          </a:p>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When new data points come in, the algorithm will try to predict that to the nearest boundary line. </a:t>
            </a: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KNN Results </a:t>
            </a: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(3-way Classification)  </a:t>
            </a:r>
            <a:r>
              <a:rPr lang="en-US" sz="16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63A7006F-FC57-568E-79C7-10D629ED2A30}"/>
              </a:ext>
            </a:extLst>
          </p:cNvPr>
          <p:cNvPicPr>
            <a:picLocks noChangeAspect="1"/>
          </p:cNvPicPr>
          <p:nvPr/>
        </p:nvPicPr>
        <p:blipFill>
          <a:blip r:embed="rId3"/>
          <a:stretch>
            <a:fillRect/>
          </a:stretch>
        </p:blipFill>
        <p:spPr>
          <a:xfrm>
            <a:off x="2933979" y="2699432"/>
            <a:ext cx="3793924" cy="2184801"/>
          </a:xfrm>
          <a:prstGeom prst="rect">
            <a:avLst/>
          </a:prstGeom>
        </p:spPr>
      </p:pic>
    </p:spTree>
    <p:extLst>
      <p:ext uri="{BB962C8B-B14F-4D97-AF65-F5344CB8AC3E}">
        <p14:creationId xmlns:p14="http://schemas.microsoft.com/office/powerpoint/2010/main" val="9418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8F22-C0DA-C083-A649-0C86EF76B174}"/>
              </a:ext>
            </a:extLst>
          </p:cNvPr>
          <p:cNvSpPr>
            <a:spLocks noGrp="1"/>
          </p:cNvSpPr>
          <p:nvPr>
            <p:ph type="title"/>
          </p:nvPr>
        </p:nvSpPr>
        <p:spPr>
          <a:xfrm>
            <a:off x="230459" y="669072"/>
            <a:ext cx="8467491" cy="3871877"/>
          </a:xfrm>
        </p:spPr>
        <p:txBody>
          <a:bodyPr/>
          <a:lstStyle/>
          <a:p>
            <a:r>
              <a:rPr lang="en-US" sz="1600" b="1" dirty="0">
                <a:latin typeface="Times New Roman" panose="02020603050405020304" pitchFamily="18" charset="0"/>
                <a:cs typeface="Times New Roman" panose="02020603050405020304" pitchFamily="18" charset="0"/>
              </a:rPr>
              <a:t>Future work:</a:t>
            </a:r>
            <a:br>
              <a:rPr lang="en-US" sz="1600" b="1"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part of Future work, In the User Interaction interface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we are planning to introduce the ‘drop the pin on the map’ option to fetch the address of the location the user is planning to visit. In the future, we try to acquire more data and build a model which can classify the different types of crime. </a:t>
            </a:r>
          </a:p>
        </p:txBody>
      </p:sp>
    </p:spTree>
    <p:extLst>
      <p:ext uri="{BB962C8B-B14F-4D97-AF65-F5344CB8AC3E}">
        <p14:creationId xmlns:p14="http://schemas.microsoft.com/office/powerpoint/2010/main" val="295798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F9FC-F2C3-5F49-F936-7DDD28518E3F}"/>
              </a:ext>
            </a:extLst>
          </p:cNvPr>
          <p:cNvSpPr>
            <a:spLocks noGrp="1"/>
          </p:cNvSpPr>
          <p:nvPr>
            <p:ph type="title"/>
          </p:nvPr>
        </p:nvSpPr>
        <p:spPr/>
        <p:txBody>
          <a:bodyPr/>
          <a:lstStyle/>
          <a:p>
            <a:r>
              <a:rPr lang="en-US" sz="2400" b="1" dirty="0"/>
              <a:t>References</a:t>
            </a:r>
          </a:p>
        </p:txBody>
      </p:sp>
      <p:sp>
        <p:nvSpPr>
          <p:cNvPr id="3" name="Text Placeholder 2">
            <a:extLst>
              <a:ext uri="{FF2B5EF4-FFF2-40B4-BE49-F238E27FC236}">
                <a16:creationId xmlns:a16="http://schemas.microsoft.com/office/drawing/2014/main" id="{91BF6E40-40A4-17AF-32C5-2F1106742C45}"/>
              </a:ext>
            </a:extLst>
          </p:cNvPr>
          <p:cNvSpPr>
            <a:spLocks noGrp="1"/>
          </p:cNvSpPr>
          <p:nvPr>
            <p:ph type="body" idx="1"/>
          </p:nvPr>
        </p:nvSpPr>
        <p:spPr/>
        <p:txBody>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Alkesh Bharati1, Dr. </a:t>
            </a:r>
            <a:r>
              <a:rPr lang="en-US" sz="1400" dirty="0" err="1">
                <a:latin typeface="Times New Roman" panose="02020603050405020304" pitchFamily="18" charset="0"/>
                <a:cs typeface="Times New Roman" panose="02020603050405020304" pitchFamily="18" charset="0"/>
              </a:rPr>
              <a:t>Sarvanaguru</a:t>
            </a:r>
            <a:r>
              <a:rPr lang="en-US" sz="1400" dirty="0">
                <a:latin typeface="Times New Roman" panose="02020603050405020304" pitchFamily="18" charset="0"/>
                <a:cs typeface="Times New Roman" panose="02020603050405020304" pitchFamily="18" charset="0"/>
              </a:rPr>
              <a:t> RA.K2,” Crime Prediction and Analysis Using Machine Learning”, International Research Journal of Engineering and Technology (IRJET). </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 </a:t>
            </a:r>
            <a:r>
              <a:rPr lang="en-US" sz="1400" dirty="0" err="1">
                <a:latin typeface="Times New Roman" panose="02020603050405020304" pitchFamily="18" charset="0"/>
                <a:cs typeface="Times New Roman" panose="02020603050405020304" pitchFamily="18" charset="0"/>
              </a:rPr>
              <a:t>Llaha</a:t>
            </a:r>
            <a:r>
              <a:rPr lang="en-US" sz="1400" dirty="0">
                <a:latin typeface="Times New Roman" panose="02020603050405020304" pitchFamily="18" charset="0"/>
                <a:cs typeface="Times New Roman" panose="02020603050405020304" pitchFamily="18" charset="0"/>
              </a:rPr>
              <a:t>, “Crime Analysis and Prediction using Machine Learning,” 2020 43</a:t>
            </a:r>
            <a:r>
              <a:rPr lang="en-US" sz="1400" baseline="30000" dirty="0">
                <a:latin typeface="Times New Roman" panose="02020603050405020304" pitchFamily="18" charset="0"/>
                <a:cs typeface="Times New Roman" panose="02020603050405020304" pitchFamily="18" charset="0"/>
              </a:rPr>
              <a:t>rd</a:t>
            </a:r>
            <a:r>
              <a:rPr lang="en-US" sz="1400" dirty="0">
                <a:latin typeface="Times New Roman" panose="02020603050405020304" pitchFamily="18" charset="0"/>
                <a:cs typeface="Times New Roman" panose="02020603050405020304" pitchFamily="18" charset="0"/>
              </a:rPr>
              <a:t> International Convention on Information, Communication and Electronic Technology (MIPRO), 2020, pp. 496-501. </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W. </a:t>
            </a:r>
            <a:r>
              <a:rPr lang="en-US" sz="1400" dirty="0" err="1">
                <a:latin typeface="Times New Roman" panose="02020603050405020304" pitchFamily="18" charset="0"/>
                <a:cs typeface="Times New Roman" panose="02020603050405020304" pitchFamily="18" charset="0"/>
              </a:rPr>
              <a:t>Safat</a:t>
            </a:r>
            <a:r>
              <a:rPr lang="en-US" sz="1400" dirty="0">
                <a:latin typeface="Times New Roman" panose="02020603050405020304" pitchFamily="18" charset="0"/>
                <a:cs typeface="Times New Roman" panose="02020603050405020304" pitchFamily="18" charset="0"/>
              </a:rPr>
              <a:t>, S. Asghar, and S. A. Gillani, "Empirical Analysis for Crime Prediction and Forecasting Using Machine Learning and Deep Learning Techniques," in IEEE Access, vol. 9, pp. 70080-70094,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10.1109/ACCESS.2021.3078117. </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hlinkClick r:id="rId2"/>
              </a:rPr>
              <a:t>https://data.baltimorecity.gov/datasets/part1-crime-data/explore?location=39.304390%2C-7</a:t>
            </a:r>
            <a:r>
              <a:rPr lang="en-US" sz="1400" dirty="0">
                <a:latin typeface="Times New Roman" panose="02020603050405020304" pitchFamily="18" charset="0"/>
                <a:cs typeface="Times New Roman" panose="02020603050405020304" pitchFamily="18" charset="0"/>
              </a:rPr>
              <a:t> 6.624118%2C10.97&amp;showTable=true</a:t>
            </a:r>
          </a:p>
        </p:txBody>
      </p:sp>
    </p:spTree>
    <p:extLst>
      <p:ext uri="{BB962C8B-B14F-4D97-AF65-F5344CB8AC3E}">
        <p14:creationId xmlns:p14="http://schemas.microsoft.com/office/powerpoint/2010/main" val="282476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9CE6-A53F-1DDC-5DAA-EB29FC46BB64}"/>
              </a:ext>
            </a:extLst>
          </p:cNvPr>
          <p:cNvSpPr>
            <a:spLocks noGrp="1"/>
          </p:cNvSpPr>
          <p:nvPr>
            <p:ph type="title"/>
          </p:nvPr>
        </p:nvSpPr>
        <p:spPr>
          <a:xfrm>
            <a:off x="0" y="450150"/>
            <a:ext cx="9144000" cy="4090800"/>
          </a:xfrm>
        </p:spPr>
        <p:txBody>
          <a:bodyPr/>
          <a:lstStyle/>
          <a:p>
            <a:pPr algn="ctr"/>
            <a:r>
              <a:rPr lang="en-US" sz="6000" dirty="0">
                <a:latin typeface="Amasis MT Pro Black" panose="02040A04050005020304" pitchFamily="18" charset="0"/>
              </a:rPr>
              <a:t>Thank you!</a:t>
            </a:r>
          </a:p>
        </p:txBody>
      </p:sp>
    </p:spTree>
    <p:extLst>
      <p:ext uri="{BB962C8B-B14F-4D97-AF65-F5344CB8AC3E}">
        <p14:creationId xmlns:p14="http://schemas.microsoft.com/office/powerpoint/2010/main" val="7671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 </a:t>
            </a:r>
            <a:r>
              <a:rPr lang="en-US" sz="2400" b="1" dirty="0"/>
              <a:t>Introduction</a:t>
            </a:r>
            <a:r>
              <a:rPr lang="en-US" sz="2400" dirty="0"/>
              <a:t>: </a:t>
            </a:r>
            <a:endParaRPr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1"/>
          </p:nvPr>
        </p:nvSpPr>
        <p:spPr>
          <a:xfrm>
            <a:off x="311700" y="1222450"/>
            <a:ext cx="8520600" cy="3416400"/>
          </a:xfrm>
          <a:prstGeom prst="rect">
            <a:avLst/>
          </a:prstGeom>
        </p:spPr>
        <p:txBody>
          <a:bodyPr spcFirstLastPara="1" wrap="square" lIns="91425" tIns="91425" rIns="91425" bIns="91425" anchor="ctr" anchorCtr="0">
            <a:noAutofit/>
          </a:bodyPr>
          <a:lstStyle/>
          <a:p>
            <a:pPr marL="114300" indent="0">
              <a:lnSpc>
                <a:spcPct val="150000"/>
              </a:lnSpc>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lang="en-US" dirty="0">
              <a:solidFill>
                <a:schemeClr val="dk1"/>
              </a:solidFill>
              <a:latin typeface="Times New Roman" panose="02020603050405020304" pitchFamily="18" charset="0"/>
              <a:cs typeface="Times New Roman" panose="02020603050405020304" pitchFamily="18" charset="0"/>
            </a:endParaRPr>
          </a:p>
          <a:p>
            <a:pPr marL="114300" lvl="0" indent="0" algn="l" rtl="0">
              <a:lnSpc>
                <a:spcPct val="150000"/>
              </a:lnSpc>
              <a:spcBef>
                <a:spcPts val="0"/>
              </a:spcBef>
              <a:spcAft>
                <a:spcPts val="0"/>
              </a:spcAft>
              <a:buSzPts val="1800"/>
              <a:buNone/>
            </a:pPr>
            <a:endParaRPr dirty="0">
              <a:solidFill>
                <a:schemeClr val="dk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3D3C453-6681-2CDC-0CC1-EB3432E40D04}"/>
              </a:ext>
            </a:extLst>
          </p:cNvPr>
          <p:cNvSpPr txBox="1"/>
          <p:nvPr/>
        </p:nvSpPr>
        <p:spPr>
          <a:xfrm>
            <a:off x="394010" y="1501698"/>
            <a:ext cx="8355980" cy="1754326"/>
          </a:xfrm>
          <a:prstGeom prst="rect">
            <a:avLst/>
          </a:prstGeom>
          <a:noFill/>
        </p:spPr>
        <p:txBody>
          <a:bodyPr wrap="square" rtlCol="0">
            <a:sp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Many causes are contributing to the rise in crime in today's globe. If we look closely, most crimes of a particular type tend to occur in the same locality, possibly due to the individuals that live there.</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We are working on a model that assesses which areas are prone to specific types of crimes, allowing us to assess the area's safety. This will benefit the US Department of Homeland Security. Also, for those who are looking to start a new life in the city.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649749"/>
            <a:ext cx="5078056" cy="606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a:t>
            </a:r>
            <a:r>
              <a:rPr lang="en" sz="2400" b="1" dirty="0"/>
              <a:t>Dataset</a:t>
            </a:r>
            <a:r>
              <a:rPr lang="en" dirty="0"/>
              <a:t>: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708A8-3DBB-D64A-ED7B-2D928B676B72}"/>
              </a:ext>
            </a:extLst>
          </p:cNvPr>
          <p:cNvSpPr txBox="1"/>
          <p:nvPr/>
        </p:nvSpPr>
        <p:spPr>
          <a:xfrm>
            <a:off x="371707" y="1538868"/>
            <a:ext cx="8385717" cy="25355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are using a dataset from the Open Baltimore database of the United States Government for the city of Baltimore.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contains crime details like crime code, description, location of the event, date and time of report, etc.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provides information about all the crimes that were reported in the city of Baltimore.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3807" y="594731"/>
            <a:ext cx="2275383" cy="2093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Description of the dataset:</a:t>
            </a:r>
            <a:endParaRPr sz="2400" b="1" dirty="0"/>
          </a:p>
        </p:txBody>
      </p:sp>
      <p:pic>
        <p:nvPicPr>
          <p:cNvPr id="4" name="Picture 3" descr="Table">
            <a:extLst>
              <a:ext uri="{FF2B5EF4-FFF2-40B4-BE49-F238E27FC236}">
                <a16:creationId xmlns:a16="http://schemas.microsoft.com/office/drawing/2014/main" id="{81B079FC-8CD2-A1B2-98CC-7E2BD06AF758}"/>
              </a:ext>
            </a:extLst>
          </p:cNvPr>
          <p:cNvPicPr>
            <a:picLocks noChangeAspect="1"/>
          </p:cNvPicPr>
          <p:nvPr/>
        </p:nvPicPr>
        <p:blipFill>
          <a:blip r:embed="rId3"/>
          <a:stretch>
            <a:fillRect/>
          </a:stretch>
        </p:blipFill>
        <p:spPr>
          <a:xfrm>
            <a:off x="2910840" y="1"/>
            <a:ext cx="3646078" cy="51434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Project Framework: </a:t>
            </a:r>
            <a:endParaRPr sz="2400" b="1" dirty="0"/>
          </a:p>
        </p:txBody>
      </p:sp>
      <p:pic>
        <p:nvPicPr>
          <p:cNvPr id="4" name="Picture 3" descr="Diagram">
            <a:extLst>
              <a:ext uri="{FF2B5EF4-FFF2-40B4-BE49-F238E27FC236}">
                <a16:creationId xmlns:a16="http://schemas.microsoft.com/office/drawing/2014/main" id="{3A364F0D-D4CE-383B-3F71-E4F764464F78}"/>
              </a:ext>
            </a:extLst>
          </p:cNvPr>
          <p:cNvPicPr>
            <a:picLocks noChangeAspect="1"/>
          </p:cNvPicPr>
          <p:nvPr/>
        </p:nvPicPr>
        <p:blipFill>
          <a:blip r:embed="rId3"/>
          <a:stretch>
            <a:fillRect/>
          </a:stretch>
        </p:blipFill>
        <p:spPr>
          <a:xfrm>
            <a:off x="2460945" y="1371133"/>
            <a:ext cx="4222110" cy="3383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F0E75B-E445-9FF5-5A97-9A6321F85B50}"/>
              </a:ext>
            </a:extLst>
          </p:cNvPr>
          <p:cNvSpPr>
            <a:spLocks noGrp="1"/>
          </p:cNvSpPr>
          <p:nvPr>
            <p:ph type="body" idx="1"/>
          </p:nvPr>
        </p:nvSpPr>
        <p:spPr>
          <a:xfrm>
            <a:off x="220287" y="650044"/>
            <a:ext cx="8703425" cy="497090"/>
          </a:xfrm>
        </p:spPr>
        <p:txBody>
          <a:bodyPr/>
          <a:lstStyle/>
          <a:p>
            <a:pPr marL="114300" indent="0">
              <a:buNone/>
            </a:pPr>
            <a:r>
              <a:rPr lang="en-US" sz="2400" b="1" dirty="0">
                <a:solidFill>
                  <a:schemeClr val="tx1"/>
                </a:solidFill>
                <a:latin typeface="+mj-lt"/>
                <a:cs typeface="Times New Roman" panose="02020603050405020304" pitchFamily="18" charset="0"/>
              </a:rPr>
              <a:t>Preprocessing:</a:t>
            </a:r>
          </a:p>
        </p:txBody>
      </p:sp>
      <p:sp>
        <p:nvSpPr>
          <p:cNvPr id="2" name="TextBox 1">
            <a:extLst>
              <a:ext uri="{FF2B5EF4-FFF2-40B4-BE49-F238E27FC236}">
                <a16:creationId xmlns:a16="http://schemas.microsoft.com/office/drawing/2014/main" id="{8D892D39-76F9-E227-00FA-5526EA706849}"/>
              </a:ext>
            </a:extLst>
          </p:cNvPr>
          <p:cNvSpPr txBox="1"/>
          <p:nvPr/>
        </p:nvSpPr>
        <p:spPr>
          <a:xfrm>
            <a:off x="364273" y="1427356"/>
            <a:ext cx="8703425" cy="3477875"/>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Removed null values. </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Dropped unwanted columns like location and latitude.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Target column: Level (obtained from the description).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Indexed the target column using a string indexer.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Low :      0 (Larceny, Burglary, Auto Theft).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Medium: 1 (Robbery, Assault).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High:      2 (Shooting, Rape, Arson, Homicide).</a:t>
            </a:r>
          </a:p>
          <a:p>
            <a:r>
              <a:rPr lang="en-US" sz="1600" dirty="0">
                <a:latin typeface="Times New Roman" panose="02020603050405020304" pitchFamily="18" charset="0"/>
                <a:cs typeface="Times New Roman" panose="02020603050405020304" pitchFamily="18" charset="0"/>
              </a:rPr>
              <a:t>Libraries used:</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Matplotlib. </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Pandas.</a:t>
            </a:r>
          </a:p>
          <a:p>
            <a:endParaRPr lang="en-US" dirty="0"/>
          </a:p>
          <a:p>
            <a:endParaRPr lang="en-US" dirty="0"/>
          </a:p>
        </p:txBody>
      </p:sp>
    </p:spTree>
    <p:extLst>
      <p:ext uri="{BB962C8B-B14F-4D97-AF65-F5344CB8AC3E}">
        <p14:creationId xmlns:p14="http://schemas.microsoft.com/office/powerpoint/2010/main" val="27512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825A3D-05A2-7F8D-D772-68C2C2AFCE5B}"/>
              </a:ext>
            </a:extLst>
          </p:cNvPr>
          <p:cNvSpPr>
            <a:spLocks noGrp="1"/>
          </p:cNvSpPr>
          <p:nvPr>
            <p:ph type="body" idx="1"/>
          </p:nvPr>
        </p:nvSpPr>
        <p:spPr>
          <a:xfrm>
            <a:off x="-67440" y="620283"/>
            <a:ext cx="3085035" cy="4873551"/>
          </a:xfrm>
        </p:spPr>
        <p:txBody>
          <a:bodyPr/>
          <a:lstStyle/>
          <a:p>
            <a:pPr marL="114300" indent="0">
              <a:buNone/>
            </a:pPr>
            <a:r>
              <a:rPr lang="en-US" b="1" dirty="0">
                <a:solidFill>
                  <a:schemeClr val="tx1"/>
                </a:solidFill>
                <a:latin typeface="+mj-lt"/>
                <a:cs typeface="Times New Roman" panose="02020603050405020304" pitchFamily="18" charset="0"/>
              </a:rPr>
              <a:t>Exploratory Data Analysis:</a:t>
            </a:r>
          </a:p>
          <a:p>
            <a:pPr marL="114300" indent="0">
              <a:buNone/>
            </a:pPr>
            <a:endParaRPr lang="en-US" b="1" dirty="0">
              <a:solidFill>
                <a:schemeClr val="tx1"/>
              </a:solidFill>
              <a:latin typeface="+mj-lt"/>
              <a:cs typeface="Times New Roman" panose="02020603050405020304" pitchFamily="18" charset="0"/>
            </a:endParaRPr>
          </a:p>
          <a:p>
            <a:pPr marL="114300" indent="0">
              <a:buNone/>
            </a:pPr>
            <a:r>
              <a:rPr lang="en-US" sz="1600" b="1" dirty="0">
                <a:solidFill>
                  <a:schemeClr val="tx1"/>
                </a:solidFill>
                <a:latin typeface="Times New Roman" panose="02020603050405020304" pitchFamily="18" charset="0"/>
                <a:cs typeface="Times New Roman" panose="02020603050405020304" pitchFamily="18" charset="0"/>
              </a:rPr>
              <a:t>Hypothesis:  </a:t>
            </a:r>
          </a:p>
          <a:p>
            <a:pPr marL="114300" indent="0">
              <a:buNone/>
            </a:pPr>
            <a:endParaRPr lang="en-US" sz="16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Line Plot of occurrences of crimes through the hour of the day. </a:t>
            </a:r>
          </a:p>
          <a:p>
            <a:pPr>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From this graph, we can see that Crime is high from 10:00 AM to 18:00 PM. </a:t>
            </a:r>
          </a:p>
        </p:txBody>
      </p:sp>
      <p:pic>
        <p:nvPicPr>
          <p:cNvPr id="6" name="Picture 5" descr="Chart, line chart">
            <a:extLst>
              <a:ext uri="{FF2B5EF4-FFF2-40B4-BE49-F238E27FC236}">
                <a16:creationId xmlns:a16="http://schemas.microsoft.com/office/drawing/2014/main" id="{9C17BB0D-40B5-1F37-CAFB-8656FB253D53}"/>
              </a:ext>
            </a:extLst>
          </p:cNvPr>
          <p:cNvPicPr>
            <a:picLocks noChangeAspect="1"/>
          </p:cNvPicPr>
          <p:nvPr/>
        </p:nvPicPr>
        <p:blipFill>
          <a:blip r:embed="rId3"/>
          <a:stretch>
            <a:fillRect/>
          </a:stretch>
        </p:blipFill>
        <p:spPr>
          <a:xfrm>
            <a:off x="3017595" y="1023130"/>
            <a:ext cx="6126405" cy="3852740"/>
          </a:xfrm>
          <a:prstGeom prst="rect">
            <a:avLst/>
          </a:prstGeom>
        </p:spPr>
      </p:pic>
    </p:spTree>
    <p:extLst>
      <p:ext uri="{BB962C8B-B14F-4D97-AF65-F5344CB8AC3E}">
        <p14:creationId xmlns:p14="http://schemas.microsoft.com/office/powerpoint/2010/main" val="274813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4" name="Picture 3" descr="Chart, line chart">
            <a:extLst>
              <a:ext uri="{FF2B5EF4-FFF2-40B4-BE49-F238E27FC236}">
                <a16:creationId xmlns:a16="http://schemas.microsoft.com/office/drawing/2014/main" id="{E8473BFC-052E-4A81-031D-71A39A862AD1}"/>
              </a:ext>
            </a:extLst>
          </p:cNvPr>
          <p:cNvPicPr>
            <a:picLocks noChangeAspect="1"/>
          </p:cNvPicPr>
          <p:nvPr/>
        </p:nvPicPr>
        <p:blipFill>
          <a:blip r:embed="rId3"/>
          <a:stretch>
            <a:fillRect/>
          </a:stretch>
        </p:blipFill>
        <p:spPr>
          <a:xfrm>
            <a:off x="2631688" y="1193491"/>
            <a:ext cx="6388998" cy="3113546"/>
          </a:xfrm>
          <a:prstGeom prst="rect">
            <a:avLst/>
          </a:prstGeom>
        </p:spPr>
      </p:pic>
      <p:sp>
        <p:nvSpPr>
          <p:cNvPr id="5" name="TextBox 4">
            <a:extLst>
              <a:ext uri="{FF2B5EF4-FFF2-40B4-BE49-F238E27FC236}">
                <a16:creationId xmlns:a16="http://schemas.microsoft.com/office/drawing/2014/main" id="{43E84F95-59AB-DC76-6A21-E98943F65070}"/>
              </a:ext>
            </a:extLst>
          </p:cNvPr>
          <p:cNvSpPr txBox="1"/>
          <p:nvPr/>
        </p:nvSpPr>
        <p:spPr>
          <a:xfrm>
            <a:off x="59473" y="1319871"/>
            <a:ext cx="2572215" cy="153888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Hypothesis:</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see a decrease in the number of attacks after the covid-19 Pandemic.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 histogram">
            <a:extLst>
              <a:ext uri="{FF2B5EF4-FFF2-40B4-BE49-F238E27FC236}">
                <a16:creationId xmlns:a16="http://schemas.microsoft.com/office/drawing/2014/main" id="{F85D30C7-1454-8C8E-C92D-E91881BEB6A5}"/>
              </a:ext>
            </a:extLst>
          </p:cNvPr>
          <p:cNvPicPr>
            <a:picLocks noChangeAspect="1"/>
          </p:cNvPicPr>
          <p:nvPr/>
        </p:nvPicPr>
        <p:blipFill>
          <a:blip r:embed="rId2"/>
          <a:stretch>
            <a:fillRect/>
          </a:stretch>
        </p:blipFill>
        <p:spPr>
          <a:xfrm>
            <a:off x="3459993" y="841340"/>
            <a:ext cx="5284470" cy="3808059"/>
          </a:xfrm>
          <a:prstGeom prst="rect">
            <a:avLst/>
          </a:prstGeom>
        </p:spPr>
      </p:pic>
      <p:sp>
        <p:nvSpPr>
          <p:cNvPr id="5" name="TextBox 4">
            <a:extLst>
              <a:ext uri="{FF2B5EF4-FFF2-40B4-BE49-F238E27FC236}">
                <a16:creationId xmlns:a16="http://schemas.microsoft.com/office/drawing/2014/main" id="{16EE0FA3-BD26-D46B-54C9-C2CCB51CBEB8}"/>
              </a:ext>
            </a:extLst>
          </p:cNvPr>
          <p:cNvSpPr txBox="1"/>
          <p:nvPr/>
        </p:nvSpPr>
        <p:spPr>
          <a:xfrm>
            <a:off x="208156" y="1175709"/>
            <a:ext cx="3041774"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Hypothesis:</a:t>
            </a:r>
          </a:p>
          <a:p>
            <a:endParaRPr lang="en-US" sz="1600" dirty="0"/>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see the highest cases were reported for Larceny, followed by Assault, burglary, Robber, etc.</a:t>
            </a:r>
          </a:p>
        </p:txBody>
      </p:sp>
    </p:spTree>
    <p:extLst>
      <p:ext uri="{BB962C8B-B14F-4D97-AF65-F5344CB8AC3E}">
        <p14:creationId xmlns:p14="http://schemas.microsoft.com/office/powerpoint/2010/main" val="42895125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753</Words>
  <Application>Microsoft Office PowerPoint</Application>
  <PresentationFormat>On-screen Show (16:9)</PresentationFormat>
  <Paragraphs>76</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Black</vt:lpstr>
      <vt:lpstr>Arial</vt:lpstr>
      <vt:lpstr>Courier New</vt:lpstr>
      <vt:lpstr>Times New Roman</vt:lpstr>
      <vt:lpstr>Wingdings</vt:lpstr>
      <vt:lpstr>Simple Light</vt:lpstr>
      <vt:lpstr>DATA 606 Capstone in Data Science (06.7464) SP2023</vt:lpstr>
      <vt:lpstr> Introduction: </vt:lpstr>
      <vt:lpstr> Dataset: </vt:lpstr>
      <vt:lpstr>Description of the dataset:</vt:lpstr>
      <vt:lpstr>Project Framework: </vt:lpstr>
      <vt:lpstr>PowerPoint Presentation</vt:lpstr>
      <vt:lpstr>PowerPoint Presentation</vt:lpstr>
      <vt:lpstr>PowerPoint Presentation</vt:lpstr>
      <vt:lpstr>PowerPoint Presentation</vt:lpstr>
      <vt:lpstr>PowerPoint Presentation</vt:lpstr>
      <vt:lpstr>Implementing Machine learning models: </vt:lpstr>
      <vt:lpstr>PowerPoint Presentation</vt:lpstr>
      <vt:lpstr>PowerPoint Presentation</vt:lpstr>
      <vt:lpstr>K-Nearest Neighbor: </vt:lpstr>
      <vt:lpstr>Future work:  As part of Future work, In the User Interaction interface (StreamLit) we are planning to introduce the ‘drop the pin on the map’ option to fetch the address of the location the user is planning to visit. In the future, we try to acquire more data and build a model which can classify the different types of crime.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dc:title>
  <cp:lastModifiedBy>Karthik</cp:lastModifiedBy>
  <cp:revision>6</cp:revision>
  <dcterms:modified xsi:type="dcterms:W3CDTF">2023-04-30T19:40:29Z</dcterms:modified>
</cp:coreProperties>
</file>