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75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9" r:id="rId14"/>
    <p:sldId id="290" r:id="rId15"/>
    <p:sldId id="291" r:id="rId16"/>
    <p:sldId id="293" r:id="rId17"/>
    <p:sldId id="29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5529" autoAdjust="0"/>
  </p:normalViewPr>
  <p:slideViewPr>
    <p:cSldViewPr snapToGrid="0">
      <p:cViewPr varScale="1">
        <p:scale>
          <a:sx n="121" d="100"/>
          <a:sy n="121" d="100"/>
        </p:scale>
        <p:origin x="42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84f86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84f86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84f86f6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84f86f6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-11778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>
                <a:latin typeface="Amasis MT Pro Black" panose="02040A04050005020304" pitchFamily="18" charset="0"/>
              </a:rPr>
              <a:t>DATA 606</a:t>
            </a:r>
            <a:br>
              <a:rPr lang="it-IT" sz="4400" dirty="0">
                <a:latin typeface="Amasis MT Pro Black" panose="02040A04050005020304" pitchFamily="18" charset="0"/>
              </a:rPr>
            </a:br>
            <a:r>
              <a:rPr lang="it-IT" sz="1800" dirty="0">
                <a:latin typeface="Amasis MT Pro Black" panose="02040A04050005020304" pitchFamily="18" charset="0"/>
              </a:rPr>
              <a:t>Capstone in Data Science 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175449"/>
            <a:ext cx="8520600" cy="103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Final Submission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Cancellation prediction of Hotel booking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272A-4F8D-DD8C-3F1F-876EB7E6A394}"/>
              </a:ext>
            </a:extLst>
          </p:cNvPr>
          <p:cNvSpPr txBox="1"/>
          <p:nvPr/>
        </p:nvSpPr>
        <p:spPr>
          <a:xfrm>
            <a:off x="5746595" y="3806283"/>
            <a:ext cx="318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- Manoj Kumar Boyapati</a:t>
            </a:r>
          </a:p>
          <a:p>
            <a:r>
              <a:rPr lang="en-US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             DS25779.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4952-29F2-B411-8AF5-56F280F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4556693" cy="755700"/>
          </a:xfrm>
        </p:spPr>
        <p:txBody>
          <a:bodyPr/>
          <a:lstStyle/>
          <a:p>
            <a:r>
              <a:rPr lang="en-US" sz="2400" dirty="0"/>
              <a:t>Cancellations WRT Total nights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20D0-0F24-1BD2-4731-178A621B3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guest chose to stay for 3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is no good information for cancellations as the cancellations are higher when the reservations are high.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0DE32-9BC0-4169-3DED-F1390561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0" y="1311300"/>
            <a:ext cx="4811949" cy="3570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B64B-89DA-BBBB-FCD7-3AB9CDF7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3900"/>
            <a:ext cx="5477399" cy="755700"/>
          </a:xfrm>
        </p:spPr>
        <p:txBody>
          <a:bodyPr/>
          <a:lstStyle/>
          <a:p>
            <a:r>
              <a:rPr lang="en-US" sz="2400" dirty="0"/>
              <a:t>Cancellations WRT no. of parking spots chosen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0BF-01AC-F991-954F-C369AACDC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data, it appears that guests who choose to reserve a parking spot are less likely to cancel their reservation compared to those who do not reserve a parking spot.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Specifically, guests who do not reserve a parking spot have a higher likelihood of canceling their reservation.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81B4-FE58-BFC8-39C2-1C846F1B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48" y="1203656"/>
            <a:ext cx="5401198" cy="3569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74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0C3F-1289-8736-F796-9A9A425E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3900"/>
            <a:ext cx="5181006" cy="755700"/>
          </a:xfrm>
        </p:spPr>
        <p:txBody>
          <a:bodyPr/>
          <a:lstStyle/>
          <a:p>
            <a:r>
              <a:rPr lang="en-US" sz="2400" dirty="0"/>
              <a:t>Cancellations WRT no. of special requests made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A0E4-FE55-8727-3DC0-DF3C2C924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Online bookings often include an option for guests to make special requests for their stay at the hotel.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suggests that the guest is committed to their stay and has specific needs or preferences.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According to the graph, there appears to be a negative correlation between the number of special requests made and the likelihood of a booking being canceled.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96EE2-2FB6-E33B-ED7B-9347C2A1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34" y="1328776"/>
            <a:ext cx="4740204" cy="312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556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042-D789-8268-48BF-7406EA53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Logistic regression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78C70-3793-AC4D-3E3F-E86C7E66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72" y="1789459"/>
            <a:ext cx="4021284" cy="1805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C1690-8B28-F4A4-9B59-39A18C53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58" y="1430330"/>
            <a:ext cx="3445205" cy="26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1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C44-920D-0EE6-C32E-57FBDF78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Decision Tree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3B8B5-394A-F7FE-87B9-8AE6894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7" y="1770467"/>
            <a:ext cx="3929593" cy="1802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8BB916-7301-4295-64BC-470CD1D1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924" y="1634401"/>
            <a:ext cx="3436446" cy="22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6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D63C-8A0C-EE87-259D-BD406539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Random Forest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60C92-949E-096A-3948-35C09BED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9"/>
          <a:stretch/>
        </p:blipFill>
        <p:spPr>
          <a:xfrm>
            <a:off x="421008" y="1791707"/>
            <a:ext cx="4202873" cy="1703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92512-4FFE-8E83-9F34-8193B460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68" y="1677959"/>
            <a:ext cx="3196301" cy="22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087-4124-F206-A5D3-5362C09A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Gradient Boosting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65AB8-98DB-CC19-A2DB-5C687465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051627"/>
            <a:ext cx="3916906" cy="1643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56A5F3-18C7-4F29-D8D1-D9EA40A4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34" y="1852372"/>
            <a:ext cx="2840651" cy="23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7D8-79EF-DD3A-7673-606C9833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6E84-F496-D25C-EA5E-2161D92EC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hotel reservations can be canceled for various reasons regardless of the price. Based on the findings, it seems that guests who make special requests or book a parking spot are more committed to their stay and have a lower likelihood of canceling their reservation.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among the classification algorithms used, it was determined that the Random Forest algorithm was the most effective for this dataset.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5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9CE6-A53F-1DDC-5DAA-EB29FC46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150"/>
            <a:ext cx="9144000" cy="4090800"/>
          </a:xfrm>
        </p:spPr>
        <p:txBody>
          <a:bodyPr/>
          <a:lstStyle/>
          <a:p>
            <a:pPr algn="ctr"/>
            <a:r>
              <a:rPr lang="en-US" sz="6000" dirty="0">
                <a:latin typeface="Amasis MT Pro Black" panose="02040A040500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718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b="1" dirty="0"/>
              <a:t>Introduction</a:t>
            </a:r>
            <a:r>
              <a:rPr lang="en-US" sz="2400" dirty="0"/>
              <a:t>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3C453-6681-2CDC-0CC1-EB3432E40D04}"/>
              </a:ext>
            </a:extLst>
          </p:cNvPr>
          <p:cNvSpPr txBox="1"/>
          <p:nvPr/>
        </p:nvSpPr>
        <p:spPr>
          <a:xfrm>
            <a:off x="685558" y="1499529"/>
            <a:ext cx="8355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 reservation systems are extremely beneficial to hotels. This may be both a positive and a terrible thing for hotels.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Reservations are cancelled at a rate of 24% on average. Cancellations have an impact on the hotel's revenue since they lose prospective revenue consumers who do not cancel.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part of the project, my task involves analyzing booking data from Microtel BWI and developing a model to predict the likelihood of a reservation being canceled. By accurately forecasting future cancellations, the hotel can better anticipate its revenue and adjust room pricing accordingly for maximum profitability.</a:t>
            </a: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E7C5-008E-3A6D-AF60-08600EE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 </a:t>
            </a:r>
            <a:r>
              <a:rPr lang="en" sz="2400" b="1" dirty="0"/>
              <a:t>Dataset</a:t>
            </a:r>
            <a:r>
              <a:rPr lang="en" dirty="0"/>
              <a:t>: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944F-E8D1-C04D-229A-AC8A5CDA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3021222" cy="3179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No. of rows – 36,275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No. of columns – 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number of values - 689,225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has no null values, which is quite unusual for a dataset in the actual world. I requested this dataset from Microtel BWI.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E98EC1-1BB9-BE21-40C9-F45744A6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78" y="725214"/>
            <a:ext cx="5236942" cy="417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3807" y="594731"/>
            <a:ext cx="2275383" cy="209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Description of the dataset:</a:t>
            </a:r>
            <a:endParaRPr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3E984-EFBA-6082-862E-F1AF3827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7" y="791378"/>
            <a:ext cx="4884843" cy="4191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FAA-FA52-B4B4-CA2E-D055D57C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95" y="574500"/>
            <a:ext cx="4512548" cy="755700"/>
          </a:xfrm>
        </p:spPr>
        <p:txBody>
          <a:bodyPr/>
          <a:lstStyle/>
          <a:p>
            <a:r>
              <a:rPr lang="en-US" sz="2400" dirty="0"/>
              <a:t>Correlation among the columns: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05C1-F2E2-39E5-C773-EEB45FC56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added a new column called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booking_status_encoded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be used in the correlation heatmap.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Upon analysis, I have found that there is a strong correlation between the booking status and lead time. Specifically, as the lead time increases, the likelihood of a booking being cancelled also increases.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2C8221-A9DE-A653-A588-BDA5C60C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24" y="1485900"/>
            <a:ext cx="626194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D7FA-30F4-0669-2841-D934FE67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4260300" cy="755700"/>
          </a:xfrm>
        </p:spPr>
        <p:txBody>
          <a:bodyPr/>
          <a:lstStyle/>
          <a:p>
            <a:r>
              <a:rPr lang="en-US" b="1" dirty="0"/>
              <a:t>Cancellations WRT months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1B8E-29A0-1017-3939-626B84C14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anticipated, there is an uptick in bookings during the summer months, while reservations decline during the winter.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Interestingly, there was also a notable increase in reservations for the month of October at this particular hotel.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it is apparent from the graph that cancellations fluctuate along with the number of reservations.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ABAD6E-6452-E9D2-B45F-3241FCF2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0537"/>
            <a:ext cx="4546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1173-22F5-9E63-D65F-FFCACCB8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5754871" cy="755700"/>
          </a:xfrm>
        </p:spPr>
        <p:txBody>
          <a:bodyPr/>
          <a:lstStyle/>
          <a:p>
            <a:r>
              <a:rPr lang="en-US" sz="2400" b="1" dirty="0"/>
              <a:t>Reservations WRT day of the week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B380-E24B-F27C-4F90-61EB7C10F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expected, booking activity tends to be highest on weekends and lowest on weekdays.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Specifically, Friday and Sunday have the highest number of reservations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1F7B12B-8DD1-BDAE-4C78-86A2B776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74" y="1515198"/>
            <a:ext cx="36290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6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A16-8419-95B3-5E86-03129358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3427881" cy="755700"/>
          </a:xfrm>
        </p:spPr>
        <p:txBody>
          <a:bodyPr/>
          <a:lstStyle/>
          <a:p>
            <a:r>
              <a:rPr lang="en-US" sz="2400" dirty="0"/>
              <a:t>Source of reservations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ADBA-D3E5-C565-942C-F390747C4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primary source of reservations for Microtel is online booking, followed by offline reservations.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trend can be attributed to the convenience and attractive deals offered by online booking companies.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1AEEA-F1F7-E6CF-D653-C7F62A57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11" y="933450"/>
            <a:ext cx="3864643" cy="37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4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E382-F892-D76C-EA93-D12870B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16" y="717728"/>
            <a:ext cx="4260301" cy="755700"/>
          </a:xfrm>
        </p:spPr>
        <p:txBody>
          <a:bodyPr/>
          <a:lstStyle/>
          <a:p>
            <a:r>
              <a:rPr lang="en-US" sz="2400" dirty="0"/>
              <a:t>Cancellations WRT Source of reservations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1ECC-B732-2F61-4516-1E35EAA7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636034"/>
            <a:ext cx="2808000" cy="317940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booking sites typically offer users a convenient cancellation policy, allowing them to cancel reservations with ease.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result, online bookings tend to have a higher cancellation ratio compared to offline and aviation bookings.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However, corporate bookings have a relatively lower cancellation rate.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30DBDFC-D71A-AA6B-B7EB-8855C54C4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5"/>
          <a:stretch/>
        </p:blipFill>
        <p:spPr>
          <a:xfrm>
            <a:off x="4254890" y="1002687"/>
            <a:ext cx="4159951" cy="3758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2165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697</Words>
  <Application>Microsoft Office PowerPoint</Application>
  <PresentationFormat>On-screen Show (16:9)</PresentationFormat>
  <Paragraphs>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Amasis MT Pro Black</vt:lpstr>
      <vt:lpstr>Arial</vt:lpstr>
      <vt:lpstr>Söhne</vt:lpstr>
      <vt:lpstr>Times New Roman</vt:lpstr>
      <vt:lpstr>Simple Light</vt:lpstr>
      <vt:lpstr>DATA 606 Capstone in Data Science </vt:lpstr>
      <vt:lpstr> Introduction: </vt:lpstr>
      <vt:lpstr> Dataset: </vt:lpstr>
      <vt:lpstr>Description of the dataset:</vt:lpstr>
      <vt:lpstr>Correlation among the columns:</vt:lpstr>
      <vt:lpstr>Cancellations WRT months</vt:lpstr>
      <vt:lpstr>Reservations WRT day of the week</vt:lpstr>
      <vt:lpstr>Source of reservations</vt:lpstr>
      <vt:lpstr>Cancellations WRT Source of reservations</vt:lpstr>
      <vt:lpstr>Cancellations WRT Total nights</vt:lpstr>
      <vt:lpstr>Cancellations WRT no. of parking spots chosen</vt:lpstr>
      <vt:lpstr>Cancellations WRT no. of special requests made</vt:lpstr>
      <vt:lpstr>Classification – Logistic regression</vt:lpstr>
      <vt:lpstr>Classification – Decision Tree</vt:lpstr>
      <vt:lpstr>Classification – Random Forest</vt:lpstr>
      <vt:lpstr>Classification – Gradient Boosting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</dc:title>
  <dc:creator>Manoj Kumar</dc:creator>
  <cp:lastModifiedBy>Manoj Kumar</cp:lastModifiedBy>
  <cp:revision>8</cp:revision>
  <dcterms:modified xsi:type="dcterms:W3CDTF">2023-05-09T17:06:31Z</dcterms:modified>
</cp:coreProperties>
</file>