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9" r:id="rId4"/>
    <p:sldId id="259" r:id="rId5"/>
    <p:sldId id="276" r:id="rId6"/>
    <p:sldId id="277" r:id="rId7"/>
    <p:sldId id="271" r:id="rId8"/>
    <p:sldId id="272" r:id="rId9"/>
    <p:sldId id="279" r:id="rId10"/>
    <p:sldId id="281" r:id="rId11"/>
    <p:sldId id="278" r:id="rId12"/>
    <p:sldId id="274" r:id="rId13"/>
    <p:sldId id="283" r:id="rId14"/>
    <p:sldId id="275" r:id="rId15"/>
    <p:sldId id="286" r:id="rId16"/>
    <p:sldId id="287" r:id="rId17"/>
    <p:sldId id="290" r:id="rId18"/>
    <p:sldId id="265" r:id="rId19"/>
    <p:sldId id="289" r:id="rId20"/>
    <p:sldId id="28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bhanu Gundu" userId="9107a230314017ab" providerId="LiveId" clId="{D0A5E4E1-9398-4371-A9DF-13979E7EDA91}"/>
    <pc:docChg chg="custSel modSld">
      <pc:chgData name="Sribhanu Gundu" userId="9107a230314017ab" providerId="LiveId" clId="{D0A5E4E1-9398-4371-A9DF-13979E7EDA91}" dt="2023-05-06T19:51:53.578" v="27" actId="14100"/>
      <pc:docMkLst>
        <pc:docMk/>
      </pc:docMkLst>
      <pc:sldChg chg="modSp mod">
        <pc:chgData name="Sribhanu Gundu" userId="9107a230314017ab" providerId="LiveId" clId="{D0A5E4E1-9398-4371-A9DF-13979E7EDA91}" dt="2023-05-05T22:58:08.581" v="17" actId="20577"/>
        <pc:sldMkLst>
          <pc:docMk/>
          <pc:sldMk cId="1723575178" sldId="281"/>
        </pc:sldMkLst>
        <pc:spChg chg="mod">
          <ac:chgData name="Sribhanu Gundu" userId="9107a230314017ab" providerId="LiveId" clId="{D0A5E4E1-9398-4371-A9DF-13979E7EDA91}" dt="2023-05-05T22:58:08.581" v="17" actId="20577"/>
          <ac:spMkLst>
            <pc:docMk/>
            <pc:sldMk cId="1723575178" sldId="281"/>
            <ac:spMk id="2" creationId="{00000000-0000-0000-0000-000000000000}"/>
          </ac:spMkLst>
        </pc:spChg>
      </pc:sldChg>
      <pc:sldChg chg="addSp delSp modSp mod">
        <pc:chgData name="Sribhanu Gundu" userId="9107a230314017ab" providerId="LiveId" clId="{D0A5E4E1-9398-4371-A9DF-13979E7EDA91}" dt="2023-05-06T19:51:13.247" v="22" actId="14100"/>
        <pc:sldMkLst>
          <pc:docMk/>
          <pc:sldMk cId="4124604398" sldId="286"/>
        </pc:sldMkLst>
        <pc:spChg chg="add mod">
          <ac:chgData name="Sribhanu Gundu" userId="9107a230314017ab" providerId="LiveId" clId="{D0A5E4E1-9398-4371-A9DF-13979E7EDA91}" dt="2023-05-06T19:51:00.719" v="18" actId="478"/>
          <ac:spMkLst>
            <pc:docMk/>
            <pc:sldMk cId="4124604398" sldId="286"/>
            <ac:spMk id="5" creationId="{F2715957-2691-894F-C70D-19A4BC466CA5}"/>
          </ac:spMkLst>
        </pc:spChg>
        <pc:picChg chg="del">
          <ac:chgData name="Sribhanu Gundu" userId="9107a230314017ab" providerId="LiveId" clId="{D0A5E4E1-9398-4371-A9DF-13979E7EDA91}" dt="2023-05-06T19:51:00.719" v="18" actId="478"/>
          <ac:picMkLst>
            <pc:docMk/>
            <pc:sldMk cId="4124604398" sldId="286"/>
            <ac:picMk id="7" creationId="{5012808C-B4DB-F0FB-BC0B-614EA1D39A1A}"/>
          </ac:picMkLst>
        </pc:picChg>
        <pc:picChg chg="add mod">
          <ac:chgData name="Sribhanu Gundu" userId="9107a230314017ab" providerId="LiveId" clId="{D0A5E4E1-9398-4371-A9DF-13979E7EDA91}" dt="2023-05-06T19:51:13.247" v="22" actId="14100"/>
          <ac:picMkLst>
            <pc:docMk/>
            <pc:sldMk cId="4124604398" sldId="286"/>
            <ac:picMk id="1026" creationId="{B40E246A-F419-8E74-A501-A3C5CA05F408}"/>
          </ac:picMkLst>
        </pc:picChg>
      </pc:sldChg>
      <pc:sldChg chg="addSp delSp modSp mod">
        <pc:chgData name="Sribhanu Gundu" userId="9107a230314017ab" providerId="LiveId" clId="{D0A5E4E1-9398-4371-A9DF-13979E7EDA91}" dt="2023-05-06T19:51:53.578" v="27" actId="14100"/>
        <pc:sldMkLst>
          <pc:docMk/>
          <pc:sldMk cId="3275022054" sldId="287"/>
        </pc:sldMkLst>
        <pc:spChg chg="add mod">
          <ac:chgData name="Sribhanu Gundu" userId="9107a230314017ab" providerId="LiveId" clId="{D0A5E4E1-9398-4371-A9DF-13979E7EDA91}" dt="2023-05-06T19:51:42.878" v="23" actId="478"/>
          <ac:spMkLst>
            <pc:docMk/>
            <pc:sldMk cId="3275022054" sldId="287"/>
            <ac:spMk id="5" creationId="{C9BA95DF-C07D-222B-1657-C421CD910AE6}"/>
          </ac:spMkLst>
        </pc:spChg>
        <pc:picChg chg="del">
          <ac:chgData name="Sribhanu Gundu" userId="9107a230314017ab" providerId="LiveId" clId="{D0A5E4E1-9398-4371-A9DF-13979E7EDA91}" dt="2023-05-06T19:51:42.878" v="23" actId="478"/>
          <ac:picMkLst>
            <pc:docMk/>
            <pc:sldMk cId="3275022054" sldId="287"/>
            <ac:picMk id="8" creationId="{2FE5F089-09C5-9E74-253F-BF9A81CE88EF}"/>
          </ac:picMkLst>
        </pc:picChg>
        <pc:picChg chg="add mod">
          <ac:chgData name="Sribhanu Gundu" userId="9107a230314017ab" providerId="LiveId" clId="{D0A5E4E1-9398-4371-A9DF-13979E7EDA91}" dt="2023-05-06T19:51:53.578" v="27" actId="14100"/>
          <ac:picMkLst>
            <pc:docMk/>
            <pc:sldMk cId="3275022054" sldId="287"/>
            <ac:picMk id="2050" creationId="{368FDAD9-A43D-69A9-60AF-C1147733115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Data Preparation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EDA &amp; Visualization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Machine Learning Modeling</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3" custLinFactNeighborY="4503">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3">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3">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55193"/>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Machine Learning Modeling</a:t>
          </a:r>
        </a:p>
      </dsp:txBody>
      <dsp:txXfrm>
        <a:off x="0" y="4055193"/>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 &amp; Visualization</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 Preparation</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5/6/2023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5/6/2023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5/6/2023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5/6/2023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5/6/2023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5/6/2023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5/6/2023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5/6/2023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Prediction</a:t>
            </a:r>
          </a:p>
        </p:txBody>
      </p:sp>
      <p:sp>
        <p:nvSpPr>
          <p:cNvPr id="3" name="Subtitle 2"/>
          <p:cNvSpPr>
            <a:spLocks noGrp="1"/>
          </p:cNvSpPr>
          <p:nvPr>
            <p:ph type="subTitle" idx="1"/>
          </p:nvPr>
        </p:nvSpPr>
        <p:spPr>
          <a:xfrm>
            <a:off x="626225" y="5181600"/>
            <a:ext cx="4098175" cy="685800"/>
          </a:xfrm>
        </p:spPr>
        <p:txBody>
          <a:bodyPr/>
          <a:lstStyle/>
          <a:p>
            <a:r>
              <a:rPr lang="en-US" dirty="0"/>
              <a:t>CAPSTONE Project 606</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a:t>BY Sri Bhanu Gundu</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B90FF7B-8A20-1380-2876-EC134D47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628801"/>
            <a:ext cx="11377264" cy="2736304"/>
          </a:xfrm>
          <a:prstGeom prst="rect">
            <a:avLst/>
          </a:prstGeom>
        </p:spPr>
      </p:pic>
      <p:pic>
        <p:nvPicPr>
          <p:cNvPr id="6" name="Picture 5">
            <a:extLst>
              <a:ext uri="{FF2B5EF4-FFF2-40B4-BE49-F238E27FC236}">
                <a16:creationId xmlns:a16="http://schemas.microsoft.com/office/drawing/2014/main" id="{A18E7F0E-8627-0B4E-642E-5FBD62603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4682263"/>
            <a:ext cx="11377264" cy="2076517"/>
          </a:xfrm>
          <a:prstGeom prst="rect">
            <a:avLst/>
          </a:prstGeom>
        </p:spPr>
      </p:pic>
    </p:spTree>
    <p:extLst>
      <p:ext uri="{BB962C8B-B14F-4D97-AF65-F5344CB8AC3E}">
        <p14:creationId xmlns:p14="http://schemas.microsoft.com/office/powerpoint/2010/main" val="17235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 Analysis (EDA &amp; Data Visualization)</a:t>
            </a:r>
          </a:p>
        </p:txBody>
      </p:sp>
      <p:sp>
        <p:nvSpPr>
          <p:cNvPr id="3" name="Content Placeholder 2"/>
          <p:cNvSpPr>
            <a:spLocks noGrp="1"/>
          </p:cNvSpPr>
          <p:nvPr>
            <p:ph idx="1"/>
          </p:nvPr>
        </p:nvSpPr>
        <p:spPr/>
        <p:txBody>
          <a:bodyPr/>
          <a:lstStyle/>
          <a:p>
            <a:r>
              <a:rPr lang="en-US" dirty="0">
                <a:latin typeface="-apple-system"/>
              </a:rPr>
              <a:t>T</a:t>
            </a:r>
            <a:r>
              <a:rPr lang="en-US" b="0" i="0" dirty="0">
                <a:effectLst/>
                <a:latin typeface="-apple-system"/>
              </a:rPr>
              <a:t>he heart diseases observed are highest in Males</a:t>
            </a:r>
            <a:r>
              <a:rPr lang="en-US" dirty="0">
                <a:solidFill>
                  <a:srgbClr val="374151"/>
                </a:solidFill>
                <a:latin typeface="Söhne"/>
              </a:rPr>
              <a:t>.</a:t>
            </a:r>
          </a:p>
          <a:p>
            <a:r>
              <a:rPr lang="en-US" dirty="0">
                <a:solidFill>
                  <a:srgbClr val="374151"/>
                </a:solidFill>
                <a:latin typeface="Söhne"/>
              </a:rPr>
              <a:t>Patients after 50 years are mor prone to heart diseases.</a:t>
            </a:r>
          </a:p>
          <a:p>
            <a:r>
              <a:rPr lang="en-US" b="0" i="0" dirty="0">
                <a:solidFill>
                  <a:srgbClr val="374151"/>
                </a:solidFill>
                <a:effectLst/>
                <a:latin typeface="Söhne"/>
              </a:rPr>
              <a:t>Patients more than 200 mg of Cholesterol are more prone to the risks of heart failure</a:t>
            </a:r>
            <a:r>
              <a:rPr lang="en-US" dirty="0">
                <a:solidFill>
                  <a:srgbClr val="374151"/>
                </a:solidFill>
                <a:latin typeface="Söhne"/>
              </a:rPr>
              <a:t>.</a:t>
            </a:r>
          </a:p>
          <a:p>
            <a:r>
              <a:rPr lang="en-US" b="0" i="0" dirty="0">
                <a:effectLst/>
                <a:latin typeface="-apple-system"/>
              </a:rPr>
              <a:t>Presence of fasting blood sugar, and resting blood pressure more than 120 (120-140) had higher chances of heart diseases.</a:t>
            </a:r>
          </a:p>
          <a:p>
            <a:r>
              <a:rPr lang="en-US" dirty="0">
                <a:latin typeface="-apple-system"/>
              </a:rPr>
              <a:t>Some other parameters are </a:t>
            </a:r>
            <a:r>
              <a:rPr lang="en-US" b="0" i="0" dirty="0">
                <a:effectLst/>
                <a:latin typeface="-apple-system"/>
              </a:rPr>
              <a:t>Asymptomatic Blood pressure and slope_of_st with Upsloping and ST_depression between 0 to 2 is in the category of patients facing the problems of heart diseases.</a:t>
            </a:r>
          </a:p>
        </p:txBody>
      </p:sp>
    </p:spTree>
    <p:extLst>
      <p:ext uri="{BB962C8B-B14F-4D97-AF65-F5344CB8AC3E}">
        <p14:creationId xmlns:p14="http://schemas.microsoft.com/office/powerpoint/2010/main" val="41920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6" name="Picture 5">
            <a:extLst>
              <a:ext uri="{FF2B5EF4-FFF2-40B4-BE49-F238E27FC236}">
                <a16:creationId xmlns:a16="http://schemas.microsoft.com/office/drawing/2014/main" id="{32BF36FE-D62A-32CE-4D2F-F5F8E95A6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12192000" cy="4869160"/>
          </a:xfrm>
          <a:prstGeom prst="rect">
            <a:avLst/>
          </a:prstGeom>
        </p:spPr>
      </p:pic>
      <p:sp>
        <p:nvSpPr>
          <p:cNvPr id="8" name="TextBox 7">
            <a:extLst>
              <a:ext uri="{FF2B5EF4-FFF2-40B4-BE49-F238E27FC236}">
                <a16:creationId xmlns:a16="http://schemas.microsoft.com/office/drawing/2014/main" id="{B7573409-53DA-A8D9-1F67-B9188E58485E}"/>
              </a:ext>
            </a:extLst>
          </p:cNvPr>
          <p:cNvSpPr txBox="1"/>
          <p:nvPr/>
        </p:nvSpPr>
        <p:spPr>
          <a:xfrm>
            <a:off x="0" y="1556792"/>
            <a:ext cx="12144672" cy="369332"/>
          </a:xfrm>
          <a:prstGeom prst="rect">
            <a:avLst/>
          </a:prstGeom>
          <a:noFill/>
        </p:spPr>
        <p:txBody>
          <a:bodyPr wrap="square">
            <a:spAutoFit/>
          </a:bodyPr>
          <a:lstStyle/>
          <a:p>
            <a:r>
              <a:rPr lang="en-US" dirty="0"/>
              <a:t>Accuracy comparison of Machine learning models of random Forest, Logistic regression, Decision tree and ANN(MLP)</a:t>
            </a:r>
          </a:p>
        </p:txBody>
      </p:sp>
    </p:spTree>
    <p:extLst>
      <p:ext uri="{BB962C8B-B14F-4D97-AF65-F5344CB8AC3E}">
        <p14:creationId xmlns:p14="http://schemas.microsoft.com/office/powerpoint/2010/main" val="372146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4" name="Picture 3">
            <a:extLst>
              <a:ext uri="{FF2B5EF4-FFF2-40B4-BE49-F238E27FC236}">
                <a16:creationId xmlns:a16="http://schemas.microsoft.com/office/drawing/2014/main" id="{0F359207-C125-4AE3-D2CA-1CE20E95B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12192000" cy="5040560"/>
          </a:xfrm>
          <a:prstGeom prst="rect">
            <a:avLst/>
          </a:prstGeom>
        </p:spPr>
      </p:pic>
      <p:sp>
        <p:nvSpPr>
          <p:cNvPr id="3" name="TextBox 2">
            <a:extLst>
              <a:ext uri="{FF2B5EF4-FFF2-40B4-BE49-F238E27FC236}">
                <a16:creationId xmlns:a16="http://schemas.microsoft.com/office/drawing/2014/main" id="{911CD6FF-0077-B80C-58D1-E72EF1F4633D}"/>
              </a:ext>
            </a:extLst>
          </p:cNvPr>
          <p:cNvSpPr txBox="1"/>
          <p:nvPr/>
        </p:nvSpPr>
        <p:spPr>
          <a:xfrm>
            <a:off x="0" y="1556792"/>
            <a:ext cx="12144672" cy="369332"/>
          </a:xfrm>
          <a:prstGeom prst="rect">
            <a:avLst/>
          </a:prstGeom>
          <a:noFill/>
        </p:spPr>
        <p:txBody>
          <a:bodyPr wrap="square">
            <a:spAutoFit/>
          </a:bodyPr>
          <a:lstStyle/>
          <a:p>
            <a:r>
              <a:rPr lang="en-US" dirty="0"/>
              <a:t>Recall comparison of Machine learning models of random Forest, Logistic regression, Decision tree and ANN(MLP)</a:t>
            </a:r>
          </a:p>
        </p:txBody>
      </p:sp>
    </p:spTree>
    <p:extLst>
      <p:ext uri="{BB962C8B-B14F-4D97-AF65-F5344CB8AC3E}">
        <p14:creationId xmlns:p14="http://schemas.microsoft.com/office/powerpoint/2010/main" val="130421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Models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37636111"/>
              </p:ext>
            </p:extLst>
          </p:nvPr>
        </p:nvGraphicFramePr>
        <p:xfrm>
          <a:off x="911424" y="2060847"/>
          <a:ext cx="10441160" cy="3456385"/>
        </p:xfrm>
        <a:graphic>
          <a:graphicData uri="http://schemas.openxmlformats.org/drawingml/2006/table">
            <a:tbl>
              <a:tblPr firstRow="1" bandRow="1">
                <a:tableStyleId>{21E4AEA4-8DFA-4A89-87EB-49C32662AFE0}</a:tableStyleId>
              </a:tblPr>
              <a:tblGrid>
                <a:gridCol w="208823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88232">
                  <a:extLst>
                    <a:ext uri="{9D8B030D-6E8A-4147-A177-3AD203B41FA5}">
                      <a16:colId xmlns:a16="http://schemas.microsoft.com/office/drawing/2014/main" val="587073013"/>
                    </a:ext>
                  </a:extLst>
                </a:gridCol>
                <a:gridCol w="2088232">
                  <a:extLst>
                    <a:ext uri="{9D8B030D-6E8A-4147-A177-3AD203B41FA5}">
                      <a16:colId xmlns:a16="http://schemas.microsoft.com/office/drawing/2014/main" val="1215607088"/>
                    </a:ext>
                  </a:extLst>
                </a:gridCol>
              </a:tblGrid>
              <a:tr h="691277">
                <a:tc>
                  <a:txBody>
                    <a:bodyPr/>
                    <a:lstStyle/>
                    <a:p>
                      <a:pPr algn="ctr"/>
                      <a:r>
                        <a:rPr lang="en-US" b="0" dirty="0"/>
                        <a:t>Classifier</a:t>
                      </a:r>
                    </a:p>
                  </a:txBody>
                  <a:tcPr anchor="ctr"/>
                </a:tc>
                <a:tc>
                  <a:txBody>
                    <a:bodyPr/>
                    <a:lstStyle/>
                    <a:p>
                      <a:pPr algn="ctr"/>
                      <a:r>
                        <a:rPr lang="en-US" b="0" dirty="0"/>
                        <a:t>Accuracy</a:t>
                      </a:r>
                    </a:p>
                  </a:txBody>
                  <a:tcPr anchor="ctr"/>
                </a:tc>
                <a:tc>
                  <a:txBody>
                    <a:bodyPr/>
                    <a:lstStyle/>
                    <a:p>
                      <a:pPr algn="ctr"/>
                      <a:r>
                        <a:rPr lang="en-US" b="0" dirty="0"/>
                        <a:t>Recall</a:t>
                      </a:r>
                    </a:p>
                  </a:txBody>
                  <a:tcPr anchor="ctr"/>
                </a:tc>
                <a:tc>
                  <a:txBody>
                    <a:bodyPr/>
                    <a:lstStyle/>
                    <a:p>
                      <a:pPr algn="ctr"/>
                      <a:r>
                        <a:rPr lang="en-US" b="0" dirty="0"/>
                        <a:t>Precision</a:t>
                      </a:r>
                    </a:p>
                  </a:txBody>
                  <a:tcPr anchor="ctr"/>
                </a:tc>
                <a:tc>
                  <a:txBody>
                    <a:bodyPr/>
                    <a:lstStyle/>
                    <a:p>
                      <a:pPr algn="ctr"/>
                      <a:r>
                        <a:rPr lang="en-US" b="0" dirty="0"/>
                        <a:t>Roc_auc</a:t>
                      </a:r>
                    </a:p>
                  </a:txBody>
                  <a:tcPr anchor="ctr"/>
                </a:tc>
                <a:extLst>
                  <a:ext uri="{0D108BD9-81ED-4DB2-BD59-A6C34878D82A}">
                    <a16:rowId xmlns:a16="http://schemas.microsoft.com/office/drawing/2014/main" val="10000"/>
                  </a:ext>
                </a:extLst>
              </a:tr>
              <a:tr h="691277">
                <a:tc>
                  <a:txBody>
                    <a:bodyPr/>
                    <a:lstStyle/>
                    <a:p>
                      <a:pPr algn="ctr"/>
                      <a:r>
                        <a:rPr lang="en-US" dirty="0"/>
                        <a:t>Logistic Regression</a:t>
                      </a:r>
                    </a:p>
                  </a:txBody>
                  <a:tcPr anchor="ctr"/>
                </a:tc>
                <a:tc>
                  <a:txBody>
                    <a:bodyPr/>
                    <a:lstStyle/>
                    <a:p>
                      <a:pPr algn="ctr"/>
                      <a:r>
                        <a:rPr lang="en-US" dirty="0"/>
                        <a:t>88.33%</a:t>
                      </a:r>
                    </a:p>
                  </a:txBody>
                  <a:tcPr anchor="ctr"/>
                </a:tc>
                <a:tc>
                  <a:txBody>
                    <a:bodyPr/>
                    <a:lstStyle/>
                    <a:p>
                      <a:pPr algn="ctr"/>
                      <a:r>
                        <a:rPr lang="en-US" dirty="0"/>
                        <a:t>89.32%</a:t>
                      </a:r>
                    </a:p>
                  </a:txBody>
                  <a:tcPr anchor="ctr"/>
                </a:tc>
                <a:tc>
                  <a:txBody>
                    <a:bodyPr/>
                    <a:lstStyle/>
                    <a:p>
                      <a:pPr algn="ctr"/>
                      <a:r>
                        <a:rPr lang="en-US" dirty="0"/>
                        <a:t>87.99%</a:t>
                      </a:r>
                    </a:p>
                  </a:txBody>
                  <a:tcPr anchor="ctr"/>
                </a:tc>
                <a:tc>
                  <a:txBody>
                    <a:bodyPr/>
                    <a:lstStyle/>
                    <a:p>
                      <a:pPr algn="ctr"/>
                      <a:r>
                        <a:rPr lang="en-US" dirty="0"/>
                        <a:t>95.25%</a:t>
                      </a:r>
                    </a:p>
                  </a:txBody>
                  <a:tcPr anchor="ctr"/>
                </a:tc>
                <a:extLst>
                  <a:ext uri="{0D108BD9-81ED-4DB2-BD59-A6C34878D82A}">
                    <a16:rowId xmlns:a16="http://schemas.microsoft.com/office/drawing/2014/main" val="10001"/>
                  </a:ext>
                </a:extLst>
              </a:tr>
              <a:tr h="691277">
                <a:tc>
                  <a:txBody>
                    <a:bodyPr/>
                    <a:lstStyle/>
                    <a:p>
                      <a:pPr algn="ctr"/>
                      <a:r>
                        <a:rPr lang="en-US" dirty="0"/>
                        <a:t>Decision Tree</a:t>
                      </a:r>
                    </a:p>
                  </a:txBody>
                  <a:tcPr anchor="ctr"/>
                </a:tc>
                <a:tc>
                  <a:txBody>
                    <a:bodyPr/>
                    <a:lstStyle/>
                    <a:p>
                      <a:pPr algn="ctr"/>
                      <a:r>
                        <a:rPr lang="en-US" dirty="0"/>
                        <a:t>87.22%</a:t>
                      </a:r>
                    </a:p>
                  </a:txBody>
                  <a:tcPr anchor="ctr"/>
                </a:tc>
                <a:tc>
                  <a:txBody>
                    <a:bodyPr/>
                    <a:lstStyle/>
                    <a:p>
                      <a:pPr algn="ctr"/>
                      <a:r>
                        <a:rPr lang="en-US" dirty="0"/>
                        <a:t>88.60%</a:t>
                      </a:r>
                    </a:p>
                  </a:txBody>
                  <a:tcPr anchor="ctr"/>
                </a:tc>
                <a:tc>
                  <a:txBody>
                    <a:bodyPr/>
                    <a:lstStyle/>
                    <a:p>
                      <a:pPr algn="ctr"/>
                      <a:r>
                        <a:rPr lang="en-US" dirty="0"/>
                        <a:t>87.22%</a:t>
                      </a:r>
                    </a:p>
                  </a:txBody>
                  <a:tcPr anchor="ctr"/>
                </a:tc>
                <a:tc>
                  <a:txBody>
                    <a:bodyPr/>
                    <a:lstStyle/>
                    <a:p>
                      <a:pPr algn="ctr"/>
                      <a:r>
                        <a:rPr lang="en-US" dirty="0"/>
                        <a:t>89.68%</a:t>
                      </a:r>
                    </a:p>
                  </a:txBody>
                  <a:tcPr anchor="ctr"/>
                </a:tc>
                <a:extLst>
                  <a:ext uri="{0D108BD9-81ED-4DB2-BD59-A6C34878D82A}">
                    <a16:rowId xmlns:a16="http://schemas.microsoft.com/office/drawing/2014/main" val="10002"/>
                  </a:ext>
                </a:extLst>
              </a:tr>
              <a:tr h="691277">
                <a:tc>
                  <a:txBody>
                    <a:bodyPr/>
                    <a:lstStyle/>
                    <a:p>
                      <a:pPr algn="ctr"/>
                      <a:r>
                        <a:rPr lang="en-US" dirty="0"/>
                        <a:t>Random Forest</a:t>
                      </a:r>
                    </a:p>
                  </a:txBody>
                  <a:tcPr anchor="ctr"/>
                </a:tc>
                <a:tc>
                  <a:txBody>
                    <a:bodyPr/>
                    <a:lstStyle/>
                    <a:p>
                      <a:pPr algn="ctr"/>
                      <a:r>
                        <a:rPr lang="en-US" dirty="0"/>
                        <a:t>91.67%</a:t>
                      </a:r>
                    </a:p>
                  </a:txBody>
                  <a:tcPr anchor="ctr"/>
                </a:tc>
                <a:tc>
                  <a:txBody>
                    <a:bodyPr/>
                    <a:lstStyle/>
                    <a:p>
                      <a:pPr algn="ctr"/>
                      <a:r>
                        <a:rPr lang="en-US" dirty="0"/>
                        <a:t>92.56%</a:t>
                      </a:r>
                    </a:p>
                  </a:txBody>
                  <a:tcPr anchor="ctr"/>
                </a:tc>
                <a:tc>
                  <a:txBody>
                    <a:bodyPr/>
                    <a:lstStyle/>
                    <a:p>
                      <a:pPr algn="ctr"/>
                      <a:r>
                        <a:rPr lang="en-US" dirty="0"/>
                        <a:t>91.22%</a:t>
                      </a:r>
                    </a:p>
                  </a:txBody>
                  <a:tcPr anchor="ctr"/>
                </a:tc>
                <a:tc>
                  <a:txBody>
                    <a:bodyPr/>
                    <a:lstStyle/>
                    <a:p>
                      <a:pPr algn="ctr"/>
                      <a:r>
                        <a:rPr lang="en-US" dirty="0"/>
                        <a:t>97.32%</a:t>
                      </a:r>
                    </a:p>
                  </a:txBody>
                  <a:tcPr anchor="ctr"/>
                </a:tc>
                <a:extLst>
                  <a:ext uri="{0D108BD9-81ED-4DB2-BD59-A6C34878D82A}">
                    <a16:rowId xmlns:a16="http://schemas.microsoft.com/office/drawing/2014/main" val="1371472252"/>
                  </a:ext>
                </a:extLst>
              </a:tr>
              <a:tr h="691277">
                <a:tc>
                  <a:txBody>
                    <a:bodyPr/>
                    <a:lstStyle/>
                    <a:p>
                      <a:pPr algn="ctr"/>
                      <a:r>
                        <a:rPr lang="en-US" dirty="0"/>
                        <a:t>MLP Classifier</a:t>
                      </a:r>
                    </a:p>
                  </a:txBody>
                  <a:tcPr anchor="ctr"/>
                </a:tc>
                <a:tc>
                  <a:txBody>
                    <a:bodyPr/>
                    <a:lstStyle/>
                    <a:p>
                      <a:pPr algn="ctr"/>
                      <a:r>
                        <a:rPr lang="en-US" dirty="0"/>
                        <a:t>89.44%</a:t>
                      </a:r>
                    </a:p>
                  </a:txBody>
                  <a:tcPr anchor="ctr"/>
                </a:tc>
                <a:tc>
                  <a:txBody>
                    <a:bodyPr/>
                    <a:lstStyle/>
                    <a:p>
                      <a:pPr algn="ctr"/>
                      <a:r>
                        <a:rPr lang="en-US" dirty="0"/>
                        <a:t>90.47%</a:t>
                      </a:r>
                    </a:p>
                  </a:txBody>
                  <a:tcPr anchor="ctr"/>
                </a:tc>
                <a:tc>
                  <a:txBody>
                    <a:bodyPr/>
                    <a:lstStyle/>
                    <a:p>
                      <a:pPr algn="ctr"/>
                      <a:r>
                        <a:rPr lang="en-US" dirty="0"/>
                        <a:t>89.10%</a:t>
                      </a:r>
                    </a:p>
                  </a:txBody>
                  <a:tcPr anchor="ctr"/>
                </a:tc>
                <a:tc>
                  <a:txBody>
                    <a:bodyPr/>
                    <a:lstStyle/>
                    <a:p>
                      <a:pPr algn="ctr"/>
                      <a:r>
                        <a:rPr lang="en-US" dirty="0"/>
                        <a:t>89.64%</a:t>
                      </a:r>
                    </a:p>
                  </a:txBody>
                  <a:tcPr anchor="ctr"/>
                </a:tc>
                <a:extLst>
                  <a:ext uri="{0D108BD9-81ED-4DB2-BD59-A6C34878D82A}">
                    <a16:rowId xmlns:a16="http://schemas.microsoft.com/office/drawing/2014/main" val="1292315636"/>
                  </a:ext>
                </a:extLst>
              </a:tr>
            </a:tbl>
          </a:graphicData>
        </a:graphic>
      </p:graphicFrame>
      <p:sp>
        <p:nvSpPr>
          <p:cNvPr id="6" name="TextBox 5">
            <a:extLst>
              <a:ext uri="{FF2B5EF4-FFF2-40B4-BE49-F238E27FC236}">
                <a16:creationId xmlns:a16="http://schemas.microsoft.com/office/drawing/2014/main" id="{F373E708-DC86-4C3F-893C-4F2C73F4741A}"/>
              </a:ext>
            </a:extLst>
          </p:cNvPr>
          <p:cNvSpPr txBox="1"/>
          <p:nvPr/>
        </p:nvSpPr>
        <p:spPr>
          <a:xfrm>
            <a:off x="839416" y="5830130"/>
            <a:ext cx="10585176" cy="923330"/>
          </a:xfrm>
          <a:prstGeom prst="rect">
            <a:avLst/>
          </a:prstGeom>
          <a:noFill/>
        </p:spPr>
        <p:txBody>
          <a:bodyPr wrap="square">
            <a:spAutoFit/>
          </a:bodyPr>
          <a:lstStyle/>
          <a:p>
            <a:r>
              <a:rPr lang="en-US" dirty="0">
                <a:solidFill>
                  <a:srgbClr val="000000"/>
                </a:solidFill>
                <a:latin typeface="Courier New" panose="02070309020205020404" pitchFamily="49" charset="0"/>
              </a:rPr>
              <a:t>From overall observations of metrics with Accuracy, Recall, precision and roc_auc score, it is clear that Random Forest model is performing well for prediction with highest accuracy of 91.67%, and Recall 92.56%</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4997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tuning</a:t>
            </a:r>
          </a:p>
        </p:txBody>
      </p:sp>
      <p:sp>
        <p:nvSpPr>
          <p:cNvPr id="4" name="Text Placeholder 3"/>
          <p:cNvSpPr>
            <a:spLocks noGrp="1"/>
          </p:cNvSpPr>
          <p:nvPr>
            <p:ph type="body" sz="half" idx="2"/>
          </p:nvPr>
        </p:nvSpPr>
        <p:spPr/>
        <p:txBody>
          <a:bodyPr/>
          <a:lstStyle/>
          <a:p>
            <a:r>
              <a:rPr lang="en-US" dirty="0"/>
              <a:t>After Performing hyper tuning with Grid Search CV, then comparing the models,</a:t>
            </a:r>
          </a:p>
        </p:txBody>
      </p:sp>
      <p:sp>
        <p:nvSpPr>
          <p:cNvPr id="5" name="Content Placeholder 4">
            <a:extLst>
              <a:ext uri="{FF2B5EF4-FFF2-40B4-BE49-F238E27FC236}">
                <a16:creationId xmlns:a16="http://schemas.microsoft.com/office/drawing/2014/main" id="{F2715957-2691-894F-C70D-19A4BC466CA5}"/>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B40E246A-F419-8E74-A501-A3C5CA05F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8880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6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a:t>
            </a:r>
          </a:p>
        </p:txBody>
      </p:sp>
      <p:sp>
        <p:nvSpPr>
          <p:cNvPr id="4" name="Text Placeholder 3"/>
          <p:cNvSpPr>
            <a:spLocks noGrp="1"/>
          </p:cNvSpPr>
          <p:nvPr>
            <p:ph type="body" sz="half" idx="2"/>
          </p:nvPr>
        </p:nvSpPr>
        <p:spPr/>
        <p:txBody>
          <a:bodyPr/>
          <a:lstStyle/>
          <a:p>
            <a:r>
              <a:rPr lang="en-US" dirty="0"/>
              <a:t>Performing Ensemble and comparing classifiers with all the ensembles.</a:t>
            </a:r>
          </a:p>
        </p:txBody>
      </p:sp>
      <p:sp>
        <p:nvSpPr>
          <p:cNvPr id="5" name="Content Placeholder 4">
            <a:extLst>
              <a:ext uri="{FF2B5EF4-FFF2-40B4-BE49-F238E27FC236}">
                <a16:creationId xmlns:a16="http://schemas.microsoft.com/office/drawing/2014/main" id="{C9BA95DF-C07D-222B-1657-C421CD910AE6}"/>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368FDAD9-A43D-69A9-60AF-C11477331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66"/>
            <a:ext cx="7032104" cy="684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2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STREAMLIT WEB DEPLOYMENT</a:t>
            </a:r>
          </a:p>
        </p:txBody>
      </p:sp>
      <p:sp>
        <p:nvSpPr>
          <p:cNvPr id="3" name="Content Placeholder 2"/>
          <p:cNvSpPr>
            <a:spLocks noGrp="1"/>
          </p:cNvSpPr>
          <p:nvPr>
            <p:ph idx="1"/>
          </p:nvPr>
        </p:nvSpPr>
        <p:spPr/>
        <p:txBody>
          <a:bodyPr/>
          <a:lstStyle/>
          <a:p>
            <a:r>
              <a:rPr lang="en-US" b="0" i="0" dirty="0">
                <a:effectLst/>
                <a:latin typeface="-apple-system"/>
              </a:rPr>
              <a:t>From the above modeling, Random Forest is used for predicting the presence of heart disease.</a:t>
            </a:r>
          </a:p>
          <a:p>
            <a:r>
              <a:rPr lang="en-US" dirty="0">
                <a:latin typeface="-apple-system"/>
              </a:rPr>
              <a:t>Implemented web application with stream lit.</a:t>
            </a:r>
            <a:endParaRPr lang="en-US" b="0" i="0" dirty="0">
              <a:effectLst/>
              <a:latin typeface="-apple-system"/>
            </a:endParaRPr>
          </a:p>
        </p:txBody>
      </p:sp>
    </p:spTree>
    <p:extLst>
      <p:ext uri="{BB962C8B-B14F-4D97-AF65-F5344CB8AC3E}">
        <p14:creationId xmlns:p14="http://schemas.microsoft.com/office/powerpoint/2010/main" val="77742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absence of heart failure.</a:t>
            </a:r>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8165A68D-1A83-9D72-3104-DA1F4F592785}"/>
              </a:ext>
            </a:extLst>
          </p:cNvPr>
          <p:cNvPicPr>
            <a:picLocks noChangeAspect="1"/>
          </p:cNvPicPr>
          <p:nvPr/>
        </p:nvPicPr>
        <p:blipFill>
          <a:blip r:embed="rId2"/>
          <a:stretch>
            <a:fillRect/>
          </a:stretch>
        </p:blipFill>
        <p:spPr>
          <a:xfrm>
            <a:off x="627063" y="332656"/>
            <a:ext cx="5943599" cy="6068143"/>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presence of heart failure.</a:t>
            </a:r>
          </a:p>
          <a:p>
            <a:endParaRPr lang="en-US" dirty="0"/>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0FB3FDC-4D5E-1BF3-A3F5-D3ADC3255A63}"/>
              </a:ext>
            </a:extLst>
          </p:cNvPr>
          <p:cNvPicPr>
            <a:picLocks noChangeAspect="1"/>
          </p:cNvPicPr>
          <p:nvPr/>
        </p:nvPicPr>
        <p:blipFill>
          <a:blip r:embed="rId2"/>
          <a:stretch>
            <a:fillRect/>
          </a:stretch>
        </p:blipFill>
        <p:spPr>
          <a:xfrm>
            <a:off x="628400" y="457200"/>
            <a:ext cx="5943600" cy="5943600"/>
          </a:xfrm>
          <a:prstGeom prst="rect">
            <a:avLst/>
          </a:prstGeom>
        </p:spPr>
      </p:pic>
    </p:spTree>
    <p:extLst>
      <p:ext uri="{BB962C8B-B14F-4D97-AF65-F5344CB8AC3E}">
        <p14:creationId xmlns:p14="http://schemas.microsoft.com/office/powerpoint/2010/main" val="22723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b="0" i="0" dirty="0">
                <a:solidFill>
                  <a:srgbClr val="374151"/>
                </a:solidFill>
                <a:effectLst/>
                <a:latin typeface="Söhne"/>
              </a:rPr>
              <a:t>Cardiovascular diseases are responsible for the highest number of deaths globally, claiming an estimated 17.9 million lives annually, which makes up 31% of all deaths worldwide</a:t>
            </a:r>
          </a:p>
          <a:p>
            <a:r>
              <a:rPr lang="en-US" b="0" i="0" dirty="0">
                <a:solidFill>
                  <a:srgbClr val="374151"/>
                </a:solidFill>
                <a:effectLst/>
                <a:latin typeface="Söhne"/>
              </a:rPr>
              <a:t>One of the common outcomes of Cardio Vascular diseases is heart failure</a:t>
            </a:r>
            <a:endParaRPr lang="en-US" dirty="0"/>
          </a:p>
          <a:p>
            <a:r>
              <a:rPr lang="en-US" b="0" i="0" dirty="0">
                <a:solidFill>
                  <a:srgbClr val="374151"/>
                </a:solidFill>
                <a:effectLst/>
                <a:latin typeface="Söhne"/>
              </a:rPr>
              <a:t>Individuals who have cardiovascular disease or are at a high risk of developing it are particularly vulnerable.</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The heart failure prediction model developed in this project has demonstrated the potential to predict the likelihood of heart failure in patients based on their medical history other factors</a:t>
            </a:r>
            <a:r>
              <a:rPr lang="en-US" b="0" i="0" dirty="0">
                <a:effectLst/>
                <a:latin typeface="-apple-system"/>
              </a:rPr>
              <a:t>.</a:t>
            </a:r>
          </a:p>
          <a:p>
            <a:r>
              <a:rPr lang="en-US" b="0" i="0" dirty="0">
                <a:solidFill>
                  <a:srgbClr val="374151"/>
                </a:solidFill>
                <a:effectLst/>
                <a:latin typeface="Söhne"/>
              </a:rPr>
              <a:t>This model can be a useful tool for healthcare professionals to identify patients who are at high risk of heart failure and provide them with appropriate preventive measures and treatments.</a:t>
            </a:r>
            <a:endParaRPr lang="en-US" dirty="0">
              <a:solidFill>
                <a:srgbClr val="374151"/>
              </a:solidFill>
              <a:latin typeface="-apple-system"/>
            </a:endParaRPr>
          </a:p>
          <a:p>
            <a:r>
              <a:rPr lang="en-US" dirty="0">
                <a:solidFill>
                  <a:srgbClr val="374151"/>
                </a:solidFill>
                <a:latin typeface="Söhne"/>
              </a:rPr>
              <a:t>T</a:t>
            </a:r>
            <a:r>
              <a:rPr lang="en-US" b="0" i="0" dirty="0">
                <a:solidFill>
                  <a:srgbClr val="374151"/>
                </a:solidFill>
                <a:effectLst/>
                <a:latin typeface="Söhne"/>
              </a:rPr>
              <a:t>he accuracy and reliability of the heart failure prediction model depends on the quality and completeness of the data used to train it.</a:t>
            </a:r>
          </a:p>
          <a:p>
            <a:r>
              <a:rPr lang="en-US" dirty="0">
                <a:solidFill>
                  <a:srgbClr val="374151"/>
                </a:solidFill>
                <a:latin typeface="Söhne"/>
              </a:rPr>
              <a:t>F</a:t>
            </a:r>
            <a:r>
              <a:rPr lang="en-US" b="0" i="0" dirty="0">
                <a:solidFill>
                  <a:srgbClr val="374151"/>
                </a:solidFill>
                <a:effectLst/>
                <a:latin typeface="Söhne"/>
              </a:rPr>
              <a:t>urther research is necessary to validate its performance on larger and more diverse datasets.</a:t>
            </a:r>
            <a:endParaRPr lang="en-US" b="0" i="0" dirty="0">
              <a:effectLst/>
              <a:latin typeface="-apple-system"/>
            </a:endParaRPr>
          </a:p>
        </p:txBody>
      </p:sp>
    </p:spTree>
    <p:extLst>
      <p:ext uri="{BB962C8B-B14F-4D97-AF65-F5344CB8AC3E}">
        <p14:creationId xmlns:p14="http://schemas.microsoft.com/office/powerpoint/2010/main" val="178883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0978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lstStyle/>
          <a:p>
            <a:r>
              <a:rPr lang="en-US" b="0" i="0" dirty="0">
                <a:solidFill>
                  <a:srgbClr val="1F2328"/>
                </a:solidFill>
                <a:effectLst/>
                <a:latin typeface="-apple-system"/>
              </a:rPr>
              <a:t>The dataset is taken from the UCI website "</a:t>
            </a:r>
            <a:r>
              <a:rPr lang="en-US" b="0" i="0" u="none" strike="noStrike" dirty="0">
                <a:effectLst/>
                <a:latin typeface="-apple-system"/>
                <a:hlinkClick r:id="rId2"/>
              </a:rPr>
              <a:t>https://archive.ics.uci.edu/ml/datasets/</a:t>
            </a:r>
            <a:r>
              <a:rPr lang="en-US" b="0" i="0" u="none" strike="noStrike" dirty="0" err="1">
                <a:effectLst/>
                <a:latin typeface="-apple-system"/>
                <a:hlinkClick r:id="rId2"/>
              </a:rPr>
              <a:t>Heart+Disease</a:t>
            </a:r>
            <a:r>
              <a:rPr lang="en-US" b="0" i="0" dirty="0">
                <a:solidFill>
                  <a:srgbClr val="1F2328"/>
                </a:solidFill>
                <a:effectLst/>
                <a:latin typeface="-apple-system"/>
              </a:rPr>
              <a:t>" of three databases with datasets of Cleveland, Hungarian and Switzerland are taken.</a:t>
            </a:r>
          </a:p>
          <a:p>
            <a:r>
              <a:rPr lang="en-US" b="0" i="0" dirty="0">
                <a:solidFill>
                  <a:srgbClr val="374151"/>
                </a:solidFill>
                <a:effectLst/>
                <a:latin typeface="Söhne"/>
              </a:rPr>
              <a:t>age, sex, chest_pain_type, resting blood pressure, cholesterol and fbs_over_120.</a:t>
            </a:r>
            <a:endParaRPr lang="en-US" dirty="0"/>
          </a:p>
        </p:txBody>
      </p:sp>
    </p:spTree>
    <p:extLst>
      <p:ext uri="{BB962C8B-B14F-4D97-AF65-F5344CB8AC3E}">
        <p14:creationId xmlns:p14="http://schemas.microsoft.com/office/powerpoint/2010/main" val="23758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3" name="Content Placeholder 2"/>
          <p:cNvSpPr>
            <a:spLocks noGrp="1"/>
          </p:cNvSpPr>
          <p:nvPr>
            <p:ph sz="half" idx="1"/>
          </p:nvPr>
        </p:nvSpPr>
        <p:spPr/>
        <p:txBody>
          <a:bodyPr/>
          <a:lstStyle/>
          <a:p>
            <a:r>
              <a:rPr lang="en-US" dirty="0"/>
              <a:t>Data Preparation</a:t>
            </a:r>
          </a:p>
          <a:p>
            <a:r>
              <a:rPr lang="en-US" dirty="0"/>
              <a:t>EDA &amp; Visualization</a:t>
            </a:r>
          </a:p>
          <a:p>
            <a:r>
              <a:rPr lang="en-US" dirty="0"/>
              <a:t>Machine Learning Modeling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85150673"/>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Raw encoded data in the form of “.data” is taken from the websit</a:t>
            </a:r>
            <a:r>
              <a:rPr lang="en-US" dirty="0">
                <a:solidFill>
                  <a:srgbClr val="374151"/>
                </a:solidFill>
                <a:latin typeface="Söhne"/>
              </a:rPr>
              <a:t>e.</a:t>
            </a:r>
            <a:endParaRPr lang="en-US" b="0" i="0" dirty="0">
              <a:solidFill>
                <a:srgbClr val="374151"/>
              </a:solidFill>
              <a:effectLst/>
              <a:latin typeface="Söhne"/>
            </a:endParaRPr>
          </a:p>
          <a:p>
            <a:r>
              <a:rPr lang="en-US" dirty="0">
                <a:solidFill>
                  <a:srgbClr val="374151"/>
                </a:solidFill>
                <a:latin typeface="Söhne"/>
              </a:rPr>
              <a:t>The raw data converted to semi structured data are analyzed.</a:t>
            </a:r>
          </a:p>
          <a:p>
            <a:r>
              <a:rPr lang="en-US" dirty="0">
                <a:solidFill>
                  <a:srgbClr val="374151"/>
                </a:solidFill>
                <a:latin typeface="Söhne"/>
              </a:rPr>
              <a:t>The columns in data are labelled as per the information in the UCI website.</a:t>
            </a:r>
          </a:p>
          <a:p>
            <a:r>
              <a:rPr lang="en-US" b="0" i="0" dirty="0">
                <a:solidFill>
                  <a:srgbClr val="374151"/>
                </a:solidFill>
                <a:effectLst/>
                <a:latin typeface="Söhne"/>
              </a:rPr>
              <a:t>The data </a:t>
            </a:r>
            <a:r>
              <a:rPr lang="en-US" dirty="0">
                <a:solidFill>
                  <a:srgbClr val="374151"/>
                </a:solidFill>
                <a:latin typeface="Söhne"/>
              </a:rPr>
              <a:t>from three countries with different data types are unified.</a:t>
            </a:r>
          </a:p>
          <a:p>
            <a:r>
              <a:rPr lang="en-US" b="0" i="0" dirty="0">
                <a:solidFill>
                  <a:srgbClr val="374151"/>
                </a:solidFill>
                <a:effectLst/>
                <a:latin typeface="Söhne"/>
              </a:rPr>
              <a:t>Replaced special characters with n</a:t>
            </a:r>
            <a:r>
              <a:rPr lang="en-US" dirty="0">
                <a:solidFill>
                  <a:srgbClr val="374151"/>
                </a:solidFill>
                <a:latin typeface="Söhne"/>
              </a:rPr>
              <a:t>ull values and handled based on the target variable.</a:t>
            </a:r>
          </a:p>
          <a:p>
            <a:r>
              <a:rPr lang="en-US" b="0" i="0" dirty="0">
                <a:solidFill>
                  <a:srgbClr val="374151"/>
                </a:solidFill>
                <a:effectLst/>
                <a:latin typeface="Söhne"/>
              </a:rPr>
              <a:t>Merged all the data sets and prepared the data for further analysis.</a:t>
            </a:r>
          </a:p>
        </p:txBody>
      </p:sp>
    </p:spTree>
    <p:extLst>
      <p:ext uri="{BB962C8B-B14F-4D97-AF65-F5344CB8AC3E}">
        <p14:creationId xmlns:p14="http://schemas.microsoft.com/office/powerpoint/2010/main" val="36229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b="0" i="0" dirty="0">
                <a:solidFill>
                  <a:srgbClr val="374151"/>
                </a:solidFill>
                <a:effectLst/>
                <a:latin typeface="Söhne"/>
              </a:rPr>
              <a:t>Duplicate Columns</a:t>
            </a:r>
            <a:r>
              <a:rPr lang="en-US" dirty="0">
                <a:solidFill>
                  <a:srgbClr val="374151"/>
                </a:solidFill>
                <a:latin typeface="Söhne"/>
              </a:rPr>
              <a:t>.</a:t>
            </a:r>
            <a:endParaRPr lang="en-US" b="0" i="0" dirty="0">
              <a:solidFill>
                <a:srgbClr val="374151"/>
              </a:solidFill>
              <a:effectLst/>
              <a:latin typeface="Söhne"/>
            </a:endParaRPr>
          </a:p>
          <a:p>
            <a:r>
              <a:rPr lang="en-US" dirty="0">
                <a:solidFill>
                  <a:srgbClr val="374151"/>
                </a:solidFill>
                <a:latin typeface="Söhne"/>
              </a:rPr>
              <a:t>Outliers detection.</a:t>
            </a:r>
          </a:p>
          <a:p>
            <a:r>
              <a:rPr lang="en-US" b="0" i="0" dirty="0">
                <a:solidFill>
                  <a:srgbClr val="374151"/>
                </a:solidFill>
                <a:effectLst/>
                <a:latin typeface="Söhne"/>
              </a:rPr>
              <a:t>Skewness detection.</a:t>
            </a:r>
          </a:p>
          <a:p>
            <a:r>
              <a:rPr lang="en-US" dirty="0">
                <a:solidFill>
                  <a:srgbClr val="374151"/>
                </a:solidFill>
                <a:latin typeface="Söhne"/>
              </a:rPr>
              <a:t>Handling of Missing values.</a:t>
            </a:r>
            <a:endParaRPr lang="en-US" b="0" i="0" dirty="0">
              <a:solidFill>
                <a:srgbClr val="374151"/>
              </a:solidFill>
              <a:effectLst/>
              <a:latin typeface="Söhne"/>
            </a:endParaRPr>
          </a:p>
        </p:txBody>
      </p:sp>
    </p:spTree>
    <p:extLst>
      <p:ext uri="{BB962C8B-B14F-4D97-AF65-F5344CB8AC3E}">
        <p14:creationId xmlns:p14="http://schemas.microsoft.com/office/powerpoint/2010/main" val="14704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18244"/>
            <a:ext cx="10058400" cy="1325563"/>
          </a:xfrm>
        </p:spPr>
        <p:txBody>
          <a:bodyPr/>
          <a:lstStyle/>
          <a:p>
            <a:r>
              <a:rPr lang="en-US" dirty="0"/>
              <a:t>Data Visualization</a:t>
            </a:r>
          </a:p>
        </p:txBody>
      </p:sp>
      <p:pic>
        <p:nvPicPr>
          <p:cNvPr id="6" name="Picture 5">
            <a:extLst>
              <a:ext uri="{FF2B5EF4-FFF2-40B4-BE49-F238E27FC236}">
                <a16:creationId xmlns:a16="http://schemas.microsoft.com/office/drawing/2014/main" id="{38FB7F38-99DC-BF64-5BAB-6175289A7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2420888"/>
            <a:ext cx="5647474" cy="4221578"/>
          </a:xfrm>
          <a:prstGeom prst="rect">
            <a:avLst/>
          </a:prstGeom>
        </p:spPr>
      </p:pic>
      <p:pic>
        <p:nvPicPr>
          <p:cNvPr id="8" name="Picture 7">
            <a:extLst>
              <a:ext uri="{FF2B5EF4-FFF2-40B4-BE49-F238E27FC236}">
                <a16:creationId xmlns:a16="http://schemas.microsoft.com/office/drawing/2014/main" id="{219CF4D8-5E61-5F41-AF70-D29649CC1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608" y="2420888"/>
            <a:ext cx="5976664" cy="4149570"/>
          </a:xfrm>
          <a:prstGeom prst="rect">
            <a:avLst/>
          </a:prstGeom>
        </p:spPr>
      </p:pic>
      <p:sp>
        <p:nvSpPr>
          <p:cNvPr id="9" name="Content Placeholder 2">
            <a:extLst>
              <a:ext uri="{FF2B5EF4-FFF2-40B4-BE49-F238E27FC236}">
                <a16:creationId xmlns:a16="http://schemas.microsoft.com/office/drawing/2014/main" id="{0F3AC2FD-CDD1-85A2-EF95-FCF2DAECBDF5}"/>
              </a:ext>
            </a:extLst>
          </p:cNvPr>
          <p:cNvSpPr txBox="1">
            <a:spLocks/>
          </p:cNvSpPr>
          <p:nvPr/>
        </p:nvSpPr>
        <p:spPr>
          <a:xfrm>
            <a:off x="119336" y="1844824"/>
            <a:ext cx="11881320" cy="45152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solidFill>
                  <a:srgbClr val="374151"/>
                </a:solidFill>
                <a:latin typeface="Söhne"/>
              </a:rPr>
              <a:t>Presence of blood Sugar with heart disease         Presence of Heart Disease with cholesterol</a:t>
            </a:r>
          </a:p>
        </p:txBody>
      </p:sp>
    </p:spTree>
    <p:extLst>
      <p:ext uri="{BB962C8B-B14F-4D97-AF65-F5344CB8AC3E}">
        <p14:creationId xmlns:p14="http://schemas.microsoft.com/office/powerpoint/2010/main" val="2516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BCD4C365-F923-FBAC-A255-73FFD91F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646"/>
            <a:ext cx="12191999" cy="5661248"/>
          </a:xfrm>
          <a:prstGeom prst="rect">
            <a:avLst/>
          </a:prstGeom>
        </p:spPr>
      </p:pic>
    </p:spTree>
    <p:extLst>
      <p:ext uri="{BB962C8B-B14F-4D97-AF65-F5344CB8AC3E}">
        <p14:creationId xmlns:p14="http://schemas.microsoft.com/office/powerpoint/2010/main" val="24919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6408B0A-E5D6-4499-11C0-34FE0819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556792"/>
            <a:ext cx="6327661" cy="4443993"/>
          </a:xfrm>
          <a:prstGeom prst="rect">
            <a:avLst/>
          </a:prstGeom>
        </p:spPr>
      </p:pic>
      <p:sp>
        <p:nvSpPr>
          <p:cNvPr id="5" name="Content Placeholder 2">
            <a:extLst>
              <a:ext uri="{FF2B5EF4-FFF2-40B4-BE49-F238E27FC236}">
                <a16:creationId xmlns:a16="http://schemas.microsoft.com/office/drawing/2014/main" id="{8BB7CDEC-3A9A-A317-7344-6803C5B8116B}"/>
              </a:ext>
            </a:extLst>
          </p:cNvPr>
          <p:cNvSpPr txBox="1">
            <a:spLocks/>
          </p:cNvSpPr>
          <p:nvPr/>
        </p:nvSpPr>
        <p:spPr>
          <a:xfrm>
            <a:off x="1343472" y="6100382"/>
            <a:ext cx="9144000" cy="757618"/>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solidFill>
                  <a:srgbClr val="374151"/>
                </a:solidFill>
                <a:latin typeface="Söhne"/>
              </a:rPr>
              <a:t>Presence of heart disease is mostly with patients of </a:t>
            </a:r>
            <a:r>
              <a:rPr lang="en-US" dirty="0" err="1">
                <a:solidFill>
                  <a:srgbClr val="374151"/>
                </a:solidFill>
                <a:latin typeface="Söhne"/>
              </a:rPr>
              <a:t>Asymptomatic_Bp</a:t>
            </a:r>
            <a:r>
              <a:rPr lang="en-US" dirty="0">
                <a:solidFill>
                  <a:srgbClr val="374151"/>
                </a:solidFill>
                <a:latin typeface="Söhne"/>
              </a:rPr>
              <a:t> chest pain type</a:t>
            </a:r>
          </a:p>
        </p:txBody>
      </p:sp>
    </p:spTree>
    <p:extLst>
      <p:ext uri="{BB962C8B-B14F-4D97-AF65-F5344CB8AC3E}">
        <p14:creationId xmlns:p14="http://schemas.microsoft.com/office/powerpoint/2010/main" val="10626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844</TotalTime>
  <Words>734</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Courier New</vt:lpstr>
      <vt:lpstr>Franklin Gothic Medium</vt:lpstr>
      <vt:lpstr>Söhne</vt:lpstr>
      <vt:lpstr>Medical Design 16x9</vt:lpstr>
      <vt:lpstr>Heart Disease Prediction</vt:lpstr>
      <vt:lpstr>PROBLEM STATEMENT</vt:lpstr>
      <vt:lpstr>DATASET DESCRIPTION</vt:lpstr>
      <vt:lpstr>Data Mining Process</vt:lpstr>
      <vt:lpstr>DATA PREPARATION</vt:lpstr>
      <vt:lpstr>Exploratory Data Analysis</vt:lpstr>
      <vt:lpstr>Data Visualization</vt:lpstr>
      <vt:lpstr>Data Visualization</vt:lpstr>
      <vt:lpstr>Data Visualization</vt:lpstr>
      <vt:lpstr>Data Visualization</vt:lpstr>
      <vt:lpstr>Insights from Data Analysis (EDA &amp; Data Visualization)</vt:lpstr>
      <vt:lpstr>Machine Learning Modeling</vt:lpstr>
      <vt:lpstr>Machine Learning Modeling</vt:lpstr>
      <vt:lpstr>Comparison of Models</vt:lpstr>
      <vt:lpstr>Hyper tuning</vt:lpstr>
      <vt:lpstr>Voting Classifier</vt:lpstr>
      <vt:lpstr>STREAMLIT WEB DEPLOYMENT</vt:lpstr>
      <vt:lpstr>ABSENCE OF HEART DISEASE</vt:lpstr>
      <vt:lpstr>PRESENCE OF HEART DISEASE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Sribhanu Gundu</dc:creator>
  <cp:lastModifiedBy>Sribhanu Gundu</cp:lastModifiedBy>
  <cp:revision>2</cp:revision>
  <dcterms:created xsi:type="dcterms:W3CDTF">2023-05-04T02:00:12Z</dcterms:created>
  <dcterms:modified xsi:type="dcterms:W3CDTF">2023-05-06T19:52:26Z</dcterms:modified>
</cp:coreProperties>
</file>