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94EA1BC-72DE-4AE1-BD83-38F1BAE8E3DB}">
  <a:tblStyle styleId="{494EA1BC-72DE-4AE1-BD83-38F1BAE8E3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08" autoAdjust="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947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Calibri"/>
              <a:buNone/>
              <a:defRPr sz="6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5" name="Google Shape;105;p1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80" name="Google Shape;80;p9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A3A3A"/>
            </a:gs>
            <a:gs pos="65000">
              <a:schemeClr val="dk1"/>
            </a:gs>
            <a:gs pos="100000">
              <a:schemeClr val="dk1"/>
            </a:gs>
          </a:gsLst>
          <a:lin ang="162000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 amt="35000"/>
          </a:blip>
          <a:srcRect t="3223" b="11550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Customer Shopping Analysis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00">
                <a:solidFill>
                  <a:srgbClr val="FFFFFF"/>
                </a:solidFill>
              </a:rPr>
              <a:t>ANALYZING CUSTOMER SHOPPING TO INCREASE SALES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500">
                <a:solidFill>
                  <a:srgbClr val="FFFFFF"/>
                </a:solidFill>
              </a:rPr>
              <a:t>DONE BY : SUKESH PAVAN BITRAGUNTA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500">
                <a:solidFill>
                  <a:srgbClr val="FFFFFF"/>
                </a:solidFill>
              </a:rPr>
              <a:t>SUBMITTED TO : CHAOJIE WANG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endParaRPr sz="500">
              <a:solidFill>
                <a:srgbClr val="FFFFFF"/>
              </a:solidFill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6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0" y="0"/>
            <a:ext cx="913973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Machine learning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25"/>
          <p:cNvGrpSpPr/>
          <p:nvPr/>
        </p:nvGrpSpPr>
        <p:grpSpPr>
          <a:xfrm>
            <a:off x="3556397" y="720508"/>
            <a:ext cx="5098256" cy="3756061"/>
            <a:chOff x="0" y="240686"/>
            <a:chExt cx="5098256" cy="3756061"/>
          </a:xfrm>
        </p:grpSpPr>
        <p:sp>
          <p:nvSpPr>
            <p:cNvPr id="227" name="Google Shape;227;p25"/>
            <p:cNvSpPr/>
            <p:nvPr/>
          </p:nvSpPr>
          <p:spPr>
            <a:xfrm>
              <a:off x="0" y="240686"/>
              <a:ext cx="5098256" cy="1209780"/>
            </a:xfrm>
            <a:prstGeom prst="roundRect">
              <a:avLst>
                <a:gd name="adj" fmla="val 16667"/>
              </a:avLst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59057" y="299743"/>
              <a:ext cx="4980142" cy="109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Two model were used one is K-means clustering and the other one is  Hierarchical clustering.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0" y="1513826"/>
              <a:ext cx="5098256" cy="1209780"/>
            </a:xfrm>
            <a:prstGeom prst="roundRect">
              <a:avLst>
                <a:gd name="adj" fmla="val 16667"/>
              </a:avLst>
            </a:prstGeom>
            <a:solidFill>
              <a:srgbClr val="9E563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 txBox="1"/>
            <p:nvPr/>
          </p:nvSpPr>
          <p:spPr>
            <a:xfrm>
              <a:off x="59057" y="1572883"/>
              <a:ext cx="4980142" cy="109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 means clustering is used for grouping  the dataset.  To perform the model every attribute should be a continuous variable.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0" y="2786967"/>
              <a:ext cx="5098256" cy="1209780"/>
            </a:xfrm>
            <a:prstGeom prst="roundRect">
              <a:avLst>
                <a:gd name="adj" fmla="val 16667"/>
              </a:avLst>
            </a:prstGeom>
            <a:solidFill>
              <a:srgbClr val="8454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 txBox="1"/>
            <p:nvPr/>
          </p:nvSpPr>
          <p:spPr>
            <a:xfrm>
              <a:off x="59057" y="2846024"/>
              <a:ext cx="4980142" cy="109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One hot encoding was used to convert the categorical variables to format that can be helpful to machine learning algorithms.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/>
          <p:nvPr/>
        </p:nvSpPr>
        <p:spPr>
          <a:xfrm>
            <a:off x="11" y="0"/>
            <a:ext cx="566090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822960" y="387626"/>
            <a:ext cx="4483452" cy="124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Machine Learning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822959" y="1677228"/>
            <a:ext cx="4483453" cy="2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>
                <a:solidFill>
                  <a:srgbClr val="FFFFFF"/>
                </a:solidFill>
              </a:rPr>
              <a:t> The next step would be determining the value of k, There are two methods two perform this,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00"/>
              <a:buFont typeface="Arial"/>
              <a:buNone/>
            </a:pPr>
            <a:endParaRPr sz="1300">
              <a:solidFill>
                <a:srgbClr val="FFFFFF"/>
              </a:solidFill>
            </a:endParaRPr>
          </a:p>
          <a:p>
            <a:pPr marL="68580" lvl="0" indent="-825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>
                <a:solidFill>
                  <a:srgbClr val="FFFFFF"/>
                </a:solidFill>
              </a:rPr>
              <a:t>  </a:t>
            </a:r>
            <a:r>
              <a:rPr lang="en-US" sz="1300" b="0" i="0">
                <a:solidFill>
                  <a:srgbClr val="FFFFFF"/>
                </a:solidFill>
              </a:rPr>
              <a:t>The silhouette score and plot are used to evaluate the quality of a clustering solution    produced by the k-means algorithm. The highest and closest point to one is considered the optimal number of clusters.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00"/>
              <a:buFont typeface="Arial"/>
              <a:buNone/>
            </a:pPr>
            <a:endParaRPr sz="1300">
              <a:solidFill>
                <a:srgbClr val="FFFFFF"/>
              </a:solidFill>
            </a:endParaRPr>
          </a:p>
          <a:p>
            <a:pPr marL="68580" lvl="0" indent="-825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>
                <a:solidFill>
                  <a:srgbClr val="FFFFFF"/>
                </a:solidFill>
              </a:rPr>
              <a:t> The other one is  elbow method, </a:t>
            </a:r>
            <a:r>
              <a:rPr lang="en-US" sz="1300" b="0" i="0">
                <a:solidFill>
                  <a:srgbClr val="FFFFFF"/>
                </a:solidFill>
              </a:rPr>
              <a:t>In the Elbow method, we are actually varying the number of clusters (K) from 1 – 10. For each value of K, we are calculating Within-Cluster Sum of Square.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660920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6" descr="Many question marks on black background"/>
          <p:cNvPicPr preferRelativeResize="0"/>
          <p:nvPr/>
        </p:nvPicPr>
        <p:blipFill rotWithShape="1">
          <a:blip r:embed="rId3">
            <a:alphaModFix/>
          </a:blip>
          <a:srcRect l="59260" r="1" b="1"/>
          <a:stretch/>
        </p:blipFill>
        <p:spPr>
          <a:xfrm>
            <a:off x="5708926" y="10"/>
            <a:ext cx="343507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SILHOUETTE SCORE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ELBOW METHOD</a:t>
            </a:r>
            <a:endParaRPr/>
          </a:p>
        </p:txBody>
      </p:sp>
      <p:pic>
        <p:nvPicPr>
          <p:cNvPr id="249" name="Google Shape;249;p27" descr="A picture containing diagram, text, line, plo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0405" y="1936750"/>
            <a:ext cx="3527478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 descr="A picture containing text, line, diagram, plot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8786" y="1936750"/>
            <a:ext cx="3572628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/>
          <p:nvPr/>
        </p:nvSpPr>
        <p:spPr>
          <a:xfrm>
            <a:off x="0" y="0"/>
            <a:ext cx="9144000" cy="4750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4808763" y="476209"/>
            <a:ext cx="3845379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Hierarchal Clustering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394" y="1148455"/>
            <a:ext cx="4088720" cy="2606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8"/>
          <p:cNvCxnSpPr/>
          <p:nvPr/>
        </p:nvCxnSpPr>
        <p:spPr>
          <a:xfrm>
            <a:off x="4808763" y="1564641"/>
            <a:ext cx="356160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>
          <a:xfrm>
            <a:off x="4808763" y="1649185"/>
            <a:ext cx="3845379" cy="27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/>
              <a:t>  </a:t>
            </a:r>
            <a:r>
              <a:rPr lang="en-US" b="0" i="0"/>
              <a:t>Hierarchical clustering groups similar objects into a dendrogram. It merges similar clusters iteratively, starting with each data point as a separate cluster.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/>
              <a:t>  </a:t>
            </a:r>
            <a:r>
              <a:rPr lang="en-US" b="0" i="0"/>
              <a:t>To get the number of clusters for hierarchical clustering, we make use a concept      called   </a:t>
            </a:r>
            <a:r>
              <a:rPr lang="en-US" i="0"/>
              <a:t>Dendrogram</a:t>
            </a:r>
            <a:r>
              <a:rPr lang="en-US" b="0" i="0"/>
              <a:t>.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29"/>
          <p:cNvCxnSpPr/>
          <p:nvPr/>
        </p:nvCxnSpPr>
        <p:spPr>
          <a:xfrm>
            <a:off x="895149" y="1303383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/>
              <a:t>Cluster Profiling</a:t>
            </a:r>
            <a:endParaRPr/>
          </a:p>
        </p:txBody>
      </p:sp>
      <p:pic>
        <p:nvPicPr>
          <p:cNvPr id="270" name="Google Shape;270;p29" descr="A picture containing text, screenshot, menu, fon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9159" y="1437238"/>
            <a:ext cx="1498250" cy="2603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 descr="A picture containing text, screenshot, menu, documen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2492" y="1437238"/>
            <a:ext cx="1496970" cy="260325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4763729" y="1384300"/>
            <a:ext cx="3603031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These charts provide the mean of each attribute after clustering 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The left chart is the result of Keans clustering and the right one is hierarchical clustering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By observing the charts, we can conclude the clustering done by two algorithms model are almost identical.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 </a:t>
            </a:r>
            <a:endParaRPr/>
          </a:p>
        </p:txBody>
      </p:sp>
      <p:graphicFrame>
        <p:nvGraphicFramePr>
          <p:cNvPr id="273" name="Google Shape;273;p29"/>
          <p:cNvGraphicFramePr/>
          <p:nvPr/>
        </p:nvGraphicFramePr>
        <p:xfrm>
          <a:off x="4944793" y="3282095"/>
          <a:ext cx="3488800" cy="793125"/>
        </p:xfrm>
        <a:graphic>
          <a:graphicData uri="http://schemas.openxmlformats.org/drawingml/2006/table">
            <a:tbl>
              <a:tblPr firstRow="1" bandRow="1">
                <a:noFill/>
                <a:tableStyleId>{494EA1BC-72DE-4AE1-BD83-38F1BAE8E3DB}</a:tableStyleId>
              </a:tblPr>
              <a:tblGrid>
                <a:gridCol w="872200"/>
                <a:gridCol w="872200"/>
                <a:gridCol w="872200"/>
                <a:gridCol w="872200"/>
              </a:tblGrid>
              <a:tr h="41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  Cluster1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  Cluster2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     Clust1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    Clust2</a:t>
                      </a:r>
                      <a:endParaRPr sz="1350"/>
                    </a:p>
                  </a:txBody>
                  <a:tcPr marL="91450" marR="91450" marT="45725" marB="45725"/>
                </a:tc>
              </a:tr>
              <a:tr h="38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      1362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        872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       1320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       912</a:t>
                      </a:r>
                      <a:endParaRPr sz="135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Cluster Profiling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                  CUSTOMER INCOME</a:t>
            </a:r>
            <a:endParaRPr/>
          </a:p>
        </p:txBody>
      </p:sp>
      <p:pic>
        <p:nvPicPr>
          <p:cNvPr id="280" name="Google Shape;280;p30" descr="A picture containing screenshot, diagram, plot, lin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642" y="2018269"/>
            <a:ext cx="3703638" cy="234271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   TOTAL AMOUNT SPENT BY CUSTOMER</a:t>
            </a:r>
            <a:endParaRPr/>
          </a:p>
        </p:txBody>
      </p:sp>
      <p:pic>
        <p:nvPicPr>
          <p:cNvPr id="282" name="Google Shape;282;p30" descr="A picture containing diagram, plot, screenshot, line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64075" y="1936751"/>
            <a:ext cx="3702050" cy="248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Cluster Profiling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   AMOUNT SPENT ON MEAT PRODUCTS</a:t>
            </a: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           AMOUNT SPENT ON WINES</a:t>
            </a:r>
            <a:endParaRPr/>
          </a:p>
        </p:txBody>
      </p:sp>
      <p:pic>
        <p:nvPicPr>
          <p:cNvPr id="290" name="Google Shape;290;p31" descr="A picture containing diagram, screenshot, plot, line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64075" y="1936751"/>
            <a:ext cx="3702050" cy="226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 descr="A picture containing screenshot, diagram, plot, lin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22325" y="2018268"/>
            <a:ext cx="3703638" cy="218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Cluster Profiling</a:t>
            </a: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TOTAL CAMPAIGNS ACCEPTED BY CUSTOMER</a:t>
            </a:r>
            <a:endParaRPr/>
          </a:p>
        </p:txBody>
      </p:sp>
      <p:pic>
        <p:nvPicPr>
          <p:cNvPr id="298" name="Google Shape;298;p32" descr="A picture containing screenshot, diagram, line, 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325" y="2240542"/>
            <a:ext cx="3703638" cy="198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    PARENTS DISTRIBUTION IN CLUSTERS</a:t>
            </a:r>
            <a:endParaRPr/>
          </a:p>
        </p:txBody>
      </p:sp>
      <p:pic>
        <p:nvPicPr>
          <p:cNvPr id="300" name="Google Shape;300;p32" descr="A picture containing text, screenshot, diagram, plot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64075" y="2240542"/>
            <a:ext cx="3702050" cy="192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TOTAL REVENUE GENERATED BY PRODUCTS IN EACH CLUSTER</a:t>
            </a:r>
            <a:endParaRPr/>
          </a:p>
        </p:txBody>
      </p:sp>
      <p:pic>
        <p:nvPicPr>
          <p:cNvPr id="307" name="Google Shape;307;p33" descr="A picture containing diagram, screenshot, text, circl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325" y="2005340"/>
            <a:ext cx="3703638" cy="24527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TOTAL REVENUE GENERATED BY PRODUCTS IN CLUSTER2</a:t>
            </a:r>
            <a:endParaRPr/>
          </a:p>
        </p:txBody>
      </p:sp>
      <p:pic>
        <p:nvPicPr>
          <p:cNvPr id="309" name="Google Shape;309;p33" descr="A picture containing diagram, screenshot, circle, colorfulness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64075" y="1976962"/>
            <a:ext cx="3702050" cy="24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0" y="0"/>
            <a:ext cx="913973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357800" y="387626"/>
            <a:ext cx="23250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lang="en-US" sz="2700"/>
              <a:t>Conclusion</a:t>
            </a:r>
            <a:endParaRPr/>
          </a:p>
        </p:txBody>
      </p:sp>
      <p:cxnSp>
        <p:nvCxnSpPr>
          <p:cNvPr id="316" name="Google Shape;316;p34"/>
          <p:cNvCxnSpPr/>
          <p:nvPr/>
        </p:nvCxnSpPr>
        <p:spPr>
          <a:xfrm>
            <a:off x="357795" y="880421"/>
            <a:ext cx="20574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267675" y="1276475"/>
            <a:ext cx="2566200" cy="3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lvl="0" indent="-9636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18"/>
              <a:buFont typeface="Arial"/>
              <a:buChar char="●"/>
            </a:pPr>
            <a:r>
              <a:rPr lang="en-US" sz="1517" dirty="0"/>
              <a:t>  The insights that are observed after clustering are</a:t>
            </a:r>
            <a:endParaRPr sz="1517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517"/>
          </a:p>
          <a:p>
            <a:pPr marL="457200" lvl="0" indent="-32496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US" sz="1517" dirty="0"/>
              <a:t>Wines are the most consumed product followed by meat of the company. </a:t>
            </a:r>
            <a:endParaRPr sz="1517"/>
          </a:p>
          <a:p>
            <a:pPr marL="457200" lvl="0" indent="-32496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US" sz="1517" dirty="0"/>
              <a:t>Also customers that are grouped in cluster1 have accepted more campaigns</a:t>
            </a:r>
            <a:endParaRPr sz="1517"/>
          </a:p>
          <a:p>
            <a:pPr marL="457200" lvl="0" indent="-32496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US" sz="1517" dirty="0"/>
              <a:t>In cluster0 we have more parent compared to other cluster</a:t>
            </a:r>
            <a:endParaRPr sz="1517"/>
          </a:p>
          <a:p>
            <a:pPr marL="68580" lvl="0" indent="-96361" algn="l" rtl="0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ts val="1518"/>
              <a:buFont typeface="Arial"/>
              <a:buChar char="●"/>
            </a:pPr>
            <a:r>
              <a:rPr lang="en-US" sz="1517" dirty="0"/>
              <a:t> This will helps us to promote the products that the customers are going to buy and it will also help us save on promotion of products.</a:t>
            </a:r>
            <a:endParaRPr sz="1887"/>
          </a:p>
          <a:p>
            <a:pPr marL="68580" lvl="0" indent="0" algn="l" rtl="0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ts val="1018"/>
              <a:buFont typeface="Arial"/>
              <a:buNone/>
            </a:pPr>
            <a:endParaRPr sz="1517"/>
          </a:p>
          <a:p>
            <a:pPr marL="68580" lvl="0" indent="0" algn="l" rtl="0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 sz="1887"/>
          </a:p>
        </p:txBody>
      </p:sp>
      <p:pic>
        <p:nvPicPr>
          <p:cNvPr id="318" name="Google Shape;318;p34" descr="Abstract blurred background of department store"/>
          <p:cNvPicPr preferRelativeResize="0"/>
          <p:nvPr/>
        </p:nvPicPr>
        <p:blipFill rotWithShape="1">
          <a:blip r:embed="rId3">
            <a:alphaModFix/>
          </a:blip>
          <a:srcRect l="4569" r="16482"/>
          <a:stretch/>
        </p:blipFill>
        <p:spPr>
          <a:xfrm>
            <a:off x="3056282" y="10"/>
            <a:ext cx="6083454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Customer shopping analysis enables a company to change its product based on  its target customers from various customer categories. 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Instead of paying money to promote a new product to every client in the firm's database.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Company may determine which customer group is most likely to purchase the product and then market the product just to that segment.</a:t>
            </a:r>
            <a:endParaRPr sz="1800"/>
          </a:p>
          <a:p>
            <a:pPr marL="6858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A3A3A"/>
            </a:gs>
            <a:gs pos="65000">
              <a:schemeClr val="dk1"/>
            </a:gs>
            <a:gs pos="100000">
              <a:schemeClr val="dk1"/>
            </a:gs>
          </a:gsLst>
          <a:lin ang="16200000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5" name="Google Shape;325;p35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6" name="Google Shape;326;p35" descr="Tying a bow in an arrangment of presents"/>
          <p:cNvPicPr preferRelativeResize="0"/>
          <p:nvPr/>
        </p:nvPicPr>
        <p:blipFill rotWithShape="1">
          <a:blip r:embed="rId3">
            <a:alphaModFix amt="35000"/>
          </a:blip>
          <a:srcRect t="7026" b="8705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lang="en-US" sz="8000" dirty="0"/>
              <a:t>Thank You</a:t>
            </a:r>
            <a:endParaRPr/>
          </a:p>
        </p:txBody>
      </p:sp>
      <p:cxnSp>
        <p:nvCxnSpPr>
          <p:cNvPr id="328" name="Google Shape;328;p35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35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11" y="0"/>
            <a:ext cx="566090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822960" y="387626"/>
            <a:ext cx="4483452" cy="124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Objective &amp; Data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822959" y="1677228"/>
            <a:ext cx="4483453" cy="2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2901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understand the shopping analysis of the consumer and segregate them into groups.</a:t>
            </a:r>
            <a:endParaRPr/>
          </a:p>
          <a:p>
            <a:pPr marL="457200" lvl="0" indent="-2401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grouping will help us to promote the products that will make more sales and promote the company.</a:t>
            </a:r>
            <a:endParaRPr/>
          </a:p>
          <a:p>
            <a:pPr marL="457200" lvl="0" indent="-2401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dataset was taken from Kaggle, and the entries are from 2014, It has 2240 rows and 29 columns </a:t>
            </a:r>
            <a:endParaRPr/>
          </a:p>
          <a:p>
            <a:pPr marL="457200" lvl="0" indent="-2401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401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660920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8" descr="Many question marks on black background"/>
          <p:cNvPicPr preferRelativeResize="0"/>
          <p:nvPr/>
        </p:nvPicPr>
        <p:blipFill rotWithShape="1">
          <a:blip r:embed="rId3">
            <a:alphaModFix/>
          </a:blip>
          <a:srcRect l="59260" r="1" b="1"/>
          <a:stretch/>
        </p:blipFill>
        <p:spPr>
          <a:xfrm>
            <a:off x="5708926" y="10"/>
            <a:ext cx="343507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895149" y="1303383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9"/>
          <p:cNvSpPr/>
          <p:nvPr/>
        </p:nvSpPr>
        <p:spPr>
          <a:xfrm>
            <a:off x="0" y="0"/>
            <a:ext cx="9144000" cy="4750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4808763" y="476209"/>
            <a:ext cx="3845379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Calibri"/>
              <a:buNone/>
            </a:pPr>
            <a:r>
              <a:rPr lang="en-US" sz="3700"/>
              <a:t>Data Pre-processing</a:t>
            </a:r>
            <a:endParaRPr/>
          </a:p>
        </p:txBody>
      </p:sp>
      <p:pic>
        <p:nvPicPr>
          <p:cNvPr id="158" name="Google Shape;158;p1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6449" y="483829"/>
            <a:ext cx="2760610" cy="3935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/>
          <p:nvPr/>
        </p:nvCxnSpPr>
        <p:spPr>
          <a:xfrm>
            <a:off x="4808763" y="1564641"/>
            <a:ext cx="356160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4808763" y="1649185"/>
            <a:ext cx="3845379" cy="27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In The dataset there are 29 columns such as customer_id , dt_customer, Income, Martial_status and other.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Removed null values  and outliers from the dataset using boxplot and added new attributes to column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Such as total amount spent, number of campaigns accepted by customers and other.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Font typeface="Calibri"/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20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20"/>
          <p:cNvSpPr/>
          <p:nvPr/>
        </p:nvSpPr>
        <p:spPr>
          <a:xfrm>
            <a:off x="0" y="0"/>
            <a:ext cx="9144000" cy="4750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libri"/>
              <a:buNone/>
            </a:pPr>
            <a:r>
              <a:rPr lang="en-US" sz="4500">
                <a:solidFill>
                  <a:srgbClr val="262626"/>
                </a:solidFill>
              </a:rPr>
              <a:t>EDA(Exploratory Data Analysis)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475499" y="4295636"/>
            <a:ext cx="8193826" cy="38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SOME OF THE INSIGHTS THAT I OBSERVED WHILE PREFORMING EDA</a:t>
            </a:r>
            <a:endParaRPr/>
          </a:p>
        </p:txBody>
      </p:sp>
      <p:pic>
        <p:nvPicPr>
          <p:cNvPr id="173" name="Google Shape;173;p20" descr="A picture containing screenshot, colorfulness, plot, 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6592" y="480060"/>
            <a:ext cx="5542669" cy="2702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0"/>
          <p:cNvCxnSpPr/>
          <p:nvPr/>
        </p:nvCxnSpPr>
        <p:spPr>
          <a:xfrm>
            <a:off x="540814" y="4214077"/>
            <a:ext cx="788670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0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1"/>
          <p:cNvCxnSpPr/>
          <p:nvPr/>
        </p:nvCxnSpPr>
        <p:spPr>
          <a:xfrm>
            <a:off x="895149" y="1303383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1"/>
          <p:cNvSpPr/>
          <p:nvPr/>
        </p:nvSpPr>
        <p:spPr>
          <a:xfrm>
            <a:off x="0" y="0"/>
            <a:ext cx="913973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EDA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369278" y="1990350"/>
            <a:ext cx="2313633" cy="250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FFFFFF"/>
                </a:solidFill>
              </a:rPr>
              <a:t>In this graph we can see the total amount spent by a  parent p and a single person.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1" descr="A picture containing text, screenshot, plot, lin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56512" y="1309856"/>
            <a:ext cx="5098562" cy="252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22"/>
          <p:cNvSpPr/>
          <p:nvPr/>
        </p:nvSpPr>
        <p:spPr>
          <a:xfrm>
            <a:off x="0" y="0"/>
            <a:ext cx="914284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798897" y="3840480"/>
            <a:ext cx="754380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EDA</a:t>
            </a:r>
            <a:endParaRPr/>
          </a:p>
        </p:txBody>
      </p:sp>
      <p:pic>
        <p:nvPicPr>
          <p:cNvPr id="200" name="Google Shape;200;p22" descr="A picture containing screenshot, text, plot, 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6592" y="854468"/>
            <a:ext cx="3848740" cy="27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4547997" y="665226"/>
            <a:ext cx="48006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2" descr="A picture containing text, screenshot, line, 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18668" y="665226"/>
            <a:ext cx="3838636" cy="301254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3" descr="A picture containing screenshot, text, colorfulness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76712" y="482600"/>
            <a:ext cx="7390575" cy="378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4" descr="A picture containing text, screenshot, diagram, lin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r="3557" b="1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576</Words>
  <PresentationFormat>On-screen Show (16:9)</PresentationFormat>
  <Paragraphs>82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Retrospect</vt:lpstr>
      <vt:lpstr>Retrospect</vt:lpstr>
      <vt:lpstr>Customer Shopping Analysis</vt:lpstr>
      <vt:lpstr>Introduction</vt:lpstr>
      <vt:lpstr>Objective &amp; Data</vt:lpstr>
      <vt:lpstr>Data Pre-processing</vt:lpstr>
      <vt:lpstr>EDA(Exploratory Data Analysis)</vt:lpstr>
      <vt:lpstr>EDA</vt:lpstr>
      <vt:lpstr>EDA</vt:lpstr>
      <vt:lpstr>Slide 8</vt:lpstr>
      <vt:lpstr>Slide 9</vt:lpstr>
      <vt:lpstr>Machine learning</vt:lpstr>
      <vt:lpstr>Machine Learning</vt:lpstr>
      <vt:lpstr>Machine Learning</vt:lpstr>
      <vt:lpstr>Hierarchal Clustering</vt:lpstr>
      <vt:lpstr>Cluster Profiling</vt:lpstr>
      <vt:lpstr>Cluster Profiling</vt:lpstr>
      <vt:lpstr>Cluster Profiling</vt:lpstr>
      <vt:lpstr>Cluster Profiling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Shopping Analysis</dc:title>
  <cp:lastModifiedBy>Lenovo</cp:lastModifiedBy>
  <cp:revision>2</cp:revision>
  <dcterms:modified xsi:type="dcterms:W3CDTF">2023-05-09T21:38:42Z</dcterms:modified>
</cp:coreProperties>
</file>