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8" r:id="rId3"/>
    <p:sldId id="257" r:id="rId4"/>
    <p:sldId id="259" r:id="rId5"/>
    <p:sldId id="260" r:id="rId6"/>
    <p:sldId id="265" r:id="rId7"/>
    <p:sldId id="266" r:id="rId8"/>
    <p:sldId id="276" r:id="rId9"/>
    <p:sldId id="280" r:id="rId10"/>
    <p:sldId id="281" r:id="rId11"/>
    <p:sldId id="278" r:id="rId12"/>
    <p:sldId id="282" r:id="rId13"/>
    <p:sldId id="283" r:id="rId14"/>
    <p:sldId id="284" r:id="rId15"/>
    <p:sldId id="285" r:id="rId16"/>
    <p:sldId id="286" r:id="rId17"/>
    <p:sldId id="287" r:id="rId18"/>
    <p:sldId id="288" r:id="rId19"/>
    <p:sldId id="289"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79"/>
  </p:normalViewPr>
  <p:slideViewPr>
    <p:cSldViewPr snapToGrid="0">
      <p:cViewPr varScale="1">
        <p:scale>
          <a:sx n="103" d="100"/>
          <a:sy n="103" d="100"/>
        </p:scale>
        <p:origin x="113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284f86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284f86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284f86f6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284f86f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284f86f6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284f86f6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284f86f6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284f86f6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123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5445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8578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129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2">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4">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311700" y="-117786"/>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400" dirty="0">
                <a:latin typeface="Amasis MT Pro Black" panose="02040A04050005020304" pitchFamily="18" charset="0"/>
              </a:rPr>
              <a:t>DATA 606</a:t>
            </a:r>
            <a:br>
              <a:rPr lang="it-IT" sz="4400" dirty="0">
                <a:latin typeface="Amasis MT Pro Black" panose="02040A04050005020304" pitchFamily="18" charset="0"/>
              </a:rPr>
            </a:br>
            <a:r>
              <a:rPr lang="it-IT" sz="1800" dirty="0">
                <a:latin typeface="Amasis MT Pro Black" panose="02040A04050005020304" pitchFamily="18" charset="0"/>
              </a:rPr>
              <a:t>Capstone in Data Science SP2023</a:t>
            </a:r>
          </a:p>
        </p:txBody>
      </p:sp>
      <p:sp>
        <p:nvSpPr>
          <p:cNvPr id="58" name="Google Shape;58;p13"/>
          <p:cNvSpPr txBox="1">
            <a:spLocks noGrp="1"/>
          </p:cNvSpPr>
          <p:nvPr>
            <p:ph type="subTitle" idx="1"/>
          </p:nvPr>
        </p:nvSpPr>
        <p:spPr>
          <a:xfrm>
            <a:off x="200188" y="1934814"/>
            <a:ext cx="8520600" cy="1033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tx1"/>
                </a:solidFill>
              </a:rPr>
              <a:t>Earth Quake Prediction</a:t>
            </a:r>
            <a:endParaRPr dirty="0">
              <a:solidFill>
                <a:schemeClr val="tx1"/>
              </a:solidFill>
            </a:endParaRPr>
          </a:p>
        </p:txBody>
      </p:sp>
      <p:sp>
        <p:nvSpPr>
          <p:cNvPr id="2" name="TextBox 1">
            <a:extLst>
              <a:ext uri="{FF2B5EF4-FFF2-40B4-BE49-F238E27FC236}">
                <a16:creationId xmlns:a16="http://schemas.microsoft.com/office/drawing/2014/main" id="{800D272A-4F8D-DD8C-3F1F-876EB7E6A394}"/>
              </a:ext>
            </a:extLst>
          </p:cNvPr>
          <p:cNvSpPr txBox="1"/>
          <p:nvPr/>
        </p:nvSpPr>
        <p:spPr>
          <a:xfrm>
            <a:off x="5746595" y="3806283"/>
            <a:ext cx="3181815" cy="523220"/>
          </a:xfrm>
          <a:prstGeom prst="rect">
            <a:avLst/>
          </a:prstGeom>
          <a:noFill/>
        </p:spPr>
        <p:txBody>
          <a:bodyPr wrap="square" rtlCol="0">
            <a:spAutoFit/>
          </a:bodyPr>
          <a:lstStyle/>
          <a:p>
            <a:r>
              <a:rPr lang="en-US" dirty="0"/>
              <a:t>           </a:t>
            </a:r>
            <a:r>
              <a:rPr lang="en-US" b="1" dirty="0">
                <a:latin typeface="Amasis MT Pro Black" panose="02040A04050005020304" pitchFamily="18" charset="0"/>
                <a:cs typeface="Times New Roman" panose="02020603050405020304" pitchFamily="18" charset="0"/>
              </a:rPr>
              <a:t>- </a:t>
            </a:r>
            <a:r>
              <a:rPr lang="en-US" b="1" dirty="0" err="1">
                <a:latin typeface="Amasis MT Pro Black" panose="02040A04050005020304" pitchFamily="18" charset="0"/>
                <a:cs typeface="Times New Roman" panose="02020603050405020304" pitchFamily="18" charset="0"/>
              </a:rPr>
              <a:t>B.V.Sumanth</a:t>
            </a:r>
            <a:r>
              <a:rPr lang="en-US" b="1" dirty="0">
                <a:latin typeface="Amasis MT Pro Black" panose="02040A04050005020304" pitchFamily="18" charset="0"/>
                <a:cs typeface="Times New Roman" panose="02020603050405020304" pitchFamily="18" charset="0"/>
              </a:rPr>
              <a:t> Teja</a:t>
            </a:r>
          </a:p>
          <a:p>
            <a:r>
              <a:rPr lang="en-US" b="1" dirty="0">
                <a:latin typeface="Amasis MT Pro Black" panose="02040A04050005020304" pitchFamily="18" charset="0"/>
                <a:cs typeface="Times New Roman" panose="02020603050405020304" pitchFamily="18" charset="0"/>
              </a:rPr>
              <a:t>             KT99571.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FBED-C65A-4CF2-2B24-02F5030B3172}"/>
              </a:ext>
            </a:extLst>
          </p:cNvPr>
          <p:cNvSpPr>
            <a:spLocks noGrp="1"/>
          </p:cNvSpPr>
          <p:nvPr>
            <p:ph type="title"/>
          </p:nvPr>
        </p:nvSpPr>
        <p:spPr/>
        <p:txBody>
          <a:bodyPr/>
          <a:lstStyle/>
          <a:p>
            <a:r>
              <a:rPr lang="en-US" dirty="0"/>
              <a:t>Random Forest Model</a:t>
            </a:r>
            <a:endParaRPr lang="en-IN" dirty="0"/>
          </a:p>
        </p:txBody>
      </p:sp>
      <p:sp>
        <p:nvSpPr>
          <p:cNvPr id="3" name="Text Placeholder 2">
            <a:extLst>
              <a:ext uri="{FF2B5EF4-FFF2-40B4-BE49-F238E27FC236}">
                <a16:creationId xmlns:a16="http://schemas.microsoft.com/office/drawing/2014/main" id="{C3DC1019-2DEF-722C-5A6F-394F084586C8}"/>
              </a:ext>
            </a:extLst>
          </p:cNvPr>
          <p:cNvSpPr>
            <a:spLocks noGrp="1"/>
          </p:cNvSpPr>
          <p:nvPr>
            <p:ph type="body" idx="1"/>
          </p:nvPr>
        </p:nvSpPr>
        <p:spPr/>
        <p:txBody>
          <a:bodyPr/>
          <a:lstStyle/>
          <a:p>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Based on the latitude, longitude, depth, and number of monitoring stations, we predicted earthquake magnitudes with the random forest algorithm. </a:t>
            </a:r>
          </a:p>
          <a:p>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random forest model was trained on the training data, and its performance on the test data was evaluated using the mean squared error (MSE) and R-squared (R2) score.</a:t>
            </a:r>
          </a:p>
          <a:p>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The data were divided into training and testing sets.</a:t>
            </a:r>
            <a:endPar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42A7E8E1-ADE7-7DD9-5B08-F258B7204841}"/>
              </a:ext>
            </a:extLst>
          </p:cNvPr>
          <p:cNvSpPr>
            <a:spLocks noGrp="1"/>
          </p:cNvSpPr>
          <p:nvPr>
            <p:ph type="body" idx="2"/>
          </p:nvPr>
        </p:nvSpPr>
        <p:spPr/>
        <p:txBody>
          <a:bodyPr/>
          <a:lstStyle/>
          <a:p>
            <a:endParaRPr lang="en-IN" dirty="0"/>
          </a:p>
        </p:txBody>
      </p:sp>
      <p:pic>
        <p:nvPicPr>
          <p:cNvPr id="6" name="Picture 5" descr="A picture containing text, screenshot, number, line&#10;&#10;Description automatically generated">
            <a:extLst>
              <a:ext uri="{FF2B5EF4-FFF2-40B4-BE49-F238E27FC236}">
                <a16:creationId xmlns:a16="http://schemas.microsoft.com/office/drawing/2014/main" id="{B4C0CC87-4A71-C5B0-BF22-22AB99F60756}"/>
              </a:ext>
            </a:extLst>
          </p:cNvPr>
          <p:cNvPicPr>
            <a:picLocks noChangeAspect="1"/>
          </p:cNvPicPr>
          <p:nvPr/>
        </p:nvPicPr>
        <p:blipFill>
          <a:blip r:embed="rId2"/>
          <a:stretch>
            <a:fillRect/>
          </a:stretch>
        </p:blipFill>
        <p:spPr>
          <a:xfrm>
            <a:off x="5062654" y="1222450"/>
            <a:ext cx="3769645" cy="3281137"/>
          </a:xfrm>
          <a:prstGeom prst="rect">
            <a:avLst/>
          </a:prstGeom>
        </p:spPr>
      </p:pic>
    </p:spTree>
    <p:extLst>
      <p:ext uri="{BB962C8B-B14F-4D97-AF65-F5344CB8AC3E}">
        <p14:creationId xmlns:p14="http://schemas.microsoft.com/office/powerpoint/2010/main" val="417879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F639-F7F9-4E60-75F9-2C736C5E0782}"/>
              </a:ext>
            </a:extLst>
          </p:cNvPr>
          <p:cNvSpPr>
            <a:spLocks noGrp="1"/>
          </p:cNvSpPr>
          <p:nvPr>
            <p:ph type="title"/>
          </p:nvPr>
        </p:nvSpPr>
        <p:spPr>
          <a:xfrm>
            <a:off x="311700" y="791820"/>
            <a:ext cx="2808000" cy="755700"/>
          </a:xfrm>
        </p:spPr>
        <p:txBody>
          <a:bodyPr/>
          <a:lstStyle/>
          <a:p>
            <a:r>
              <a:rPr lang="en-IN" dirty="0"/>
              <a:t>SVM (Support Vector Machine)</a:t>
            </a:r>
          </a:p>
        </p:txBody>
      </p:sp>
      <p:sp>
        <p:nvSpPr>
          <p:cNvPr id="3" name="Text Placeholder 2">
            <a:extLst>
              <a:ext uri="{FF2B5EF4-FFF2-40B4-BE49-F238E27FC236}">
                <a16:creationId xmlns:a16="http://schemas.microsoft.com/office/drawing/2014/main" id="{E0A03C78-85BD-9929-B75A-368C876F358C}"/>
              </a:ext>
            </a:extLst>
          </p:cNvPr>
          <p:cNvSpPr>
            <a:spLocks noGrp="1"/>
          </p:cNvSpPr>
          <p:nvPr>
            <p:ph type="body" idx="1"/>
          </p:nvPr>
        </p:nvSpPr>
        <p:spPr>
          <a:xfrm>
            <a:off x="311700" y="1706880"/>
            <a:ext cx="3513540" cy="2862120"/>
          </a:xfrm>
        </p:spPr>
        <p:txBody>
          <a:bodyPr/>
          <a:lstStyle/>
          <a:p>
            <a:pPr algn="l">
              <a:buFont typeface="Arial" panose="020B0604020202020204" pitchFamily="34" charset="0"/>
              <a:buChar char="•"/>
            </a:pPr>
            <a:r>
              <a:rPr lang="en-US" sz="140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SVM is a powerful machine learning algorithm used for both classification and regression tasks.</a:t>
            </a:r>
          </a:p>
          <a:p>
            <a:pPr algn="l">
              <a:buFont typeface="Arial" panose="020B0604020202020204" pitchFamily="34" charset="0"/>
              <a:buChar char="•"/>
            </a:pPr>
            <a:r>
              <a:rPr lang="en-US" sz="140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It works by finding the hyperplane that best separates the data into different classes, maximizing the margin between the classes.</a:t>
            </a:r>
          </a:p>
          <a:p>
            <a:pPr algn="l">
              <a:buFont typeface="Arial" panose="020B0604020202020204" pitchFamily="34" charset="0"/>
              <a:buChar char="•"/>
            </a:pPr>
            <a:r>
              <a:rPr lang="en-US" sz="140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SVM is effective in handling high-dimensional datasets and is less prone to overfitting compared to other algorithms.</a:t>
            </a:r>
          </a:p>
          <a:p>
            <a:pPr marL="152400" indent="0">
              <a:buNone/>
            </a:pPr>
            <a:endParaRPr lang="en-IN" dirty="0"/>
          </a:p>
        </p:txBody>
      </p:sp>
      <p:pic>
        <p:nvPicPr>
          <p:cNvPr id="5" name="Picture 4" descr="A picture containing screenshot, line, text, colorfulness&#10;&#10;Description automatically generated">
            <a:extLst>
              <a:ext uri="{FF2B5EF4-FFF2-40B4-BE49-F238E27FC236}">
                <a16:creationId xmlns:a16="http://schemas.microsoft.com/office/drawing/2014/main" id="{6F8A9EC2-FDAE-82F3-4E05-6B5364CB37E1}"/>
              </a:ext>
            </a:extLst>
          </p:cNvPr>
          <p:cNvPicPr>
            <a:picLocks noChangeAspect="1"/>
          </p:cNvPicPr>
          <p:nvPr/>
        </p:nvPicPr>
        <p:blipFill>
          <a:blip r:embed="rId2"/>
          <a:stretch>
            <a:fillRect/>
          </a:stretch>
        </p:blipFill>
        <p:spPr>
          <a:xfrm>
            <a:off x="4229099" y="922020"/>
            <a:ext cx="3513540" cy="3383279"/>
          </a:xfrm>
          <a:prstGeom prst="rect">
            <a:avLst/>
          </a:prstGeom>
        </p:spPr>
      </p:pic>
    </p:spTree>
    <p:extLst>
      <p:ext uri="{BB962C8B-B14F-4D97-AF65-F5344CB8AC3E}">
        <p14:creationId xmlns:p14="http://schemas.microsoft.com/office/powerpoint/2010/main" val="302851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4878-2A4E-74B7-7BC8-1228740A39D5}"/>
              </a:ext>
            </a:extLst>
          </p:cNvPr>
          <p:cNvSpPr>
            <a:spLocks noGrp="1"/>
          </p:cNvSpPr>
          <p:nvPr>
            <p:ph type="title"/>
          </p:nvPr>
        </p:nvSpPr>
        <p:spPr/>
        <p:txBody>
          <a:bodyPr/>
          <a:lstStyle/>
          <a:p>
            <a:r>
              <a:rPr lang="en-US" dirty="0"/>
              <a:t>SVM Regression</a:t>
            </a:r>
            <a:endParaRPr lang="en-IN" dirty="0"/>
          </a:p>
        </p:txBody>
      </p:sp>
      <p:sp>
        <p:nvSpPr>
          <p:cNvPr id="3" name="Text Placeholder 2">
            <a:extLst>
              <a:ext uri="{FF2B5EF4-FFF2-40B4-BE49-F238E27FC236}">
                <a16:creationId xmlns:a16="http://schemas.microsoft.com/office/drawing/2014/main" id="{0143482A-5F3C-BD21-EE83-B1367FB80108}"/>
              </a:ext>
            </a:extLst>
          </p:cNvPr>
          <p:cNvSpPr>
            <a:spLocks noGrp="1"/>
          </p:cNvSpPr>
          <p:nvPr>
            <p:ph type="body" idx="1"/>
          </p:nvPr>
        </p:nvSpPr>
        <p:spPr/>
        <p:txBody>
          <a:bodyPr/>
          <a:lstStyle/>
          <a:p>
            <a:pPr marL="139700" indent="0">
              <a:buNone/>
            </a:pP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It can handle both linear and non-linear data by using different kernels, such as linear, polynomial, and radial basis function (RBF) kernels.</a:t>
            </a:r>
          </a:p>
          <a:p>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It can be used to predict the magnitude of a new earthquake given its features, which can be useful for predicting earthquakes in real-time and understanding the factors that contribute to earthquake occurrence.</a:t>
            </a:r>
            <a:endPar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22475CCE-4002-CA8D-9E32-7DD473221FE1}"/>
              </a:ext>
            </a:extLst>
          </p:cNvPr>
          <p:cNvSpPr>
            <a:spLocks noGrp="1"/>
          </p:cNvSpPr>
          <p:nvPr>
            <p:ph type="body" idx="2"/>
          </p:nvPr>
        </p:nvSpPr>
        <p:spPr/>
        <p:txBody>
          <a:bodyPr/>
          <a:lstStyle/>
          <a:p>
            <a:pPr marL="139700" indent="0">
              <a:buNone/>
            </a:pPr>
            <a:endParaRPr lang="en-IN" dirty="0"/>
          </a:p>
        </p:txBody>
      </p:sp>
      <p:pic>
        <p:nvPicPr>
          <p:cNvPr id="6" name="Picture 5" descr="A picture containing screenshot, text, diagram, plot&#10;&#10;Description automatically generated">
            <a:extLst>
              <a:ext uri="{FF2B5EF4-FFF2-40B4-BE49-F238E27FC236}">
                <a16:creationId xmlns:a16="http://schemas.microsoft.com/office/drawing/2014/main" id="{14BE1548-1539-E219-1739-591446359787}"/>
              </a:ext>
            </a:extLst>
          </p:cNvPr>
          <p:cNvPicPr>
            <a:picLocks noChangeAspect="1"/>
          </p:cNvPicPr>
          <p:nvPr/>
        </p:nvPicPr>
        <p:blipFill>
          <a:blip r:embed="rId3"/>
          <a:stretch>
            <a:fillRect/>
          </a:stretch>
        </p:blipFill>
        <p:spPr>
          <a:xfrm>
            <a:off x="4973444" y="1222450"/>
            <a:ext cx="3746810" cy="3271299"/>
          </a:xfrm>
          <a:prstGeom prst="rect">
            <a:avLst/>
          </a:prstGeom>
        </p:spPr>
      </p:pic>
    </p:spTree>
    <p:extLst>
      <p:ext uri="{BB962C8B-B14F-4D97-AF65-F5344CB8AC3E}">
        <p14:creationId xmlns:p14="http://schemas.microsoft.com/office/powerpoint/2010/main" val="170309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4456-A6D9-B10F-EC3A-69C892527849}"/>
              </a:ext>
            </a:extLst>
          </p:cNvPr>
          <p:cNvSpPr>
            <a:spLocks noGrp="1"/>
          </p:cNvSpPr>
          <p:nvPr>
            <p:ph type="title"/>
          </p:nvPr>
        </p:nvSpPr>
        <p:spPr/>
        <p:txBody>
          <a:bodyPr/>
          <a:lstStyle/>
          <a:p>
            <a:r>
              <a:rPr lang="en-US" dirty="0"/>
              <a:t>Naïve Bayes</a:t>
            </a:r>
            <a:endParaRPr lang="en-IN" dirty="0"/>
          </a:p>
        </p:txBody>
      </p:sp>
      <p:sp>
        <p:nvSpPr>
          <p:cNvPr id="3" name="Text Placeholder 2">
            <a:extLst>
              <a:ext uri="{FF2B5EF4-FFF2-40B4-BE49-F238E27FC236}">
                <a16:creationId xmlns:a16="http://schemas.microsoft.com/office/drawing/2014/main" id="{8C95E4B3-33E9-88B9-43C5-1A3D274474B5}"/>
              </a:ext>
            </a:extLst>
          </p:cNvPr>
          <p:cNvSpPr>
            <a:spLocks noGrp="1"/>
          </p:cNvSpPr>
          <p:nvPr>
            <p:ph type="body" idx="1"/>
          </p:nvPr>
        </p:nvSpPr>
        <p:spPr/>
        <p:txBody>
          <a:bodyPr/>
          <a:lstStyle/>
          <a:p>
            <a:pPr algn="l"/>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Naive Bayes classifier is a simple probabilistic algorithm that is commonly used for classification tasks. It is based on Bayes' theorem, which describes the probability of an event occurring given some prior knowledge or evidence.</a:t>
            </a:r>
          </a:p>
          <a:p>
            <a:pPr algn="l"/>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In the context of classification, Naive Bayes classifier calculates the probability of a data point belonging to a particular class given its features. </a:t>
            </a:r>
          </a:p>
          <a:p>
            <a:endParaRPr lang="en-IN" dirty="0"/>
          </a:p>
        </p:txBody>
      </p:sp>
      <p:pic>
        <p:nvPicPr>
          <p:cNvPr id="5" name="Picture 4" descr="A picture containing text, diagram, screenshot, font&#10;&#10;Description automatically generated">
            <a:extLst>
              <a:ext uri="{FF2B5EF4-FFF2-40B4-BE49-F238E27FC236}">
                <a16:creationId xmlns:a16="http://schemas.microsoft.com/office/drawing/2014/main" id="{B123B709-48B8-757D-17C6-1D9775913D7C}"/>
              </a:ext>
            </a:extLst>
          </p:cNvPr>
          <p:cNvPicPr>
            <a:picLocks noChangeAspect="1"/>
          </p:cNvPicPr>
          <p:nvPr/>
        </p:nvPicPr>
        <p:blipFill>
          <a:blip r:embed="rId3"/>
          <a:stretch>
            <a:fillRect/>
          </a:stretch>
        </p:blipFill>
        <p:spPr>
          <a:xfrm>
            <a:off x="3635298" y="1311300"/>
            <a:ext cx="5122126" cy="2963334"/>
          </a:xfrm>
          <a:prstGeom prst="rect">
            <a:avLst/>
          </a:prstGeom>
        </p:spPr>
      </p:pic>
    </p:spTree>
    <p:extLst>
      <p:ext uri="{BB962C8B-B14F-4D97-AF65-F5344CB8AC3E}">
        <p14:creationId xmlns:p14="http://schemas.microsoft.com/office/powerpoint/2010/main" val="45126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F3CD-CE3D-91DF-445C-97618D7F32FB}"/>
              </a:ext>
            </a:extLst>
          </p:cNvPr>
          <p:cNvSpPr>
            <a:spLocks noGrp="1"/>
          </p:cNvSpPr>
          <p:nvPr>
            <p:ph type="title"/>
          </p:nvPr>
        </p:nvSpPr>
        <p:spPr/>
        <p:txBody>
          <a:bodyPr/>
          <a:lstStyle/>
          <a:p>
            <a:r>
              <a:rPr lang="en-US" dirty="0"/>
              <a:t>Naïve Bayes Classification</a:t>
            </a:r>
            <a:endParaRPr lang="en-IN" dirty="0"/>
          </a:p>
        </p:txBody>
      </p:sp>
      <p:sp>
        <p:nvSpPr>
          <p:cNvPr id="3" name="Text Placeholder 2">
            <a:extLst>
              <a:ext uri="{FF2B5EF4-FFF2-40B4-BE49-F238E27FC236}">
                <a16:creationId xmlns:a16="http://schemas.microsoft.com/office/drawing/2014/main" id="{3852702A-D6F6-B415-219E-AE4E90FDE920}"/>
              </a:ext>
            </a:extLst>
          </p:cNvPr>
          <p:cNvSpPr>
            <a:spLocks noGrp="1"/>
          </p:cNvSpPr>
          <p:nvPr>
            <p:ph type="body" idx="1"/>
          </p:nvPr>
        </p:nvSpPr>
        <p:spPr/>
        <p:txBody>
          <a:bodyPr/>
          <a:lstStyle/>
          <a:p>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Based on the latitude, longitude, and number of monitoring stations, we predicted earthquake magnitude with the Naive Bayes classifier. </a:t>
            </a:r>
          </a:p>
          <a:p>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We split the information into preparing and testing sets, prepared the Innocent Bayes model on the preparation information, and assessed its exhibition on the test information utilizing the exactness score, disarray grid and characterization report</a:t>
            </a:r>
            <a:endPar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01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D7E6-B7F6-4965-1ADC-D4F98603BBD9}"/>
              </a:ext>
            </a:extLst>
          </p:cNvPr>
          <p:cNvSpPr>
            <a:spLocks noGrp="1"/>
          </p:cNvSpPr>
          <p:nvPr>
            <p:ph type="title"/>
          </p:nvPr>
        </p:nvSpPr>
        <p:spPr/>
        <p:txBody>
          <a:bodyPr/>
          <a:lstStyle/>
          <a:p>
            <a:r>
              <a:rPr lang="en-US" dirty="0"/>
              <a:t>Actual and Predicted Magnitude Category</a:t>
            </a:r>
            <a:endParaRPr lang="en-IN" dirty="0"/>
          </a:p>
        </p:txBody>
      </p:sp>
      <p:sp>
        <p:nvSpPr>
          <p:cNvPr id="3" name="Text Placeholder 2">
            <a:extLst>
              <a:ext uri="{FF2B5EF4-FFF2-40B4-BE49-F238E27FC236}">
                <a16:creationId xmlns:a16="http://schemas.microsoft.com/office/drawing/2014/main" id="{4772F10A-01B8-86C7-124D-E2977267B7DB}"/>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2B09F25E-9681-D815-ACB2-B1C795043F77}"/>
              </a:ext>
            </a:extLst>
          </p:cNvPr>
          <p:cNvSpPr>
            <a:spLocks noGrp="1"/>
          </p:cNvSpPr>
          <p:nvPr>
            <p:ph type="body" idx="2"/>
          </p:nvPr>
        </p:nvSpPr>
        <p:spPr/>
        <p:txBody>
          <a:bodyPr/>
          <a:lstStyle/>
          <a:p>
            <a:endParaRPr lang="en-IN" dirty="0"/>
          </a:p>
        </p:txBody>
      </p:sp>
      <p:pic>
        <p:nvPicPr>
          <p:cNvPr id="6" name="Picture 5" descr="A picture containing text, screenshot&#10;&#10;Description automatically generated">
            <a:extLst>
              <a:ext uri="{FF2B5EF4-FFF2-40B4-BE49-F238E27FC236}">
                <a16:creationId xmlns:a16="http://schemas.microsoft.com/office/drawing/2014/main" id="{81A7CC3A-630B-A498-596C-C81F47F9ED6B}"/>
              </a:ext>
            </a:extLst>
          </p:cNvPr>
          <p:cNvPicPr>
            <a:picLocks noChangeAspect="1"/>
          </p:cNvPicPr>
          <p:nvPr/>
        </p:nvPicPr>
        <p:blipFill>
          <a:blip r:embed="rId2"/>
          <a:stretch>
            <a:fillRect/>
          </a:stretch>
        </p:blipFill>
        <p:spPr>
          <a:xfrm>
            <a:off x="542694" y="1222450"/>
            <a:ext cx="3568390" cy="3416457"/>
          </a:xfrm>
          <a:prstGeom prst="rect">
            <a:avLst/>
          </a:prstGeom>
        </p:spPr>
      </p:pic>
      <p:pic>
        <p:nvPicPr>
          <p:cNvPr id="8" name="Picture 7" descr="A picture containing text, screenshot, diagram&#10;&#10;Description automatically generated">
            <a:extLst>
              <a:ext uri="{FF2B5EF4-FFF2-40B4-BE49-F238E27FC236}">
                <a16:creationId xmlns:a16="http://schemas.microsoft.com/office/drawing/2014/main" id="{695F4A52-F148-B545-850E-9EE5C7DDCC20}"/>
              </a:ext>
            </a:extLst>
          </p:cNvPr>
          <p:cNvPicPr>
            <a:picLocks noChangeAspect="1"/>
          </p:cNvPicPr>
          <p:nvPr/>
        </p:nvPicPr>
        <p:blipFill>
          <a:blip r:embed="rId3"/>
          <a:stretch>
            <a:fillRect/>
          </a:stretch>
        </p:blipFill>
        <p:spPr>
          <a:xfrm>
            <a:off x="4899102" y="1152475"/>
            <a:ext cx="3813718" cy="3341275"/>
          </a:xfrm>
          <a:prstGeom prst="rect">
            <a:avLst/>
          </a:prstGeom>
        </p:spPr>
      </p:pic>
    </p:spTree>
    <p:extLst>
      <p:ext uri="{BB962C8B-B14F-4D97-AF65-F5344CB8AC3E}">
        <p14:creationId xmlns:p14="http://schemas.microsoft.com/office/powerpoint/2010/main" val="328859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B6CB-4D57-7A3C-9EBB-D194E5DCEF87}"/>
              </a:ext>
            </a:extLst>
          </p:cNvPr>
          <p:cNvSpPr>
            <a:spLocks noGrp="1"/>
          </p:cNvSpPr>
          <p:nvPr>
            <p:ph type="title"/>
          </p:nvPr>
        </p:nvSpPr>
        <p:spPr/>
        <p:txBody>
          <a:bodyPr/>
          <a:lstStyle/>
          <a:p>
            <a:r>
              <a:rPr lang="en-US" dirty="0"/>
              <a:t>Heatmap of Confusion matrix</a:t>
            </a:r>
            <a:br>
              <a:rPr lang="en-US" dirty="0"/>
            </a:br>
            <a:endParaRPr lang="en-IN" dirty="0"/>
          </a:p>
        </p:txBody>
      </p:sp>
      <p:sp>
        <p:nvSpPr>
          <p:cNvPr id="3" name="Text Placeholder 2">
            <a:extLst>
              <a:ext uri="{FF2B5EF4-FFF2-40B4-BE49-F238E27FC236}">
                <a16:creationId xmlns:a16="http://schemas.microsoft.com/office/drawing/2014/main" id="{9B7AF4B8-8690-0BE9-E02E-41BD41ACF1D3}"/>
              </a:ext>
            </a:extLst>
          </p:cNvPr>
          <p:cNvSpPr>
            <a:spLocks noGrp="1"/>
          </p:cNvSpPr>
          <p:nvPr>
            <p:ph type="body" idx="1"/>
          </p:nvPr>
        </p:nvSpPr>
        <p:spPr>
          <a:xfrm>
            <a:off x="661639" y="1308410"/>
            <a:ext cx="6813832" cy="3389504"/>
          </a:xfrm>
        </p:spPr>
        <p:txBody>
          <a:bodyPr/>
          <a:lstStyle/>
          <a:p>
            <a:pPr marL="114300" indent="0">
              <a:buNone/>
            </a:pPr>
            <a:endParaRPr lang="en-IN" dirty="0"/>
          </a:p>
        </p:txBody>
      </p:sp>
      <p:pic>
        <p:nvPicPr>
          <p:cNvPr id="5" name="Picture 4" descr="A screenshot of a computer&#10;&#10;Description automatically generated with low confidence">
            <a:extLst>
              <a:ext uri="{FF2B5EF4-FFF2-40B4-BE49-F238E27FC236}">
                <a16:creationId xmlns:a16="http://schemas.microsoft.com/office/drawing/2014/main" id="{EF63A916-A144-6A3D-32BA-1B8DD3683154}"/>
              </a:ext>
            </a:extLst>
          </p:cNvPr>
          <p:cNvPicPr>
            <a:picLocks noChangeAspect="1"/>
          </p:cNvPicPr>
          <p:nvPr/>
        </p:nvPicPr>
        <p:blipFill>
          <a:blip r:embed="rId2"/>
          <a:stretch>
            <a:fillRect/>
          </a:stretch>
        </p:blipFill>
        <p:spPr>
          <a:xfrm>
            <a:off x="498088" y="1222450"/>
            <a:ext cx="6977383" cy="3475464"/>
          </a:xfrm>
          <a:prstGeom prst="rect">
            <a:avLst/>
          </a:prstGeom>
        </p:spPr>
      </p:pic>
    </p:spTree>
    <p:extLst>
      <p:ext uri="{BB962C8B-B14F-4D97-AF65-F5344CB8AC3E}">
        <p14:creationId xmlns:p14="http://schemas.microsoft.com/office/powerpoint/2010/main" val="403274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1202-3736-D4AD-13A6-9FC6FB3F8D1D}"/>
              </a:ext>
            </a:extLst>
          </p:cNvPr>
          <p:cNvSpPr>
            <a:spLocks noGrp="1"/>
          </p:cNvSpPr>
          <p:nvPr>
            <p:ph type="title"/>
          </p:nvPr>
        </p:nvSpPr>
        <p:spPr/>
        <p:txBody>
          <a:bodyPr/>
          <a:lstStyle/>
          <a:p>
            <a:r>
              <a:rPr lang="en-IN" dirty="0"/>
              <a:t>Accuracy and Results</a:t>
            </a:r>
          </a:p>
        </p:txBody>
      </p:sp>
      <p:sp>
        <p:nvSpPr>
          <p:cNvPr id="3" name="Text Placeholder 2">
            <a:extLst>
              <a:ext uri="{FF2B5EF4-FFF2-40B4-BE49-F238E27FC236}">
                <a16:creationId xmlns:a16="http://schemas.microsoft.com/office/drawing/2014/main" id="{23D15505-AFB7-1889-F8C3-5D85BEE46229}"/>
              </a:ext>
            </a:extLst>
          </p:cNvPr>
          <p:cNvSpPr>
            <a:spLocks noGrp="1"/>
          </p:cNvSpPr>
          <p:nvPr>
            <p:ph type="body" idx="1"/>
          </p:nvPr>
        </p:nvSpPr>
        <p:spPr/>
        <p:txBody>
          <a:bodyPr/>
          <a:lstStyle/>
          <a:p>
            <a:pPr marL="114300" indent="0" algn="l">
              <a:buNone/>
            </a:pPr>
            <a:r>
              <a:rPr lang="en-US" b="0" i="0" dirty="0">
                <a:solidFill>
                  <a:srgbClr val="1F2328"/>
                </a:solidFill>
                <a:effectLst/>
                <a:latin typeface="-apple-system"/>
              </a:rPr>
              <a:t>When comparing models, both the mean squared error (MSE) and R-squared (R2) score can be used to evaluate the performance of the models.</a:t>
            </a:r>
          </a:p>
          <a:p>
            <a:pPr marL="114300" indent="0" algn="l">
              <a:buNone/>
            </a:pPr>
            <a:endParaRPr lang="en-US" b="0" i="0" dirty="0">
              <a:solidFill>
                <a:srgbClr val="1F2328"/>
              </a:solidFill>
              <a:effectLst/>
              <a:latin typeface="-apple-system"/>
            </a:endParaRPr>
          </a:p>
          <a:p>
            <a:pPr algn="l"/>
            <a:r>
              <a:rPr lang="en-US" b="0" i="0" dirty="0">
                <a:solidFill>
                  <a:srgbClr val="1F2328"/>
                </a:solidFill>
                <a:effectLst/>
                <a:latin typeface="-apple-system"/>
              </a:rPr>
              <a:t>The results obtained from the random forest model  and </a:t>
            </a:r>
            <a:r>
              <a:rPr lang="en-US" dirty="0">
                <a:solidFill>
                  <a:srgbClr val="1F2328"/>
                </a:solidFill>
                <a:latin typeface="-apple-system"/>
              </a:rPr>
              <a:t> SVM are</a:t>
            </a:r>
            <a:r>
              <a:rPr lang="en-US" b="0" i="0" dirty="0">
                <a:solidFill>
                  <a:srgbClr val="1F2328"/>
                </a:solidFill>
                <a:effectLst/>
                <a:latin typeface="-apple-system"/>
              </a:rPr>
              <a:t> as follows:</a:t>
            </a:r>
          </a:p>
          <a:p>
            <a:pPr marL="114300" indent="0" algn="l">
              <a:buNone/>
            </a:pPr>
            <a:r>
              <a:rPr lang="en-US" b="0" i="0" dirty="0">
                <a:solidFill>
                  <a:srgbClr val="1F2328"/>
                </a:solidFill>
                <a:effectLst/>
                <a:latin typeface="-apple-system"/>
              </a:rPr>
              <a:t>       </a:t>
            </a:r>
            <a:endParaRPr lang="en-IN" dirty="0"/>
          </a:p>
        </p:txBody>
      </p:sp>
      <p:graphicFrame>
        <p:nvGraphicFramePr>
          <p:cNvPr id="7" name="Table 7">
            <a:extLst>
              <a:ext uri="{FF2B5EF4-FFF2-40B4-BE49-F238E27FC236}">
                <a16:creationId xmlns:a16="http://schemas.microsoft.com/office/drawing/2014/main" id="{65905E9F-A6C4-3B1A-5C48-D44627AAE968}"/>
              </a:ext>
            </a:extLst>
          </p:cNvPr>
          <p:cNvGraphicFramePr>
            <a:graphicFrameLocks noGrp="1"/>
          </p:cNvGraphicFramePr>
          <p:nvPr>
            <p:extLst>
              <p:ext uri="{D42A27DB-BD31-4B8C-83A1-F6EECF244321}">
                <p14:modId xmlns:p14="http://schemas.microsoft.com/office/powerpoint/2010/main" val="1895195946"/>
              </p:ext>
            </p:extLst>
          </p:nvPr>
        </p:nvGraphicFramePr>
        <p:xfrm>
          <a:off x="1471960" y="2930650"/>
          <a:ext cx="6096000" cy="1046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7698634"/>
                    </a:ext>
                  </a:extLst>
                </a:gridCol>
                <a:gridCol w="2032000">
                  <a:extLst>
                    <a:ext uri="{9D8B030D-6E8A-4147-A177-3AD203B41FA5}">
                      <a16:colId xmlns:a16="http://schemas.microsoft.com/office/drawing/2014/main" val="1636641903"/>
                    </a:ext>
                  </a:extLst>
                </a:gridCol>
                <a:gridCol w="2032000">
                  <a:extLst>
                    <a:ext uri="{9D8B030D-6E8A-4147-A177-3AD203B41FA5}">
                      <a16:colId xmlns:a16="http://schemas.microsoft.com/office/drawing/2014/main" val="2592141928"/>
                    </a:ext>
                  </a:extLst>
                </a:gridCol>
              </a:tblGrid>
              <a:tr h="0">
                <a:tc>
                  <a:txBody>
                    <a:bodyPr/>
                    <a:lstStyle/>
                    <a:p>
                      <a:r>
                        <a:rPr lang="en-IN" dirty="0"/>
                        <a:t>Model</a:t>
                      </a:r>
                    </a:p>
                  </a:txBody>
                  <a:tcPr/>
                </a:tc>
                <a:tc>
                  <a:txBody>
                    <a:bodyPr/>
                    <a:lstStyle/>
                    <a:p>
                      <a:r>
                        <a:rPr lang="en-IN" dirty="0"/>
                        <a:t>  Mean squared error</a:t>
                      </a:r>
                    </a:p>
                  </a:txBody>
                  <a:tcPr/>
                </a:tc>
                <a:tc>
                  <a:txBody>
                    <a:bodyPr/>
                    <a:lstStyle/>
                    <a:p>
                      <a:r>
                        <a:rPr lang="en-IN" dirty="0"/>
                        <a:t>         R-squared</a:t>
                      </a:r>
                    </a:p>
                  </a:txBody>
                  <a:tcPr/>
                </a:tc>
                <a:extLst>
                  <a:ext uri="{0D108BD9-81ED-4DB2-BD59-A6C34878D82A}">
                    <a16:rowId xmlns:a16="http://schemas.microsoft.com/office/drawing/2014/main" val="817697145"/>
                  </a:ext>
                </a:extLst>
              </a:tr>
              <a:tr h="370840">
                <a:tc>
                  <a:txBody>
                    <a:bodyPr/>
                    <a:lstStyle/>
                    <a:p>
                      <a:r>
                        <a:rPr lang="en-IN" dirty="0"/>
                        <a:t>Random Forest</a:t>
                      </a:r>
                    </a:p>
                  </a:txBody>
                  <a:tcPr/>
                </a:tc>
                <a:tc>
                  <a:txBody>
                    <a:bodyPr/>
                    <a:lstStyle/>
                    <a:p>
                      <a:r>
                        <a:rPr lang="en-IN" dirty="0"/>
                        <a:t>0.01287</a:t>
                      </a:r>
                    </a:p>
                  </a:txBody>
                  <a:tcPr/>
                </a:tc>
                <a:tc>
                  <a:txBody>
                    <a:bodyPr/>
                    <a:lstStyle/>
                    <a:p>
                      <a:r>
                        <a:rPr lang="en-IN" dirty="0"/>
                        <a:t>-0.18319</a:t>
                      </a:r>
                    </a:p>
                  </a:txBody>
                  <a:tcPr/>
                </a:tc>
                <a:extLst>
                  <a:ext uri="{0D108BD9-81ED-4DB2-BD59-A6C34878D82A}">
                    <a16:rowId xmlns:a16="http://schemas.microsoft.com/office/drawing/2014/main" val="3506264665"/>
                  </a:ext>
                </a:extLst>
              </a:tr>
              <a:tr h="370840">
                <a:tc>
                  <a:txBody>
                    <a:bodyPr/>
                    <a:lstStyle/>
                    <a:p>
                      <a:r>
                        <a:rPr lang="en-IN" dirty="0"/>
                        <a:t>SVM</a:t>
                      </a:r>
                    </a:p>
                  </a:txBody>
                  <a:tcPr/>
                </a:tc>
                <a:tc>
                  <a:txBody>
                    <a:bodyPr/>
                    <a:lstStyle/>
                    <a:p>
                      <a:r>
                        <a:rPr lang="en-IN" dirty="0"/>
                        <a:t>0.69815</a:t>
                      </a:r>
                    </a:p>
                  </a:txBody>
                  <a:tcPr/>
                </a:tc>
                <a:tc>
                  <a:txBody>
                    <a:bodyPr/>
                    <a:lstStyle/>
                    <a:p>
                      <a:r>
                        <a:rPr lang="en-IN" dirty="0"/>
                        <a:t>-2.67320</a:t>
                      </a:r>
                    </a:p>
                  </a:txBody>
                  <a:tcPr/>
                </a:tc>
                <a:extLst>
                  <a:ext uri="{0D108BD9-81ED-4DB2-BD59-A6C34878D82A}">
                    <a16:rowId xmlns:a16="http://schemas.microsoft.com/office/drawing/2014/main" val="1514663028"/>
                  </a:ext>
                </a:extLst>
              </a:tr>
            </a:tbl>
          </a:graphicData>
        </a:graphic>
      </p:graphicFrame>
    </p:spTree>
    <p:extLst>
      <p:ext uri="{BB962C8B-B14F-4D97-AF65-F5344CB8AC3E}">
        <p14:creationId xmlns:p14="http://schemas.microsoft.com/office/powerpoint/2010/main" val="342804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505C-5EB5-A8D1-0A72-66E99DA79A26}"/>
              </a:ext>
            </a:extLst>
          </p:cNvPr>
          <p:cNvSpPr>
            <a:spLocks noGrp="1"/>
          </p:cNvSpPr>
          <p:nvPr>
            <p:ph type="title"/>
          </p:nvPr>
        </p:nvSpPr>
        <p:spPr/>
        <p:txBody>
          <a:bodyPr/>
          <a:lstStyle/>
          <a:p>
            <a:r>
              <a:rPr lang="en-IN" dirty="0"/>
              <a:t>Accuracy and Results</a:t>
            </a:r>
          </a:p>
        </p:txBody>
      </p:sp>
      <p:sp>
        <p:nvSpPr>
          <p:cNvPr id="3" name="Text Placeholder 2">
            <a:extLst>
              <a:ext uri="{FF2B5EF4-FFF2-40B4-BE49-F238E27FC236}">
                <a16:creationId xmlns:a16="http://schemas.microsoft.com/office/drawing/2014/main" id="{B4FFF3DF-9E23-ABCA-DBB6-30C691B463BD}"/>
              </a:ext>
            </a:extLst>
          </p:cNvPr>
          <p:cNvSpPr>
            <a:spLocks noGrp="1"/>
          </p:cNvSpPr>
          <p:nvPr>
            <p:ph type="body" idx="1"/>
          </p:nvPr>
        </p:nvSpPr>
        <p:spPr/>
        <p:txBody>
          <a:bodyPr/>
          <a:lstStyle/>
          <a:p>
            <a:pPr marL="114300" indent="0">
              <a:buNone/>
            </a:pPr>
            <a:r>
              <a:rPr lang="en-IN" dirty="0"/>
              <a:t>The accuracy of the Naïve Bayes model is as follows:</a:t>
            </a:r>
          </a:p>
        </p:txBody>
      </p:sp>
      <p:pic>
        <p:nvPicPr>
          <p:cNvPr id="5" name="Picture 4" descr="A screenshot of a computer&#10;&#10;Description automatically generated with medium confidence">
            <a:extLst>
              <a:ext uri="{FF2B5EF4-FFF2-40B4-BE49-F238E27FC236}">
                <a16:creationId xmlns:a16="http://schemas.microsoft.com/office/drawing/2014/main" id="{BE114C0F-523C-2DD9-919E-9DA19428F015}"/>
              </a:ext>
            </a:extLst>
          </p:cNvPr>
          <p:cNvPicPr>
            <a:picLocks noChangeAspect="1"/>
          </p:cNvPicPr>
          <p:nvPr/>
        </p:nvPicPr>
        <p:blipFill>
          <a:blip r:embed="rId2"/>
          <a:stretch>
            <a:fillRect/>
          </a:stretch>
        </p:blipFill>
        <p:spPr>
          <a:xfrm>
            <a:off x="2349190" y="1992350"/>
            <a:ext cx="4616605" cy="2237679"/>
          </a:xfrm>
          <a:prstGeom prst="rect">
            <a:avLst/>
          </a:prstGeom>
        </p:spPr>
      </p:pic>
    </p:spTree>
    <p:extLst>
      <p:ext uri="{BB962C8B-B14F-4D97-AF65-F5344CB8AC3E}">
        <p14:creationId xmlns:p14="http://schemas.microsoft.com/office/powerpoint/2010/main" val="243426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1AF8-3DDA-003E-393E-2D8A1899DF1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A4899145-62D7-D06A-99E3-AE7CD208C390}"/>
              </a:ext>
            </a:extLst>
          </p:cNvPr>
          <p:cNvSpPr>
            <a:spLocks noGrp="1"/>
          </p:cNvSpPr>
          <p:nvPr>
            <p:ph type="body" idx="1"/>
          </p:nvPr>
        </p:nvSpPr>
        <p:spPr/>
        <p:txBody>
          <a:bodyPr/>
          <a:lstStyle/>
          <a:p>
            <a:r>
              <a:rPr lang="en-US" sz="1600" b="0" i="0" dirty="0">
                <a:solidFill>
                  <a:schemeClr val="tx1">
                    <a:lumMod val="95000"/>
                    <a:lumOff val="5000"/>
                  </a:schemeClr>
                </a:solidFill>
                <a:effectLst/>
                <a:latin typeface="Söhne"/>
              </a:rPr>
              <a:t>One of the biggest challenges in earthquake prediction is the lack of reliable and consistent data. The occurrence of earthquakes is infrequent and unpredictable, and the data collected from sensors can be noisy and incomplete. Furthermore, earthquakes are influenced by a wide range of factors, including geological, atmospheric, and human factors, which makes it difficult to model the behavior of the system.</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From the results of this project, we can conclude that random forest is the most accurate model for predicting the magnitude of Earthquake compared to all other models used in this project.</a:t>
            </a:r>
            <a:endPar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627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 </a:t>
            </a:r>
            <a:r>
              <a:rPr lang="en-US" sz="2400" b="1" dirty="0"/>
              <a:t>Introduction</a:t>
            </a:r>
            <a:r>
              <a:rPr lang="en-US" sz="2400" dirty="0"/>
              <a:t>: </a:t>
            </a:r>
            <a:endParaRPr dirty="0">
              <a:latin typeface="Times New Roman" panose="02020603050405020304" pitchFamily="18" charset="0"/>
              <a:cs typeface="Times New Roman" panose="02020603050405020304" pitchFamily="18" charset="0"/>
            </a:endParaRPr>
          </a:p>
        </p:txBody>
      </p:sp>
      <p:sp>
        <p:nvSpPr>
          <p:cNvPr id="70" name="Google Shape;70;p15"/>
          <p:cNvSpPr txBox="1">
            <a:spLocks noGrp="1"/>
          </p:cNvSpPr>
          <p:nvPr>
            <p:ph type="body" idx="1"/>
          </p:nvPr>
        </p:nvSpPr>
        <p:spPr>
          <a:xfrm>
            <a:off x="311700" y="1222450"/>
            <a:ext cx="8520600" cy="3416400"/>
          </a:xfrm>
          <a:prstGeom prst="rect">
            <a:avLst/>
          </a:prstGeom>
        </p:spPr>
        <p:txBody>
          <a:bodyPr spcFirstLastPara="1" wrap="square" lIns="91425" tIns="91425" rIns="91425" bIns="91425" anchor="ctr" anchorCtr="0">
            <a:noAutofit/>
          </a:bodyPr>
          <a:lstStyle/>
          <a:p>
            <a:pPr marL="114300" indent="0">
              <a:lnSpc>
                <a:spcPct val="150000"/>
              </a:lnSpc>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lang="en-US" dirty="0"/>
          </a:p>
          <a:p>
            <a:pPr marL="114300" lvl="0" indent="0" algn="l" rtl="0">
              <a:lnSpc>
                <a:spcPct val="150000"/>
              </a:lnSpc>
              <a:spcBef>
                <a:spcPts val="0"/>
              </a:spcBef>
              <a:spcAft>
                <a:spcPts val="0"/>
              </a:spcAft>
              <a:buSzPts val="1800"/>
              <a:buNone/>
            </a:pPr>
            <a:endParaRPr lang="en-US" dirty="0"/>
          </a:p>
          <a:p>
            <a:pPr marL="114300" lvl="0" indent="0" algn="l" rtl="0">
              <a:lnSpc>
                <a:spcPct val="150000"/>
              </a:lnSpc>
              <a:spcBef>
                <a:spcPts val="0"/>
              </a:spcBef>
              <a:spcAft>
                <a:spcPts val="0"/>
              </a:spcAft>
              <a:buSzPts val="1800"/>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3D3C453-6681-2CDC-0CC1-EB3432E40D04}"/>
              </a:ext>
            </a:extLst>
          </p:cNvPr>
          <p:cNvSpPr txBox="1"/>
          <p:nvPr/>
        </p:nvSpPr>
        <p:spPr>
          <a:xfrm>
            <a:off x="394010" y="1360449"/>
            <a:ext cx="8355980" cy="3323987"/>
          </a:xfrm>
          <a:prstGeom prst="rect">
            <a:avLst/>
          </a:prstGeom>
          <a:noFill/>
        </p:spPr>
        <p:txBody>
          <a:bodyPr wrap="square" rtlCol="0">
            <a:spAutoFit/>
          </a:bodyPr>
          <a:lstStyle/>
          <a:p>
            <a:pPr marL="457200" indent="-457200" algn="l">
              <a:buFont typeface="Arial" panose="020B0604020202020204" pitchFamily="34" charset="0"/>
              <a:buChar char="•"/>
            </a:pPr>
            <a:r>
              <a:rPr lang="en-US" b="0" i="0" dirty="0">
                <a:solidFill>
                  <a:srgbClr val="1F2328"/>
                </a:solidFill>
                <a:effectLst/>
                <a:latin typeface="-apple-system"/>
              </a:rPr>
              <a:t>Natural disasters like earthquakes can do a lot of damage and kill a lot of people. Precise expectation of quakes is fundamental for growing early advance notice frameworks, fiasco arranging, risk appraisal, and logical examination. </a:t>
            </a:r>
          </a:p>
          <a:p>
            <a:pPr marL="457200" indent="-457200" algn="l">
              <a:buFont typeface="Arial" panose="020B0604020202020204" pitchFamily="34" charset="0"/>
              <a:buChar char="•"/>
            </a:pPr>
            <a:endParaRPr lang="en-US" dirty="0">
              <a:solidFill>
                <a:srgbClr val="1F2328"/>
              </a:solidFill>
              <a:latin typeface="-apple-system"/>
            </a:endParaRPr>
          </a:p>
          <a:p>
            <a:pPr marL="457200" indent="-457200" algn="l">
              <a:buFont typeface="Arial" panose="020B0604020202020204" pitchFamily="34" charset="0"/>
              <a:buChar char="•"/>
            </a:pPr>
            <a:r>
              <a:rPr lang="en-US" b="0" i="0" dirty="0">
                <a:solidFill>
                  <a:srgbClr val="1F2328"/>
                </a:solidFill>
                <a:effectLst/>
                <a:latin typeface="-apple-system"/>
              </a:rPr>
              <a:t>There are around 18 earthquakes of magnitude 7.0 or higher every year worldwide. Since 1968, actual yearly numbers have ranged from lows of 6-7 incidents each year. </a:t>
            </a:r>
          </a:p>
          <a:p>
            <a:pPr marL="457200" indent="-457200" algn="l">
              <a:buFont typeface="Arial" panose="020B0604020202020204" pitchFamily="34" charset="0"/>
              <a:buChar char="•"/>
            </a:pPr>
            <a:endParaRPr lang="en-US" dirty="0">
              <a:solidFill>
                <a:srgbClr val="1F2328"/>
              </a:solidFill>
              <a:latin typeface="-apple-system"/>
            </a:endParaRPr>
          </a:p>
          <a:p>
            <a:pPr marL="457200" indent="-457200" algn="l">
              <a:buFont typeface="Arial" panose="020B0604020202020204" pitchFamily="34" charset="0"/>
              <a:buChar char="•"/>
            </a:pPr>
            <a:r>
              <a:rPr lang="en-US" b="0" i="0" dirty="0">
                <a:solidFill>
                  <a:srgbClr val="1F2328"/>
                </a:solidFill>
                <a:effectLst/>
                <a:latin typeface="-apple-system"/>
              </a:rPr>
              <a:t> But  earthquakes do have a distinct geographical patterns which can help to identify locations and magnitudes of certain future major earthquakes that are going to be produced, even though we are unable to anticipate individual earthquakes.</a:t>
            </a:r>
          </a:p>
          <a:p>
            <a:pPr marL="457200" indent="-457200" algn="l">
              <a:buFont typeface="Arial" panose="020B0604020202020204" pitchFamily="34" charset="0"/>
              <a:buChar char="•"/>
            </a:pPr>
            <a:endParaRPr lang="en-US" dirty="0">
              <a:solidFill>
                <a:srgbClr val="1F2328"/>
              </a:solidFill>
              <a:latin typeface="-apple-system"/>
            </a:endParaRPr>
          </a:p>
          <a:p>
            <a:pPr marL="457200" indent="-457200" algn="l">
              <a:buFont typeface="Arial" panose="020B0604020202020204" pitchFamily="34" charset="0"/>
              <a:buChar char="•"/>
            </a:pPr>
            <a:r>
              <a:rPr lang="en-US" b="0" i="0" dirty="0">
                <a:solidFill>
                  <a:srgbClr val="1F2328"/>
                </a:solidFill>
                <a:effectLst/>
                <a:latin typeface="-apple-system"/>
              </a:rPr>
              <a:t>90% of earthquakes are naturally occurring and the consequence of tectonic action. 10% of the remaining traits are connected to volcanism, human-caused effects, or other factors.</a:t>
            </a:r>
          </a:p>
          <a:p>
            <a:br>
              <a:rPr lang="en-US"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9CE6-A53F-1DDC-5DAA-EB29FC46BB64}"/>
              </a:ext>
            </a:extLst>
          </p:cNvPr>
          <p:cNvSpPr>
            <a:spLocks noGrp="1"/>
          </p:cNvSpPr>
          <p:nvPr>
            <p:ph type="title"/>
          </p:nvPr>
        </p:nvSpPr>
        <p:spPr>
          <a:xfrm>
            <a:off x="0" y="450150"/>
            <a:ext cx="9144000" cy="4090800"/>
          </a:xfrm>
        </p:spPr>
        <p:txBody>
          <a:bodyPr/>
          <a:lstStyle/>
          <a:p>
            <a:pPr algn="ctr"/>
            <a:r>
              <a:rPr lang="en-US" sz="6000" dirty="0">
                <a:latin typeface="Amasis MT Pro Black" panose="02040A04050005020304" pitchFamily="18" charset="0"/>
              </a:rPr>
              <a:t>Thank you!</a:t>
            </a:r>
          </a:p>
        </p:txBody>
      </p:sp>
    </p:spTree>
    <p:extLst>
      <p:ext uri="{BB962C8B-B14F-4D97-AF65-F5344CB8AC3E}">
        <p14:creationId xmlns:p14="http://schemas.microsoft.com/office/powerpoint/2010/main" val="76718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649749"/>
            <a:ext cx="5078056" cy="606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a:t>
            </a:r>
            <a:r>
              <a:rPr lang="en" sz="2400" b="1" dirty="0"/>
              <a:t>Dataset</a:t>
            </a:r>
            <a:r>
              <a:rPr lang="en" dirty="0"/>
              <a:t>: </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3708A8-3DBB-D64A-ED7B-2D928B676B72}"/>
              </a:ext>
            </a:extLst>
          </p:cNvPr>
          <p:cNvSpPr txBox="1"/>
          <p:nvPr/>
        </p:nvSpPr>
        <p:spPr>
          <a:xfrm>
            <a:off x="379141" y="1355988"/>
            <a:ext cx="8385717" cy="185288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dataset is taken from Northern California Earthquake website. It contains information</a:t>
            </a:r>
          </a:p>
          <a:p>
            <a:r>
              <a:rPr lang="en-US" sz="1600" dirty="0">
                <a:latin typeface="Calibri" panose="020F0502020204030204" pitchFamily="34" charset="0"/>
                <a:ea typeface="Calibri" panose="020F0502020204030204" pitchFamily="34" charset="0"/>
                <a:cs typeface="Calibri" panose="020F0502020204030204" pitchFamily="34" charset="0"/>
              </a:rPr>
              <a:t>       about earthquakes in California, United States, with a magnitude of 3.0 or greater.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dataset contains Earthquake details like Latitude, Longitude, Magnitude, Depth, Time, Azimuthal gap etc. </a:t>
            </a:r>
          </a:p>
          <a:p>
            <a:pPr marL="285750" indent="-285750">
              <a:lnSpc>
                <a:spcPct val="150000"/>
              </a:lnSpc>
              <a:buFont typeface="Arial" panose="020B0604020202020204" pitchFamily="34" charset="0"/>
              <a:buChar char="•"/>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The Data set contains </a:t>
            </a:r>
            <a:r>
              <a:rPr lang="en-US" sz="1600" dirty="0">
                <a:solidFill>
                  <a:srgbClr val="1F2328"/>
                </a:solidFill>
                <a:latin typeface="Calibri" panose="020F0502020204030204" pitchFamily="34" charset="0"/>
                <a:ea typeface="Calibri" panose="020F0502020204030204" pitchFamily="34" charset="0"/>
                <a:cs typeface="Calibri" panose="020F0502020204030204" pitchFamily="34" charset="0"/>
              </a:rPr>
              <a:t>18030</a:t>
            </a: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rows and  14attributes.</a:t>
            </a:r>
          </a:p>
          <a:p>
            <a:pPr>
              <a:lnSpc>
                <a:spcPct val="150000"/>
              </a:lnSpc>
            </a:pPr>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3807" y="594731"/>
            <a:ext cx="2275383" cy="2093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Description of  the dataset:</a:t>
            </a:r>
            <a:endParaRPr sz="2400" b="1" dirty="0"/>
          </a:p>
        </p:txBody>
      </p:sp>
      <p:pic>
        <p:nvPicPr>
          <p:cNvPr id="4" name="Picture 3" descr="A screenshot of a computer&#10;&#10;Description automatically generated with medium confidence">
            <a:extLst>
              <a:ext uri="{FF2B5EF4-FFF2-40B4-BE49-F238E27FC236}">
                <a16:creationId xmlns:a16="http://schemas.microsoft.com/office/drawing/2014/main" id="{438BDBF9-9BBA-0F02-C8E8-877AE42A0226}"/>
              </a:ext>
            </a:extLst>
          </p:cNvPr>
          <p:cNvPicPr>
            <a:picLocks noChangeAspect="1"/>
          </p:cNvPicPr>
          <p:nvPr/>
        </p:nvPicPr>
        <p:blipFill>
          <a:blip r:embed="rId3"/>
          <a:stretch>
            <a:fillRect/>
          </a:stretch>
        </p:blipFill>
        <p:spPr>
          <a:xfrm>
            <a:off x="1055650" y="1598342"/>
            <a:ext cx="2163335" cy="3144644"/>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F7872157-4096-439C-FB90-F4DF39EA204F}"/>
              </a:ext>
            </a:extLst>
          </p:cNvPr>
          <p:cNvPicPr>
            <a:picLocks noChangeAspect="1"/>
          </p:cNvPicPr>
          <p:nvPr/>
        </p:nvPicPr>
        <p:blipFill>
          <a:blip r:embed="rId4"/>
          <a:stretch>
            <a:fillRect/>
          </a:stretch>
        </p:blipFill>
        <p:spPr>
          <a:xfrm>
            <a:off x="4096214" y="1219200"/>
            <a:ext cx="4624039" cy="38657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Project Framework: </a:t>
            </a:r>
            <a:endParaRPr sz="2400" b="1" dirty="0"/>
          </a:p>
        </p:txBody>
      </p:sp>
      <p:pic>
        <p:nvPicPr>
          <p:cNvPr id="3" name="Picture 2" descr="A picture containing text, screenshot, font, number&#10;&#10;Description automatically generated">
            <a:extLst>
              <a:ext uri="{FF2B5EF4-FFF2-40B4-BE49-F238E27FC236}">
                <a16:creationId xmlns:a16="http://schemas.microsoft.com/office/drawing/2014/main" id="{3F959C23-9B97-242E-1C59-E0A1C491B331}"/>
              </a:ext>
            </a:extLst>
          </p:cNvPr>
          <p:cNvPicPr>
            <a:picLocks noChangeAspect="1"/>
          </p:cNvPicPr>
          <p:nvPr/>
        </p:nvPicPr>
        <p:blipFill>
          <a:blip r:embed="rId3"/>
          <a:stretch>
            <a:fillRect/>
          </a:stretch>
        </p:blipFill>
        <p:spPr>
          <a:xfrm>
            <a:off x="523875" y="1222450"/>
            <a:ext cx="8096250" cy="3768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F0E75B-E445-9FF5-5A97-9A6321F85B50}"/>
              </a:ext>
            </a:extLst>
          </p:cNvPr>
          <p:cNvSpPr>
            <a:spLocks noGrp="1"/>
          </p:cNvSpPr>
          <p:nvPr>
            <p:ph type="body" idx="1"/>
          </p:nvPr>
        </p:nvSpPr>
        <p:spPr>
          <a:xfrm>
            <a:off x="220287" y="650044"/>
            <a:ext cx="8703425" cy="497090"/>
          </a:xfrm>
        </p:spPr>
        <p:txBody>
          <a:bodyPr/>
          <a:lstStyle/>
          <a:p>
            <a:pPr marL="114300" indent="0">
              <a:buNone/>
            </a:pPr>
            <a:r>
              <a:rPr lang="en-US" sz="2400" b="1" dirty="0">
                <a:solidFill>
                  <a:schemeClr val="tx1"/>
                </a:solidFill>
                <a:latin typeface="+mj-lt"/>
                <a:cs typeface="Times New Roman" panose="02020603050405020304" pitchFamily="18" charset="0"/>
              </a:rPr>
              <a:t>Preprocessing:</a:t>
            </a:r>
          </a:p>
        </p:txBody>
      </p:sp>
      <p:sp>
        <p:nvSpPr>
          <p:cNvPr id="2" name="TextBox 1">
            <a:extLst>
              <a:ext uri="{FF2B5EF4-FFF2-40B4-BE49-F238E27FC236}">
                <a16:creationId xmlns:a16="http://schemas.microsoft.com/office/drawing/2014/main" id="{8D892D39-76F9-E227-00FA-5526EA706849}"/>
              </a:ext>
            </a:extLst>
          </p:cNvPr>
          <p:cNvSpPr txBox="1"/>
          <p:nvPr/>
        </p:nvSpPr>
        <p:spPr>
          <a:xfrm>
            <a:off x="364273" y="1427356"/>
            <a:ext cx="8703425" cy="2492990"/>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Removed null values.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Dropped all unnecessary unwanted columns.</a:t>
            </a:r>
          </a:p>
          <a:p>
            <a:r>
              <a:rPr lang="en-US" sz="1600" dirty="0">
                <a:latin typeface="Times New Roman" panose="02020603050405020304" pitchFamily="18" charset="0"/>
                <a:cs typeface="Times New Roman" panose="02020603050405020304" pitchFamily="18" charset="0"/>
              </a:rPr>
              <a:t>Libraries used:</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Matplotlib. </a:t>
            </a:r>
          </a:p>
          <a:p>
            <a:pPr marL="285750" lvl="4" indent="-285750">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a:t>
            </a:r>
          </a:p>
          <a:p>
            <a:pPr marL="285750" lvl="4" indent="-285750">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rPr>
              <a:t>Basemap</a:t>
            </a:r>
            <a:r>
              <a:rPr lang="en-US" sz="1600" dirty="0">
                <a:latin typeface="Times New Roman" panose="02020603050405020304" pitchFamily="18" charset="0"/>
                <a:cs typeface="Times New Roman" panose="02020603050405020304" pitchFamily="18" charset="0"/>
              </a:rPr>
              <a:t>.</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Pandas.</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Seaborn.</a:t>
            </a:r>
          </a:p>
          <a:p>
            <a:endParaRPr lang="en-US" dirty="0"/>
          </a:p>
          <a:p>
            <a:endParaRPr lang="en-US" dirty="0"/>
          </a:p>
        </p:txBody>
      </p:sp>
    </p:spTree>
    <p:extLst>
      <p:ext uri="{BB962C8B-B14F-4D97-AF65-F5344CB8AC3E}">
        <p14:creationId xmlns:p14="http://schemas.microsoft.com/office/powerpoint/2010/main" val="27512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825A3D-05A2-7F8D-D772-68C2C2AFCE5B}"/>
              </a:ext>
            </a:extLst>
          </p:cNvPr>
          <p:cNvSpPr>
            <a:spLocks noGrp="1"/>
          </p:cNvSpPr>
          <p:nvPr>
            <p:ph type="body" idx="1"/>
          </p:nvPr>
        </p:nvSpPr>
        <p:spPr>
          <a:xfrm>
            <a:off x="-67440" y="620283"/>
            <a:ext cx="3085035" cy="4873551"/>
          </a:xfrm>
        </p:spPr>
        <p:txBody>
          <a:bodyPr/>
          <a:lstStyle/>
          <a:p>
            <a:pPr marL="114300" indent="0">
              <a:buNone/>
            </a:pPr>
            <a:r>
              <a:rPr lang="en-US" b="1" dirty="0">
                <a:solidFill>
                  <a:schemeClr val="tx1"/>
                </a:solidFill>
                <a:latin typeface="+mj-lt"/>
                <a:cs typeface="Times New Roman" panose="02020603050405020304" pitchFamily="18" charset="0"/>
              </a:rPr>
              <a:t> Data Visualization :</a:t>
            </a:r>
          </a:p>
          <a:p>
            <a:pPr marL="114300" indent="0">
              <a:buNone/>
            </a:pPr>
            <a:endParaRPr lang="en-US" b="1" dirty="0">
              <a:solidFill>
                <a:schemeClr val="tx1"/>
              </a:solidFill>
              <a:latin typeface="+mj-lt"/>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Hypothesis:  </a:t>
            </a: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Blue color in the map represents the areas where the frequency of earthquake is less and the red color in the map shows frequency of the earthquake is more.</a:t>
            </a:r>
          </a:p>
        </p:txBody>
      </p:sp>
      <p:pic>
        <p:nvPicPr>
          <p:cNvPr id="5" name="Picture 4" descr="A picture containing screenshot, map, text">
            <a:extLst>
              <a:ext uri="{FF2B5EF4-FFF2-40B4-BE49-F238E27FC236}">
                <a16:creationId xmlns:a16="http://schemas.microsoft.com/office/drawing/2014/main" id="{70DEAAE6-DA9E-2A56-D97B-C566B882946D}"/>
              </a:ext>
            </a:extLst>
          </p:cNvPr>
          <p:cNvPicPr>
            <a:picLocks noChangeAspect="1"/>
          </p:cNvPicPr>
          <p:nvPr/>
        </p:nvPicPr>
        <p:blipFill>
          <a:blip r:embed="rId3"/>
          <a:stretch>
            <a:fillRect/>
          </a:stretch>
        </p:blipFill>
        <p:spPr>
          <a:xfrm>
            <a:off x="3449444" y="996176"/>
            <a:ext cx="5694556" cy="3711591"/>
          </a:xfrm>
          <a:prstGeom prst="rect">
            <a:avLst/>
          </a:prstGeom>
        </p:spPr>
      </p:pic>
    </p:spTree>
    <p:extLst>
      <p:ext uri="{BB962C8B-B14F-4D97-AF65-F5344CB8AC3E}">
        <p14:creationId xmlns:p14="http://schemas.microsoft.com/office/powerpoint/2010/main" val="274813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DC46-E00D-D0AC-176A-082582640E70}"/>
              </a:ext>
            </a:extLst>
          </p:cNvPr>
          <p:cNvSpPr>
            <a:spLocks noGrp="1"/>
          </p:cNvSpPr>
          <p:nvPr>
            <p:ph type="title"/>
          </p:nvPr>
        </p:nvSpPr>
        <p:spPr/>
        <p:txBody>
          <a:bodyPr/>
          <a:lstStyle/>
          <a:p>
            <a:r>
              <a:rPr lang="en-IN" dirty="0"/>
              <a:t>Machine Learning Model</a:t>
            </a:r>
          </a:p>
        </p:txBody>
      </p:sp>
      <p:sp>
        <p:nvSpPr>
          <p:cNvPr id="3" name="Text Placeholder 2">
            <a:extLst>
              <a:ext uri="{FF2B5EF4-FFF2-40B4-BE49-F238E27FC236}">
                <a16:creationId xmlns:a16="http://schemas.microsoft.com/office/drawing/2014/main" id="{1873A3B1-417D-7A35-22B8-CFBAD9476304}"/>
              </a:ext>
            </a:extLst>
          </p:cNvPr>
          <p:cNvSpPr>
            <a:spLocks noGrp="1"/>
          </p:cNvSpPr>
          <p:nvPr>
            <p:ph type="body" idx="1"/>
          </p:nvPr>
        </p:nvSpPr>
        <p:spPr/>
        <p:txBody>
          <a:bodyPr/>
          <a:lstStyle/>
          <a:p>
            <a:pPr marL="114300" indent="0">
              <a:buNone/>
            </a:pPr>
            <a:endPar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Random Forest Model</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Naive Bayes Model</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SVM (Support Vector Machine)</a:t>
            </a:r>
          </a:p>
        </p:txBody>
      </p:sp>
    </p:spTree>
    <p:extLst>
      <p:ext uri="{BB962C8B-B14F-4D97-AF65-F5344CB8AC3E}">
        <p14:creationId xmlns:p14="http://schemas.microsoft.com/office/powerpoint/2010/main" val="40469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B538-3C0E-B90E-5BD3-7A5AF1FACAE1}"/>
              </a:ext>
            </a:extLst>
          </p:cNvPr>
          <p:cNvSpPr>
            <a:spLocks noGrp="1"/>
          </p:cNvSpPr>
          <p:nvPr>
            <p:ph type="title"/>
          </p:nvPr>
        </p:nvSpPr>
        <p:spPr>
          <a:xfrm>
            <a:off x="381000" y="716280"/>
            <a:ext cx="2738700" cy="883920"/>
          </a:xfrm>
        </p:spPr>
        <p:txBody>
          <a:bodyPr/>
          <a:lstStyle/>
          <a:p>
            <a:r>
              <a:rPr lang="en-IN" dirty="0"/>
              <a:t>Random Forest Model</a:t>
            </a:r>
          </a:p>
        </p:txBody>
      </p:sp>
      <p:sp>
        <p:nvSpPr>
          <p:cNvPr id="3" name="Text Placeholder 2">
            <a:extLst>
              <a:ext uri="{FF2B5EF4-FFF2-40B4-BE49-F238E27FC236}">
                <a16:creationId xmlns:a16="http://schemas.microsoft.com/office/drawing/2014/main" id="{5D28A2EF-B50D-CDA0-0ED2-B85CA5720A8A}"/>
              </a:ext>
            </a:extLst>
          </p:cNvPr>
          <p:cNvSpPr>
            <a:spLocks noGrp="1"/>
          </p:cNvSpPr>
          <p:nvPr>
            <p:ph type="body" idx="1"/>
          </p:nvPr>
        </p:nvSpPr>
        <p:spPr>
          <a:xfrm>
            <a:off x="311700" y="1501698"/>
            <a:ext cx="2808000" cy="3477972"/>
          </a:xfrm>
        </p:spPr>
        <p:txBody>
          <a:bodyPr/>
          <a:lstStyle/>
          <a:p>
            <a:pPr algn="l">
              <a:buFont typeface="Arial" panose="020B0604020202020204" pitchFamily="34" charset="0"/>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Random Forest Classifier is an ensemble learning algorithm that combines multiple decision trees to make accurate predictions and reduce overfitting.</a:t>
            </a:r>
          </a:p>
          <a:p>
            <a:pPr algn="l">
              <a:buFont typeface="Arial" panose="020B0604020202020204" pitchFamily="34" charset="0"/>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It is effective for handling large datasets with high dimensionality and is less prone to overfitting compared to other models like Decision Trees.</a:t>
            </a:r>
          </a:p>
          <a:p>
            <a:pPr marL="152400" indent="0" algn="l">
              <a:buNone/>
            </a:pPr>
            <a:endParaRPr lang="en-US" sz="12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5" name="Picture 4" descr="A picture containing text, screenshot, font, number&#10;&#10;Description automatically generated">
            <a:extLst>
              <a:ext uri="{FF2B5EF4-FFF2-40B4-BE49-F238E27FC236}">
                <a16:creationId xmlns:a16="http://schemas.microsoft.com/office/drawing/2014/main" id="{6D826FC0-C899-27C2-24A5-CF69AB6D82F1}"/>
              </a:ext>
            </a:extLst>
          </p:cNvPr>
          <p:cNvPicPr>
            <a:picLocks noChangeAspect="1"/>
          </p:cNvPicPr>
          <p:nvPr/>
        </p:nvPicPr>
        <p:blipFill>
          <a:blip r:embed="rId3"/>
          <a:stretch>
            <a:fillRect/>
          </a:stretch>
        </p:blipFill>
        <p:spPr>
          <a:xfrm>
            <a:off x="3642359" y="1317516"/>
            <a:ext cx="4968241" cy="3855720"/>
          </a:xfrm>
          <a:prstGeom prst="rect">
            <a:avLst/>
          </a:prstGeom>
        </p:spPr>
      </p:pic>
    </p:spTree>
    <p:extLst>
      <p:ext uri="{BB962C8B-B14F-4D97-AF65-F5344CB8AC3E}">
        <p14:creationId xmlns:p14="http://schemas.microsoft.com/office/powerpoint/2010/main" val="20920809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889</Words>
  <Application>Microsoft Office PowerPoint</Application>
  <PresentationFormat>On-screen Show (16:9)</PresentationFormat>
  <Paragraphs>87</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Amasis MT Pro Black</vt:lpstr>
      <vt:lpstr>-apple-system</vt:lpstr>
      <vt:lpstr>Arial</vt:lpstr>
      <vt:lpstr>Calibri</vt:lpstr>
      <vt:lpstr>Courier New</vt:lpstr>
      <vt:lpstr>Söhne</vt:lpstr>
      <vt:lpstr>Times New Roman</vt:lpstr>
      <vt:lpstr>Wingdings</vt:lpstr>
      <vt:lpstr>Simple Light</vt:lpstr>
      <vt:lpstr>DATA 606 Capstone in Data Science SP2023</vt:lpstr>
      <vt:lpstr> Introduction: </vt:lpstr>
      <vt:lpstr> Dataset: </vt:lpstr>
      <vt:lpstr>Description of  the dataset:</vt:lpstr>
      <vt:lpstr>Project Framework: </vt:lpstr>
      <vt:lpstr>PowerPoint Presentation</vt:lpstr>
      <vt:lpstr>PowerPoint Presentation</vt:lpstr>
      <vt:lpstr>Machine Learning Model</vt:lpstr>
      <vt:lpstr>Random Forest Model</vt:lpstr>
      <vt:lpstr>Random Forest Model</vt:lpstr>
      <vt:lpstr>SVM (Support Vector Machine)</vt:lpstr>
      <vt:lpstr>SVM Regression</vt:lpstr>
      <vt:lpstr>Naïve Bayes</vt:lpstr>
      <vt:lpstr>Naïve Bayes Classification</vt:lpstr>
      <vt:lpstr>Actual and Predicted Magnitude Category</vt:lpstr>
      <vt:lpstr>Heatmap of Confusion matrix </vt:lpstr>
      <vt:lpstr>Accuracy and Results</vt:lpstr>
      <vt:lpstr>Accuracy and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dc:title>
  <cp:lastModifiedBy>Sumanth Bitragunta</cp:lastModifiedBy>
  <cp:revision>47</cp:revision>
  <dcterms:modified xsi:type="dcterms:W3CDTF">2023-05-09T20:39:50Z</dcterms:modified>
</cp:coreProperties>
</file>