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8" r:id="rId3"/>
    <p:sldId id="257" r:id="rId4"/>
    <p:sldId id="259" r:id="rId5"/>
    <p:sldId id="260" r:id="rId6"/>
    <p:sldId id="265" r:id="rId7"/>
    <p:sldId id="266" r:id="rId8"/>
    <p:sldId id="276" r:id="rId9"/>
    <p:sldId id="277" r:id="rId10"/>
    <p:sldId id="280" r:id="rId11"/>
    <p:sldId id="278" r:id="rId12"/>
    <p:sldId id="279" r:id="rId13"/>
    <p:sldId id="27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2"/>
    <p:restoredTop sz="94679"/>
  </p:normalViewPr>
  <p:slideViewPr>
    <p:cSldViewPr snapToGrid="0">
      <p:cViewPr>
        <p:scale>
          <a:sx n="100" d="100"/>
          <a:sy n="100" d="100"/>
        </p:scale>
        <p:origin x="1022"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284f86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284f86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284f86f6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284f86f6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284f86f6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284f86f6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284f86f6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284f86f6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123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54453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2">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4">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311700" y="-117786"/>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400" dirty="0">
                <a:latin typeface="Amasis MT Pro Black" panose="02040A04050005020304" pitchFamily="18" charset="0"/>
              </a:rPr>
              <a:t>DATA 606</a:t>
            </a:r>
            <a:br>
              <a:rPr lang="it-IT" sz="4400" dirty="0">
                <a:latin typeface="Amasis MT Pro Black" panose="02040A04050005020304" pitchFamily="18" charset="0"/>
              </a:rPr>
            </a:br>
            <a:r>
              <a:rPr lang="it-IT" sz="1800" dirty="0">
                <a:latin typeface="Amasis MT Pro Black" panose="02040A04050005020304" pitchFamily="18" charset="0"/>
              </a:rPr>
              <a:t>Capstone in Data Science SP2023</a:t>
            </a:r>
          </a:p>
        </p:txBody>
      </p:sp>
      <p:sp>
        <p:nvSpPr>
          <p:cNvPr id="58" name="Google Shape;58;p13"/>
          <p:cNvSpPr txBox="1">
            <a:spLocks noGrp="1"/>
          </p:cNvSpPr>
          <p:nvPr>
            <p:ph type="subTitle" idx="1"/>
          </p:nvPr>
        </p:nvSpPr>
        <p:spPr>
          <a:xfrm>
            <a:off x="200188" y="1934814"/>
            <a:ext cx="8520600" cy="10332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tx1"/>
                </a:solidFill>
              </a:rPr>
              <a:t>Earth Quake Prediction</a:t>
            </a:r>
            <a:endParaRPr dirty="0">
              <a:solidFill>
                <a:schemeClr val="tx1"/>
              </a:solidFill>
            </a:endParaRPr>
          </a:p>
        </p:txBody>
      </p:sp>
      <p:sp>
        <p:nvSpPr>
          <p:cNvPr id="2" name="TextBox 1">
            <a:extLst>
              <a:ext uri="{FF2B5EF4-FFF2-40B4-BE49-F238E27FC236}">
                <a16:creationId xmlns:a16="http://schemas.microsoft.com/office/drawing/2014/main" id="{800D272A-4F8D-DD8C-3F1F-876EB7E6A394}"/>
              </a:ext>
            </a:extLst>
          </p:cNvPr>
          <p:cNvSpPr txBox="1"/>
          <p:nvPr/>
        </p:nvSpPr>
        <p:spPr>
          <a:xfrm>
            <a:off x="5746595" y="3806283"/>
            <a:ext cx="3181815" cy="523220"/>
          </a:xfrm>
          <a:prstGeom prst="rect">
            <a:avLst/>
          </a:prstGeom>
          <a:noFill/>
        </p:spPr>
        <p:txBody>
          <a:bodyPr wrap="square" rtlCol="0">
            <a:spAutoFit/>
          </a:bodyPr>
          <a:lstStyle/>
          <a:p>
            <a:r>
              <a:rPr lang="en-US" dirty="0"/>
              <a:t>           </a:t>
            </a:r>
            <a:r>
              <a:rPr lang="en-US" b="1" dirty="0">
                <a:latin typeface="Amasis MT Pro Black" panose="02040A04050005020304" pitchFamily="18" charset="0"/>
                <a:cs typeface="Times New Roman" panose="02020603050405020304" pitchFamily="18" charset="0"/>
              </a:rPr>
              <a:t>- </a:t>
            </a:r>
            <a:r>
              <a:rPr lang="en-US" b="1" dirty="0" err="1">
                <a:latin typeface="Amasis MT Pro Black" panose="02040A04050005020304" pitchFamily="18" charset="0"/>
                <a:cs typeface="Times New Roman" panose="02020603050405020304" pitchFamily="18" charset="0"/>
              </a:rPr>
              <a:t>B.V.Sumanth</a:t>
            </a:r>
            <a:r>
              <a:rPr lang="en-US" b="1" dirty="0">
                <a:latin typeface="Amasis MT Pro Black" panose="02040A04050005020304" pitchFamily="18" charset="0"/>
                <a:cs typeface="Times New Roman" panose="02020603050405020304" pitchFamily="18" charset="0"/>
              </a:rPr>
              <a:t> Teja</a:t>
            </a:r>
          </a:p>
          <a:p>
            <a:r>
              <a:rPr lang="en-US" b="1" dirty="0">
                <a:latin typeface="Amasis MT Pro Black" panose="02040A04050005020304" pitchFamily="18" charset="0"/>
                <a:cs typeface="Times New Roman" panose="02020603050405020304" pitchFamily="18" charset="0"/>
              </a:rPr>
              <a:t>             KT99571.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B538-3C0E-B90E-5BD3-7A5AF1FACAE1}"/>
              </a:ext>
            </a:extLst>
          </p:cNvPr>
          <p:cNvSpPr>
            <a:spLocks noGrp="1"/>
          </p:cNvSpPr>
          <p:nvPr>
            <p:ph type="title"/>
          </p:nvPr>
        </p:nvSpPr>
        <p:spPr>
          <a:xfrm>
            <a:off x="381000" y="716280"/>
            <a:ext cx="2738700" cy="883920"/>
          </a:xfrm>
        </p:spPr>
        <p:txBody>
          <a:bodyPr/>
          <a:lstStyle/>
          <a:p>
            <a:r>
              <a:rPr lang="en-IN" dirty="0"/>
              <a:t>Random Forest Model</a:t>
            </a:r>
          </a:p>
        </p:txBody>
      </p:sp>
      <p:sp>
        <p:nvSpPr>
          <p:cNvPr id="3" name="Text Placeholder 2">
            <a:extLst>
              <a:ext uri="{FF2B5EF4-FFF2-40B4-BE49-F238E27FC236}">
                <a16:creationId xmlns:a16="http://schemas.microsoft.com/office/drawing/2014/main" id="{5D28A2EF-B50D-CDA0-0ED2-B85CA5720A8A}"/>
              </a:ext>
            </a:extLst>
          </p:cNvPr>
          <p:cNvSpPr>
            <a:spLocks noGrp="1"/>
          </p:cNvSpPr>
          <p:nvPr>
            <p:ph type="body" idx="1"/>
          </p:nvPr>
        </p:nvSpPr>
        <p:spPr>
          <a:xfrm>
            <a:off x="311700" y="1485900"/>
            <a:ext cx="2808000" cy="3528060"/>
          </a:xfrm>
        </p:spPr>
        <p:txBody>
          <a:bodyPr/>
          <a:lstStyle/>
          <a:p>
            <a:pPr algn="l">
              <a:buFont typeface="Arial" panose="020B0604020202020204" pitchFamily="34" charset="0"/>
              <a:buChar char="•"/>
            </a:pPr>
            <a:r>
              <a:rPr lang="en-US" sz="12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Random Forest Classifier is an ensemble learning algorithm that combines multiple decision trees to make accurate predictions and reduce overfitting.</a:t>
            </a:r>
          </a:p>
          <a:p>
            <a:pPr algn="l">
              <a:buFont typeface="Arial" panose="020B0604020202020204" pitchFamily="34" charset="0"/>
              <a:buChar char="•"/>
            </a:pPr>
            <a:r>
              <a:rPr lang="en-US" sz="12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It is effective for handling large datasets with high dimensionality and is less prone to overfitting compared to other models like Decision Trees.</a:t>
            </a:r>
          </a:p>
          <a:p>
            <a:pPr algn="l">
              <a:buFont typeface="Arial" panose="020B0604020202020204" pitchFamily="34" charset="0"/>
              <a:buChar char="•"/>
            </a:pPr>
            <a:r>
              <a:rPr lang="en-US" sz="12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Random Forest Classifier is widely used in various industries such as finance, healthcare, and retail for tasks like fraud detection, disease diagnosis, and customer segmentation.</a:t>
            </a:r>
          </a:p>
          <a:p>
            <a:endParaRPr lang="en-IN" dirty="0"/>
          </a:p>
        </p:txBody>
      </p:sp>
      <p:pic>
        <p:nvPicPr>
          <p:cNvPr id="5" name="Picture 4" descr="A picture containing text, screenshot, font, number&#10;&#10;Description automatically generated">
            <a:extLst>
              <a:ext uri="{FF2B5EF4-FFF2-40B4-BE49-F238E27FC236}">
                <a16:creationId xmlns:a16="http://schemas.microsoft.com/office/drawing/2014/main" id="{6D826FC0-C899-27C2-24A5-CF69AB6D82F1}"/>
              </a:ext>
            </a:extLst>
          </p:cNvPr>
          <p:cNvPicPr>
            <a:picLocks noChangeAspect="1"/>
          </p:cNvPicPr>
          <p:nvPr/>
        </p:nvPicPr>
        <p:blipFill>
          <a:blip r:embed="rId3"/>
          <a:stretch>
            <a:fillRect/>
          </a:stretch>
        </p:blipFill>
        <p:spPr>
          <a:xfrm>
            <a:off x="3642359" y="1287780"/>
            <a:ext cx="4968241" cy="3855720"/>
          </a:xfrm>
          <a:prstGeom prst="rect">
            <a:avLst/>
          </a:prstGeom>
        </p:spPr>
      </p:pic>
    </p:spTree>
    <p:extLst>
      <p:ext uri="{BB962C8B-B14F-4D97-AF65-F5344CB8AC3E}">
        <p14:creationId xmlns:p14="http://schemas.microsoft.com/office/powerpoint/2010/main" val="20920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F639-F7F9-4E60-75F9-2C736C5E0782}"/>
              </a:ext>
            </a:extLst>
          </p:cNvPr>
          <p:cNvSpPr>
            <a:spLocks noGrp="1"/>
          </p:cNvSpPr>
          <p:nvPr>
            <p:ph type="title"/>
          </p:nvPr>
        </p:nvSpPr>
        <p:spPr>
          <a:xfrm>
            <a:off x="311700" y="791820"/>
            <a:ext cx="2808000" cy="755700"/>
          </a:xfrm>
        </p:spPr>
        <p:txBody>
          <a:bodyPr/>
          <a:lstStyle/>
          <a:p>
            <a:r>
              <a:rPr lang="en-IN" dirty="0"/>
              <a:t>SVM (Support Vector Machine)</a:t>
            </a:r>
          </a:p>
        </p:txBody>
      </p:sp>
      <p:sp>
        <p:nvSpPr>
          <p:cNvPr id="3" name="Text Placeholder 2">
            <a:extLst>
              <a:ext uri="{FF2B5EF4-FFF2-40B4-BE49-F238E27FC236}">
                <a16:creationId xmlns:a16="http://schemas.microsoft.com/office/drawing/2014/main" id="{E0A03C78-85BD-9929-B75A-368C876F358C}"/>
              </a:ext>
            </a:extLst>
          </p:cNvPr>
          <p:cNvSpPr>
            <a:spLocks noGrp="1"/>
          </p:cNvSpPr>
          <p:nvPr>
            <p:ph type="body" idx="1"/>
          </p:nvPr>
        </p:nvSpPr>
        <p:spPr>
          <a:xfrm>
            <a:off x="311700" y="1706880"/>
            <a:ext cx="3513540" cy="2862120"/>
          </a:xfrm>
        </p:spPr>
        <p:txBody>
          <a:bodyPr/>
          <a:lstStyle/>
          <a:p>
            <a:pPr algn="l">
              <a:buFont typeface="Arial" panose="020B0604020202020204" pitchFamily="34" charset="0"/>
              <a:buChar char="•"/>
            </a:pPr>
            <a:r>
              <a:rPr lang="en-US"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SVM is a powerful machine learning algorithm used for both classification and regression tasks.</a:t>
            </a:r>
          </a:p>
          <a:p>
            <a:pPr algn="l">
              <a:buFont typeface="Arial" panose="020B0604020202020204" pitchFamily="34" charset="0"/>
              <a:buChar char="•"/>
            </a:pPr>
            <a:r>
              <a:rPr lang="en-US"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It works by finding the hyperplane that best separates the data into different classes, maximizing the margin between the classes.</a:t>
            </a:r>
          </a:p>
          <a:p>
            <a:pPr algn="l">
              <a:buFont typeface="Arial" panose="020B0604020202020204" pitchFamily="34" charset="0"/>
              <a:buChar char="•"/>
            </a:pPr>
            <a:r>
              <a:rPr lang="en-US"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SVM is effective in handling high-dimensional datasets and is less prone to overfitting compared to other algorithms.</a:t>
            </a:r>
          </a:p>
          <a:p>
            <a:pPr marL="152400" indent="0">
              <a:buNone/>
            </a:pPr>
            <a:endParaRPr lang="en-IN" dirty="0"/>
          </a:p>
        </p:txBody>
      </p:sp>
      <p:pic>
        <p:nvPicPr>
          <p:cNvPr id="5" name="Picture 4" descr="A picture containing screenshot, line, text, colorfulness&#10;&#10;Description automatically generated">
            <a:extLst>
              <a:ext uri="{FF2B5EF4-FFF2-40B4-BE49-F238E27FC236}">
                <a16:creationId xmlns:a16="http://schemas.microsoft.com/office/drawing/2014/main" id="{6F8A9EC2-FDAE-82F3-4E05-6B5364CB37E1}"/>
              </a:ext>
            </a:extLst>
          </p:cNvPr>
          <p:cNvPicPr>
            <a:picLocks noChangeAspect="1"/>
          </p:cNvPicPr>
          <p:nvPr/>
        </p:nvPicPr>
        <p:blipFill>
          <a:blip r:embed="rId2"/>
          <a:stretch>
            <a:fillRect/>
          </a:stretch>
        </p:blipFill>
        <p:spPr>
          <a:xfrm>
            <a:off x="4229099" y="922020"/>
            <a:ext cx="3513540" cy="3383279"/>
          </a:xfrm>
          <a:prstGeom prst="rect">
            <a:avLst/>
          </a:prstGeom>
        </p:spPr>
      </p:pic>
    </p:spTree>
    <p:extLst>
      <p:ext uri="{BB962C8B-B14F-4D97-AF65-F5344CB8AC3E}">
        <p14:creationId xmlns:p14="http://schemas.microsoft.com/office/powerpoint/2010/main" val="302851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F466-F16F-B42B-89C6-D93243CEE9D3}"/>
              </a:ext>
            </a:extLst>
          </p:cNvPr>
          <p:cNvSpPr>
            <a:spLocks noGrp="1"/>
          </p:cNvSpPr>
          <p:nvPr>
            <p:ph type="title"/>
          </p:nvPr>
        </p:nvSpPr>
        <p:spPr>
          <a:xfrm>
            <a:off x="311700" y="853440"/>
            <a:ext cx="2808000" cy="617220"/>
          </a:xfrm>
        </p:spPr>
        <p:txBody>
          <a:bodyPr/>
          <a:lstStyle/>
          <a:p>
            <a:r>
              <a:rPr lang="en-US" sz="2400" b="1" dirty="0"/>
              <a:t>K-Nearest Neighbor</a:t>
            </a:r>
            <a:endParaRPr lang="en-IN" dirty="0"/>
          </a:p>
        </p:txBody>
      </p:sp>
      <p:sp>
        <p:nvSpPr>
          <p:cNvPr id="3" name="Text Placeholder 2">
            <a:extLst>
              <a:ext uri="{FF2B5EF4-FFF2-40B4-BE49-F238E27FC236}">
                <a16:creationId xmlns:a16="http://schemas.microsoft.com/office/drawing/2014/main" id="{C94F367B-A534-F983-E05C-6635FE61A6B2}"/>
              </a:ext>
            </a:extLst>
          </p:cNvPr>
          <p:cNvSpPr>
            <a:spLocks noGrp="1"/>
          </p:cNvSpPr>
          <p:nvPr>
            <p:ph type="body" idx="1"/>
          </p:nvPr>
        </p:nvSpPr>
        <p:spPr>
          <a:xfrm>
            <a:off x="311700" y="1470660"/>
            <a:ext cx="2808000" cy="3528060"/>
          </a:xfrm>
        </p:spPr>
        <p:txBody>
          <a:bodyPr/>
          <a:lstStyle/>
          <a:p>
            <a:pPr algn="l">
              <a:buFont typeface="Arial" panose="020B0604020202020204" pitchFamily="34" charset="0"/>
              <a:buChar char="•"/>
            </a:pPr>
            <a:r>
              <a:rPr lang="en-US" sz="14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K-Nearest Neighbors (KNN) is a simple yet effective algorithm for classification and regression tasks.</a:t>
            </a:r>
          </a:p>
          <a:p>
            <a:pPr algn="l">
              <a:buFont typeface="Arial" panose="020B0604020202020204" pitchFamily="34" charset="0"/>
              <a:buChar char="•"/>
            </a:pPr>
            <a:r>
              <a:rPr lang="en-US" sz="14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It is a non-parametric algorithm that does not make any assumptions about the underlying data distribution.</a:t>
            </a:r>
          </a:p>
          <a:p>
            <a:pPr algn="l">
              <a:buFont typeface="Arial" panose="020B0604020202020204" pitchFamily="34" charset="0"/>
              <a:buChar char="•"/>
            </a:pPr>
            <a:r>
              <a:rPr lang="en-US" sz="14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The choice of k, the number of nearest neighbors to consider, can have a significant impact on the performance of the algorithm.</a:t>
            </a:r>
          </a:p>
          <a:p>
            <a:pPr marL="152400" indent="0">
              <a:buNone/>
            </a:pPr>
            <a:endParaRPr lang="en-IN" dirty="0"/>
          </a:p>
        </p:txBody>
      </p:sp>
      <p:pic>
        <p:nvPicPr>
          <p:cNvPr id="5" name="Picture 4" descr="A picture containing text, diagram, line, screenshot&#10;&#10;Description automatically generated">
            <a:extLst>
              <a:ext uri="{FF2B5EF4-FFF2-40B4-BE49-F238E27FC236}">
                <a16:creationId xmlns:a16="http://schemas.microsoft.com/office/drawing/2014/main" id="{ED1D25E9-6596-ACED-9531-D54A2080A90C}"/>
              </a:ext>
            </a:extLst>
          </p:cNvPr>
          <p:cNvPicPr>
            <a:picLocks noChangeAspect="1"/>
          </p:cNvPicPr>
          <p:nvPr/>
        </p:nvPicPr>
        <p:blipFill>
          <a:blip r:embed="rId2"/>
          <a:stretch>
            <a:fillRect/>
          </a:stretch>
        </p:blipFill>
        <p:spPr>
          <a:xfrm>
            <a:off x="4137660" y="1280160"/>
            <a:ext cx="4575483" cy="3387567"/>
          </a:xfrm>
          <a:prstGeom prst="rect">
            <a:avLst/>
          </a:prstGeom>
        </p:spPr>
      </p:pic>
    </p:spTree>
    <p:extLst>
      <p:ext uri="{BB962C8B-B14F-4D97-AF65-F5344CB8AC3E}">
        <p14:creationId xmlns:p14="http://schemas.microsoft.com/office/powerpoint/2010/main" val="177508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9CE6-A53F-1DDC-5DAA-EB29FC46BB64}"/>
              </a:ext>
            </a:extLst>
          </p:cNvPr>
          <p:cNvSpPr>
            <a:spLocks noGrp="1"/>
          </p:cNvSpPr>
          <p:nvPr>
            <p:ph type="title"/>
          </p:nvPr>
        </p:nvSpPr>
        <p:spPr>
          <a:xfrm>
            <a:off x="0" y="450150"/>
            <a:ext cx="9144000" cy="4090800"/>
          </a:xfrm>
        </p:spPr>
        <p:txBody>
          <a:bodyPr/>
          <a:lstStyle/>
          <a:p>
            <a:pPr algn="ctr"/>
            <a:r>
              <a:rPr lang="en-US" sz="6000" dirty="0">
                <a:latin typeface="Amasis MT Pro Black" panose="02040A04050005020304" pitchFamily="18" charset="0"/>
              </a:rPr>
              <a:t>Thank you!</a:t>
            </a:r>
          </a:p>
        </p:txBody>
      </p:sp>
    </p:spTree>
    <p:extLst>
      <p:ext uri="{BB962C8B-B14F-4D97-AF65-F5344CB8AC3E}">
        <p14:creationId xmlns:p14="http://schemas.microsoft.com/office/powerpoint/2010/main" val="76718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 </a:t>
            </a:r>
            <a:r>
              <a:rPr lang="en-US" sz="2400" b="1" dirty="0"/>
              <a:t>Introduction</a:t>
            </a:r>
            <a:r>
              <a:rPr lang="en-US" sz="2400" dirty="0"/>
              <a:t>: </a:t>
            </a:r>
            <a:endParaRPr dirty="0">
              <a:latin typeface="Times New Roman" panose="02020603050405020304" pitchFamily="18" charset="0"/>
              <a:cs typeface="Times New Roman" panose="02020603050405020304" pitchFamily="18" charset="0"/>
            </a:endParaRPr>
          </a:p>
        </p:txBody>
      </p:sp>
      <p:sp>
        <p:nvSpPr>
          <p:cNvPr id="70" name="Google Shape;70;p15"/>
          <p:cNvSpPr txBox="1">
            <a:spLocks noGrp="1"/>
          </p:cNvSpPr>
          <p:nvPr>
            <p:ph type="body" idx="1"/>
          </p:nvPr>
        </p:nvSpPr>
        <p:spPr>
          <a:xfrm>
            <a:off x="311700" y="1222450"/>
            <a:ext cx="8520600" cy="3416400"/>
          </a:xfrm>
          <a:prstGeom prst="rect">
            <a:avLst/>
          </a:prstGeom>
        </p:spPr>
        <p:txBody>
          <a:bodyPr spcFirstLastPara="1" wrap="square" lIns="91425" tIns="91425" rIns="91425" bIns="91425" anchor="ctr" anchorCtr="0">
            <a:noAutofit/>
          </a:bodyPr>
          <a:lstStyle/>
          <a:p>
            <a:pPr marL="114300" indent="0">
              <a:lnSpc>
                <a:spcPct val="150000"/>
              </a:lnSpc>
              <a:buNone/>
            </a:pPr>
            <a:endParaRPr lang="en-US" dirty="0">
              <a:solidFill>
                <a:schemeClr val="dk1"/>
              </a:solidFill>
              <a:latin typeface="Times New Roman" panose="02020603050405020304" pitchFamily="18" charset="0"/>
              <a:cs typeface="Times New Roman" panose="02020603050405020304" pitchFamily="18" charset="0"/>
            </a:endParaRPr>
          </a:p>
          <a:p>
            <a:pPr marL="114300" lvl="0" indent="0" algn="l" rtl="0">
              <a:lnSpc>
                <a:spcPct val="150000"/>
              </a:lnSpc>
              <a:spcBef>
                <a:spcPts val="0"/>
              </a:spcBef>
              <a:spcAft>
                <a:spcPts val="0"/>
              </a:spcAft>
              <a:buSzPts val="1800"/>
              <a:buNone/>
            </a:pPr>
            <a:endParaRPr lang="en-US" dirty="0"/>
          </a:p>
          <a:p>
            <a:pPr marL="114300" lvl="0" indent="0" algn="l" rtl="0">
              <a:lnSpc>
                <a:spcPct val="150000"/>
              </a:lnSpc>
              <a:spcBef>
                <a:spcPts val="0"/>
              </a:spcBef>
              <a:spcAft>
                <a:spcPts val="0"/>
              </a:spcAft>
              <a:buSzPts val="1800"/>
              <a:buNone/>
            </a:pPr>
            <a:endParaRPr lang="en-US" dirty="0"/>
          </a:p>
          <a:p>
            <a:pPr marL="114300" lvl="0" indent="0" algn="l" rtl="0">
              <a:lnSpc>
                <a:spcPct val="150000"/>
              </a:lnSpc>
              <a:spcBef>
                <a:spcPts val="0"/>
              </a:spcBef>
              <a:spcAft>
                <a:spcPts val="0"/>
              </a:spcAft>
              <a:buSzPts val="1800"/>
              <a:buNone/>
            </a:pPr>
            <a:endParaRPr lang="en-US" dirty="0">
              <a:solidFill>
                <a:schemeClr val="dk1"/>
              </a:solidFill>
              <a:latin typeface="Times New Roman" panose="02020603050405020304" pitchFamily="18" charset="0"/>
              <a:cs typeface="Times New Roman" panose="02020603050405020304" pitchFamily="18" charset="0"/>
            </a:endParaRPr>
          </a:p>
          <a:p>
            <a:pPr marL="114300" lvl="0" indent="0" algn="l" rtl="0">
              <a:lnSpc>
                <a:spcPct val="150000"/>
              </a:lnSpc>
              <a:spcBef>
                <a:spcPts val="0"/>
              </a:spcBef>
              <a:spcAft>
                <a:spcPts val="0"/>
              </a:spcAft>
              <a:buSzPts val="1800"/>
              <a:buNone/>
            </a:pPr>
            <a:endParaRPr lang="en-US" dirty="0">
              <a:solidFill>
                <a:schemeClr val="dk1"/>
              </a:solidFill>
              <a:latin typeface="Times New Roman" panose="02020603050405020304" pitchFamily="18" charset="0"/>
              <a:cs typeface="Times New Roman" panose="02020603050405020304" pitchFamily="18" charset="0"/>
            </a:endParaRPr>
          </a:p>
          <a:p>
            <a:pPr marL="114300" lvl="0" indent="0" algn="l" rtl="0">
              <a:lnSpc>
                <a:spcPct val="150000"/>
              </a:lnSpc>
              <a:spcBef>
                <a:spcPts val="0"/>
              </a:spcBef>
              <a:spcAft>
                <a:spcPts val="0"/>
              </a:spcAft>
              <a:buSzPts val="1800"/>
              <a:buNone/>
            </a:pPr>
            <a:endParaRPr dirty="0">
              <a:solidFill>
                <a:schemeClr val="dk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3D3C453-6681-2CDC-0CC1-EB3432E40D04}"/>
              </a:ext>
            </a:extLst>
          </p:cNvPr>
          <p:cNvSpPr txBox="1"/>
          <p:nvPr/>
        </p:nvSpPr>
        <p:spPr>
          <a:xfrm>
            <a:off x="394010" y="1501698"/>
            <a:ext cx="8355980" cy="2677656"/>
          </a:xfrm>
          <a:prstGeom prst="rect">
            <a:avLst/>
          </a:prstGeom>
          <a:noFill/>
        </p:spPr>
        <p:txBody>
          <a:bodyPr wrap="square" rtlCol="0">
            <a:spAutoFit/>
          </a:bodyPr>
          <a:lstStyle/>
          <a:p>
            <a:pPr marL="457200" indent="-457200" algn="l">
              <a:buFont typeface="+mj-lt"/>
              <a:buAutoNum type="arabicPeriod"/>
            </a:pPr>
            <a:r>
              <a:rPr lang="en-US" b="0" i="0" dirty="0">
                <a:solidFill>
                  <a:srgbClr val="1F2328"/>
                </a:solidFill>
                <a:effectLst/>
                <a:latin typeface="-apple-system"/>
              </a:rPr>
              <a:t>There are around 18 earthquakes of magnitude 7.0 or higher every year worldwide. Since 1968, actual yearly numbers have ranged from lows of 6-7 incidents each year. </a:t>
            </a:r>
          </a:p>
          <a:p>
            <a:pPr marL="457200" indent="-457200" algn="l">
              <a:buFont typeface="+mj-lt"/>
              <a:buAutoNum type="arabicPeriod"/>
            </a:pPr>
            <a:endParaRPr lang="en-US" dirty="0">
              <a:solidFill>
                <a:srgbClr val="1F2328"/>
              </a:solidFill>
              <a:latin typeface="-apple-system"/>
            </a:endParaRPr>
          </a:p>
          <a:p>
            <a:pPr marL="457200" indent="-457200" algn="l">
              <a:buFont typeface="+mj-lt"/>
              <a:buAutoNum type="arabicPeriod"/>
            </a:pPr>
            <a:r>
              <a:rPr lang="en-US" b="0" i="0" dirty="0">
                <a:solidFill>
                  <a:srgbClr val="1F2328"/>
                </a:solidFill>
                <a:effectLst/>
                <a:latin typeface="-apple-system"/>
              </a:rPr>
              <a:t> But  earthquakes do have a distinct geographical patterns which can help to identify locations and magnitudes of certain future major earthquakes that are going to be produced, even though we are unable to anticipate individual earthquakes.</a:t>
            </a:r>
          </a:p>
          <a:p>
            <a:pPr marL="457200" indent="-457200" algn="l">
              <a:buFont typeface="+mj-lt"/>
              <a:buAutoNum type="arabicPeriod"/>
            </a:pPr>
            <a:endParaRPr lang="en-US" dirty="0">
              <a:solidFill>
                <a:srgbClr val="1F2328"/>
              </a:solidFill>
              <a:latin typeface="-apple-system"/>
            </a:endParaRPr>
          </a:p>
          <a:p>
            <a:pPr marL="457200" indent="-457200" algn="l">
              <a:buFont typeface="+mj-lt"/>
              <a:buAutoNum type="arabicPeriod"/>
            </a:pPr>
            <a:r>
              <a:rPr lang="en-US" b="0" i="0" dirty="0">
                <a:solidFill>
                  <a:srgbClr val="1F2328"/>
                </a:solidFill>
                <a:effectLst/>
                <a:latin typeface="-apple-system"/>
              </a:rPr>
              <a:t>90% of earthquakes are naturally occurring and the consequence of tectonic action.</a:t>
            </a:r>
          </a:p>
          <a:p>
            <a:pPr marL="457200" indent="-457200" algn="l">
              <a:buFont typeface="+mj-lt"/>
              <a:buAutoNum type="arabicPeriod"/>
            </a:pPr>
            <a:endParaRPr lang="en-US" dirty="0">
              <a:solidFill>
                <a:srgbClr val="1F2328"/>
              </a:solidFill>
              <a:latin typeface="-apple-system"/>
            </a:endParaRPr>
          </a:p>
          <a:p>
            <a:pPr marL="457200" indent="-457200" algn="l">
              <a:buFont typeface="+mj-lt"/>
              <a:buAutoNum type="arabicPeriod"/>
            </a:pPr>
            <a:r>
              <a:rPr lang="en-US" b="0" i="0" dirty="0">
                <a:solidFill>
                  <a:srgbClr val="1F2328"/>
                </a:solidFill>
                <a:effectLst/>
                <a:latin typeface="-apple-system"/>
              </a:rPr>
              <a:t>10% of the remaining traits are connected to volcanism, human-caused effects, or other factors.</a:t>
            </a:r>
          </a:p>
          <a:p>
            <a:br>
              <a:rPr lang="en-US" dirty="0"/>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649749"/>
            <a:ext cx="5078056" cy="6066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 </a:t>
            </a:r>
            <a:r>
              <a:rPr lang="en" sz="2400" b="1" dirty="0"/>
              <a:t>Dataset</a:t>
            </a:r>
            <a:r>
              <a:rPr lang="en" dirty="0"/>
              <a:t>: </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C3708A8-3DBB-D64A-ED7B-2D928B676B72}"/>
              </a:ext>
            </a:extLst>
          </p:cNvPr>
          <p:cNvSpPr txBox="1"/>
          <p:nvPr/>
        </p:nvSpPr>
        <p:spPr>
          <a:xfrm>
            <a:off x="379141" y="1355988"/>
            <a:ext cx="8385717" cy="17297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We are using a dataset from the Kaggle to predict the Earthquakes . </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dataset contains Earthquake details like Latitude, Longitude, Magnitude, Depth Error, Time, Horizontal Distance, Horizontal Error etc. </a:t>
            </a:r>
          </a:p>
          <a:p>
            <a:pPr marL="285750" indent="-285750">
              <a:lnSpc>
                <a:spcPct val="150000"/>
              </a:lnSpc>
              <a:buFont typeface="Arial" panose="020B0604020202020204" pitchFamily="34" charset="0"/>
              <a:buChar char="•"/>
            </a:pPr>
            <a:r>
              <a:rPr lang="en-US" sz="16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The Data set contains 23412 rows and 21 attributes.</a:t>
            </a:r>
          </a:p>
          <a:p>
            <a:pPr>
              <a:lnSpc>
                <a:spcPct val="150000"/>
              </a:lnSpc>
            </a:pPr>
            <a:r>
              <a:rPr lang="en-US"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3807" y="594731"/>
            <a:ext cx="2275383" cy="2093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Description of  the dataset:</a:t>
            </a:r>
            <a:endParaRPr sz="2400" b="1" dirty="0"/>
          </a:p>
        </p:txBody>
      </p:sp>
      <p:pic>
        <p:nvPicPr>
          <p:cNvPr id="3" name="Picture 2">
            <a:extLst>
              <a:ext uri="{FF2B5EF4-FFF2-40B4-BE49-F238E27FC236}">
                <a16:creationId xmlns:a16="http://schemas.microsoft.com/office/drawing/2014/main" id="{6CCE2577-8044-FA3F-776B-256F02816306}"/>
              </a:ext>
            </a:extLst>
          </p:cNvPr>
          <p:cNvPicPr>
            <a:picLocks noChangeAspect="1"/>
          </p:cNvPicPr>
          <p:nvPr/>
        </p:nvPicPr>
        <p:blipFill>
          <a:blip r:embed="rId3"/>
          <a:stretch>
            <a:fillRect/>
          </a:stretch>
        </p:blipFill>
        <p:spPr>
          <a:xfrm>
            <a:off x="3588863" y="1131408"/>
            <a:ext cx="3627434" cy="37341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Project Framework: </a:t>
            </a:r>
            <a:endParaRPr sz="2400" b="1" dirty="0"/>
          </a:p>
        </p:txBody>
      </p:sp>
      <p:pic>
        <p:nvPicPr>
          <p:cNvPr id="3" name="Picture 2" descr="A picture containing text, screenshot, font, number&#10;&#10;Description automatically generated">
            <a:extLst>
              <a:ext uri="{FF2B5EF4-FFF2-40B4-BE49-F238E27FC236}">
                <a16:creationId xmlns:a16="http://schemas.microsoft.com/office/drawing/2014/main" id="{3F959C23-9B97-242E-1C59-E0A1C491B331}"/>
              </a:ext>
            </a:extLst>
          </p:cNvPr>
          <p:cNvPicPr>
            <a:picLocks noChangeAspect="1"/>
          </p:cNvPicPr>
          <p:nvPr/>
        </p:nvPicPr>
        <p:blipFill>
          <a:blip r:embed="rId3"/>
          <a:stretch>
            <a:fillRect/>
          </a:stretch>
        </p:blipFill>
        <p:spPr>
          <a:xfrm>
            <a:off x="523875" y="1222450"/>
            <a:ext cx="8096250" cy="3768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F0E75B-E445-9FF5-5A97-9A6321F85B50}"/>
              </a:ext>
            </a:extLst>
          </p:cNvPr>
          <p:cNvSpPr>
            <a:spLocks noGrp="1"/>
          </p:cNvSpPr>
          <p:nvPr>
            <p:ph type="body" idx="1"/>
          </p:nvPr>
        </p:nvSpPr>
        <p:spPr>
          <a:xfrm>
            <a:off x="220287" y="650044"/>
            <a:ext cx="8703425" cy="497090"/>
          </a:xfrm>
        </p:spPr>
        <p:txBody>
          <a:bodyPr/>
          <a:lstStyle/>
          <a:p>
            <a:pPr marL="114300" indent="0">
              <a:buNone/>
            </a:pPr>
            <a:r>
              <a:rPr lang="en-US" sz="2400" b="1" dirty="0">
                <a:solidFill>
                  <a:schemeClr val="tx1"/>
                </a:solidFill>
                <a:latin typeface="+mj-lt"/>
                <a:cs typeface="Times New Roman" panose="02020603050405020304" pitchFamily="18" charset="0"/>
              </a:rPr>
              <a:t>Preprocessing:</a:t>
            </a:r>
          </a:p>
        </p:txBody>
      </p:sp>
      <p:sp>
        <p:nvSpPr>
          <p:cNvPr id="2" name="TextBox 1">
            <a:extLst>
              <a:ext uri="{FF2B5EF4-FFF2-40B4-BE49-F238E27FC236}">
                <a16:creationId xmlns:a16="http://schemas.microsoft.com/office/drawing/2014/main" id="{8D892D39-76F9-E227-00FA-5526EA706849}"/>
              </a:ext>
            </a:extLst>
          </p:cNvPr>
          <p:cNvSpPr txBox="1"/>
          <p:nvPr/>
        </p:nvSpPr>
        <p:spPr>
          <a:xfrm>
            <a:off x="364273" y="1427356"/>
            <a:ext cx="8703425" cy="2492990"/>
          </a:xfrm>
          <a:prstGeom prst="rect">
            <a:avLst/>
          </a:prstGeom>
          <a:noFill/>
        </p:spPr>
        <p:txBody>
          <a:bodyPr wrap="square" rtlCol="0">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Removed null values. </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Dropped all unnecessary unwanted columns.</a:t>
            </a:r>
          </a:p>
          <a:p>
            <a:r>
              <a:rPr lang="en-US" sz="1600" dirty="0">
                <a:latin typeface="Times New Roman" panose="02020603050405020304" pitchFamily="18" charset="0"/>
                <a:cs typeface="Times New Roman" panose="02020603050405020304" pitchFamily="18" charset="0"/>
              </a:rPr>
              <a:t>Libraries used:</a:t>
            </a:r>
          </a:p>
          <a:p>
            <a:pPr marL="285750" lvl="4"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Matplotlib. </a:t>
            </a:r>
          </a:p>
          <a:p>
            <a:pPr marL="285750" lvl="4" indent="-285750">
              <a:buFont typeface="Courier New" panose="02070309020205020404" pitchFamily="49" charset="0"/>
              <a:buChar char="o"/>
            </a:pP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a:t>
            </a:r>
          </a:p>
          <a:p>
            <a:pPr marL="285750" lvl="4" indent="-285750">
              <a:buFont typeface="Courier New" panose="02070309020205020404" pitchFamily="49" charset="0"/>
              <a:buChar char="o"/>
            </a:pPr>
            <a:r>
              <a:rPr lang="en-US" sz="1600" dirty="0" err="1">
                <a:latin typeface="Times New Roman" panose="02020603050405020304" pitchFamily="18" charset="0"/>
                <a:cs typeface="Times New Roman" panose="02020603050405020304" pitchFamily="18" charset="0"/>
              </a:rPr>
              <a:t>Basemap</a:t>
            </a:r>
            <a:r>
              <a:rPr lang="en-US" sz="1600" dirty="0">
                <a:latin typeface="Times New Roman" panose="02020603050405020304" pitchFamily="18" charset="0"/>
                <a:cs typeface="Times New Roman" panose="02020603050405020304" pitchFamily="18" charset="0"/>
              </a:rPr>
              <a:t>.</a:t>
            </a:r>
          </a:p>
          <a:p>
            <a:pPr marL="285750" lvl="4"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Pandas.</a:t>
            </a:r>
          </a:p>
          <a:p>
            <a:pPr marL="285750" lvl="4"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Seaborn.</a:t>
            </a:r>
          </a:p>
          <a:p>
            <a:endParaRPr lang="en-US" dirty="0"/>
          </a:p>
          <a:p>
            <a:endParaRPr lang="en-US" dirty="0"/>
          </a:p>
        </p:txBody>
      </p:sp>
    </p:spTree>
    <p:extLst>
      <p:ext uri="{BB962C8B-B14F-4D97-AF65-F5344CB8AC3E}">
        <p14:creationId xmlns:p14="http://schemas.microsoft.com/office/powerpoint/2010/main" val="275125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825A3D-05A2-7F8D-D772-68C2C2AFCE5B}"/>
              </a:ext>
            </a:extLst>
          </p:cNvPr>
          <p:cNvSpPr>
            <a:spLocks noGrp="1"/>
          </p:cNvSpPr>
          <p:nvPr>
            <p:ph type="body" idx="1"/>
          </p:nvPr>
        </p:nvSpPr>
        <p:spPr>
          <a:xfrm>
            <a:off x="-67440" y="620283"/>
            <a:ext cx="3085035" cy="4873551"/>
          </a:xfrm>
        </p:spPr>
        <p:txBody>
          <a:bodyPr/>
          <a:lstStyle/>
          <a:p>
            <a:pPr marL="114300" indent="0">
              <a:buNone/>
            </a:pPr>
            <a:r>
              <a:rPr lang="en-US" b="1" dirty="0">
                <a:solidFill>
                  <a:schemeClr val="tx1"/>
                </a:solidFill>
                <a:latin typeface="+mj-lt"/>
                <a:cs typeface="Times New Roman" panose="02020603050405020304" pitchFamily="18" charset="0"/>
              </a:rPr>
              <a:t>Exploratory Data Analysis:</a:t>
            </a:r>
          </a:p>
          <a:p>
            <a:pPr marL="114300" indent="0">
              <a:buNone/>
            </a:pPr>
            <a:endParaRPr lang="en-US" b="1" dirty="0">
              <a:solidFill>
                <a:schemeClr val="tx1"/>
              </a:solidFill>
              <a:latin typeface="+mj-lt"/>
              <a:cs typeface="Times New Roman" panose="02020603050405020304" pitchFamily="18" charset="0"/>
            </a:endParaRP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Hypothesis:  </a:t>
            </a: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Blue color in the map represents the areas where the frequency of earthquake is more.</a:t>
            </a:r>
          </a:p>
        </p:txBody>
      </p:sp>
      <p:pic>
        <p:nvPicPr>
          <p:cNvPr id="4" name="Picture 3">
            <a:extLst>
              <a:ext uri="{FF2B5EF4-FFF2-40B4-BE49-F238E27FC236}">
                <a16:creationId xmlns:a16="http://schemas.microsoft.com/office/drawing/2014/main" id="{CB51310C-8E21-4C60-CF9A-5896706E5F0A}"/>
              </a:ext>
            </a:extLst>
          </p:cNvPr>
          <p:cNvPicPr>
            <a:picLocks noChangeAspect="1"/>
          </p:cNvPicPr>
          <p:nvPr/>
        </p:nvPicPr>
        <p:blipFill>
          <a:blip r:embed="rId3"/>
          <a:stretch>
            <a:fillRect/>
          </a:stretch>
        </p:blipFill>
        <p:spPr>
          <a:xfrm>
            <a:off x="3108960" y="620282"/>
            <a:ext cx="5886833" cy="4351975"/>
          </a:xfrm>
          <a:prstGeom prst="rect">
            <a:avLst/>
          </a:prstGeom>
        </p:spPr>
      </p:pic>
    </p:spTree>
    <p:extLst>
      <p:ext uri="{BB962C8B-B14F-4D97-AF65-F5344CB8AC3E}">
        <p14:creationId xmlns:p14="http://schemas.microsoft.com/office/powerpoint/2010/main" val="274813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DC46-E00D-D0AC-176A-082582640E70}"/>
              </a:ext>
            </a:extLst>
          </p:cNvPr>
          <p:cNvSpPr>
            <a:spLocks noGrp="1"/>
          </p:cNvSpPr>
          <p:nvPr>
            <p:ph type="title"/>
          </p:nvPr>
        </p:nvSpPr>
        <p:spPr/>
        <p:txBody>
          <a:bodyPr/>
          <a:lstStyle/>
          <a:p>
            <a:r>
              <a:rPr lang="en-IN" dirty="0"/>
              <a:t>Machine Learning Model</a:t>
            </a:r>
          </a:p>
        </p:txBody>
      </p:sp>
      <p:sp>
        <p:nvSpPr>
          <p:cNvPr id="3" name="Text Placeholder 2">
            <a:extLst>
              <a:ext uri="{FF2B5EF4-FFF2-40B4-BE49-F238E27FC236}">
                <a16:creationId xmlns:a16="http://schemas.microsoft.com/office/drawing/2014/main" id="{1873A3B1-417D-7A35-22B8-CFBAD9476304}"/>
              </a:ext>
            </a:extLst>
          </p:cNvPr>
          <p:cNvSpPr>
            <a:spLocks noGrp="1"/>
          </p:cNvSpPr>
          <p:nvPr>
            <p:ph type="body" idx="1"/>
          </p:nvPr>
        </p:nvSpPr>
        <p:spPr/>
        <p:txBody>
          <a:bodyPr/>
          <a:lstStyle/>
          <a:p>
            <a:pPr marL="114300" indent="0">
              <a:buNone/>
            </a:pPr>
            <a:endPar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Random Forest</a:t>
            </a:r>
          </a:p>
          <a:p>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KNN (K- Nearest Neighbour)</a:t>
            </a:r>
          </a:p>
          <a:p>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SVM (Support Vector Machine)</a:t>
            </a:r>
          </a:p>
        </p:txBody>
      </p:sp>
    </p:spTree>
    <p:extLst>
      <p:ext uri="{BB962C8B-B14F-4D97-AF65-F5344CB8AC3E}">
        <p14:creationId xmlns:p14="http://schemas.microsoft.com/office/powerpoint/2010/main" val="40469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75BD-73DA-2973-39B2-C1D32EC63875}"/>
              </a:ext>
            </a:extLst>
          </p:cNvPr>
          <p:cNvSpPr>
            <a:spLocks noGrp="1"/>
          </p:cNvSpPr>
          <p:nvPr>
            <p:ph type="title"/>
          </p:nvPr>
        </p:nvSpPr>
        <p:spPr/>
        <p:txBody>
          <a:bodyPr/>
          <a:lstStyle/>
          <a:p>
            <a:r>
              <a:rPr lang="en-IN" dirty="0"/>
              <a:t>Random Forest Model</a:t>
            </a:r>
          </a:p>
        </p:txBody>
      </p:sp>
      <p:sp>
        <p:nvSpPr>
          <p:cNvPr id="3" name="Text Placeholder 2">
            <a:extLst>
              <a:ext uri="{FF2B5EF4-FFF2-40B4-BE49-F238E27FC236}">
                <a16:creationId xmlns:a16="http://schemas.microsoft.com/office/drawing/2014/main" id="{03CFBBD5-FDD5-D494-AFC3-B835EF29C30E}"/>
              </a:ext>
            </a:extLst>
          </p:cNvPr>
          <p:cNvSpPr>
            <a:spLocks noGrp="1"/>
          </p:cNvSpPr>
          <p:nvPr>
            <p:ph type="body" idx="1"/>
          </p:nvPr>
        </p:nvSpPr>
        <p:spPr/>
        <p:txBody>
          <a:bodyPr/>
          <a:lstStyle/>
          <a:p>
            <a:pPr algn="l">
              <a:buFont typeface="Arial" panose="020B0604020202020204" pitchFamily="34" charset="0"/>
              <a:buChar char="•"/>
            </a:pPr>
            <a:r>
              <a:rPr lang="en-US" sz="16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Random Forest Classifier is an ensemble learning algorithm that combines multiple decision trees to make accurate predictions and reduce overfitting.</a:t>
            </a:r>
          </a:p>
          <a:p>
            <a:pPr algn="l">
              <a:buFont typeface="Arial" panose="020B0604020202020204" pitchFamily="34" charset="0"/>
              <a:buChar char="•"/>
            </a:pPr>
            <a:r>
              <a:rPr lang="en-US" sz="16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It is effective for handling large datasets with high dimensionality and is less prone to overfitting compared to other models like Decision Trees.</a:t>
            </a:r>
          </a:p>
          <a:p>
            <a:pPr algn="l">
              <a:buFont typeface="Arial" panose="020B0604020202020204" pitchFamily="34" charset="0"/>
              <a:buChar char="•"/>
            </a:pPr>
            <a:r>
              <a:rPr lang="en-US" sz="16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Random Forest Classifier is widely used in various industries such as finance, healthcare, and retail for tasks like fraud detection, disease diagnosis, and customer segmentation.</a:t>
            </a:r>
          </a:p>
          <a:p>
            <a:pPr marL="114300" indent="0">
              <a:buNone/>
            </a:pPr>
            <a:endParaRPr lang="en-IN" dirty="0"/>
          </a:p>
        </p:txBody>
      </p:sp>
    </p:spTree>
    <p:extLst>
      <p:ext uri="{BB962C8B-B14F-4D97-AF65-F5344CB8AC3E}">
        <p14:creationId xmlns:p14="http://schemas.microsoft.com/office/powerpoint/2010/main" val="747468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531</Words>
  <Application>Microsoft Office PowerPoint</Application>
  <PresentationFormat>On-screen Show (16:9)</PresentationFormat>
  <Paragraphs>60</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Amasis MT Pro Black</vt:lpstr>
      <vt:lpstr>-apple-system</vt:lpstr>
      <vt:lpstr>Arial</vt:lpstr>
      <vt:lpstr>Calibri</vt:lpstr>
      <vt:lpstr>Courier New</vt:lpstr>
      <vt:lpstr>Times New Roman</vt:lpstr>
      <vt:lpstr>Wingdings</vt:lpstr>
      <vt:lpstr>Simple Light</vt:lpstr>
      <vt:lpstr>DATA 606 Capstone in Data Science SP2023</vt:lpstr>
      <vt:lpstr> Introduction: </vt:lpstr>
      <vt:lpstr> Dataset: </vt:lpstr>
      <vt:lpstr>Description of  the dataset:</vt:lpstr>
      <vt:lpstr>Project Framework: </vt:lpstr>
      <vt:lpstr>PowerPoint Presentation</vt:lpstr>
      <vt:lpstr>PowerPoint Presentation</vt:lpstr>
      <vt:lpstr>Machine Learning Model</vt:lpstr>
      <vt:lpstr>Random Forest Model</vt:lpstr>
      <vt:lpstr>Random Forest Model</vt:lpstr>
      <vt:lpstr>SVM (Support Vector Machine)</vt:lpstr>
      <vt:lpstr>K-Nearest Neighbor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602</dc:title>
  <cp:lastModifiedBy>Sumanth Bitragunta</cp:lastModifiedBy>
  <cp:revision>25</cp:revision>
  <dcterms:modified xsi:type="dcterms:W3CDTF">2023-05-08T03:17:30Z</dcterms:modified>
</cp:coreProperties>
</file>