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72" r:id="rId2"/>
  </p:sldMasterIdLst>
  <p:notesMasterIdLst>
    <p:notesMasterId r:id="rId21"/>
  </p:notesMasterIdLst>
  <p:handoutMasterIdLst>
    <p:handoutMasterId r:id="rId22"/>
  </p:handoutMasterIdLst>
  <p:sldIdLst>
    <p:sldId id="349" r:id="rId3"/>
    <p:sldId id="461" r:id="rId4"/>
    <p:sldId id="442" r:id="rId5"/>
    <p:sldId id="464" r:id="rId6"/>
    <p:sldId id="398" r:id="rId7"/>
    <p:sldId id="467" r:id="rId8"/>
    <p:sldId id="468" r:id="rId9"/>
    <p:sldId id="469" r:id="rId10"/>
    <p:sldId id="470" r:id="rId11"/>
    <p:sldId id="466" r:id="rId12"/>
    <p:sldId id="465" r:id="rId13"/>
    <p:sldId id="471" r:id="rId14"/>
    <p:sldId id="472" r:id="rId15"/>
    <p:sldId id="475" r:id="rId16"/>
    <p:sldId id="476" r:id="rId17"/>
    <p:sldId id="477" r:id="rId18"/>
    <p:sldId id="474" r:id="rId19"/>
    <p:sldId id="473" r:id="rId20"/>
  </p:sldIdLst>
  <p:sldSz cx="9144000" cy="6858000" type="screen4x3"/>
  <p:notesSz cx="7077075" cy="93726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52">
          <p15:clr>
            <a:srgbClr val="A4A3A4"/>
          </p15:clr>
        </p15:guide>
        <p15:guide id="2" pos="222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6D69BC8-CF1B-48F7-9482-0BC542B9ACA9}" v="2" dt="2023-05-12T23:55:51.98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91" autoAdjust="0"/>
    <p:restoredTop sz="93203" autoAdjust="0"/>
  </p:normalViewPr>
  <p:slideViewPr>
    <p:cSldViewPr snapToGrid="0" snapToObjects="1">
      <p:cViewPr varScale="1">
        <p:scale>
          <a:sx n="82" d="100"/>
          <a:sy n="82" d="100"/>
        </p:scale>
        <p:origin x="1613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-8325"/>
    </p:cViewPr>
  </p:sorterViewPr>
  <p:notesViewPr>
    <p:cSldViewPr snapToGrid="0" snapToObjects="1">
      <p:cViewPr varScale="1">
        <p:scale>
          <a:sx n="87" d="100"/>
          <a:sy n="87" d="100"/>
        </p:scale>
        <p:origin x="-3870" y="-96"/>
      </p:cViewPr>
      <p:guideLst>
        <p:guide orient="horz" pos="2952"/>
        <p:guide pos="222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ettysushruta@gmail.com" userId="f8394d4d5f188714" providerId="LiveId" clId="{36D69BC8-CF1B-48F7-9482-0BC542B9ACA9}"/>
    <pc:docChg chg="undo redo custSel addSld delSld modSld">
      <pc:chgData name="shettysushruta@gmail.com" userId="f8394d4d5f188714" providerId="LiveId" clId="{36D69BC8-CF1B-48F7-9482-0BC542B9ACA9}" dt="2023-05-13T00:01:47.430" v="102" actId="478"/>
      <pc:docMkLst>
        <pc:docMk/>
      </pc:docMkLst>
      <pc:sldChg chg="addSp delSp modSp mod delAnim">
        <pc:chgData name="shettysushruta@gmail.com" userId="f8394d4d5f188714" providerId="LiveId" clId="{36D69BC8-CF1B-48F7-9482-0BC542B9ACA9}" dt="2023-05-13T00:00:58.482" v="83" actId="478"/>
        <pc:sldMkLst>
          <pc:docMk/>
          <pc:sldMk cId="0" sldId="349"/>
        </pc:sldMkLst>
        <pc:spChg chg="add mod">
          <ac:chgData name="shettysushruta@gmail.com" userId="f8394d4d5f188714" providerId="LiveId" clId="{36D69BC8-CF1B-48F7-9482-0BC542B9ACA9}" dt="2023-05-09T22:01:34.251" v="80" actId="113"/>
          <ac:spMkLst>
            <pc:docMk/>
            <pc:sldMk cId="0" sldId="349"/>
            <ac:spMk id="2" creationId="{E13298BC-4D1E-3CB4-A3F4-D3F5C2FEB7B4}"/>
          </ac:spMkLst>
        </pc:spChg>
        <pc:spChg chg="mod">
          <ac:chgData name="shettysushruta@gmail.com" userId="f8394d4d5f188714" providerId="LiveId" clId="{36D69BC8-CF1B-48F7-9482-0BC542B9ACA9}" dt="2023-05-09T21:26:03.117" v="10" actId="20577"/>
          <ac:spMkLst>
            <pc:docMk/>
            <pc:sldMk cId="0" sldId="349"/>
            <ac:spMk id="3" creationId="{0034F0FB-8DE9-050D-21BC-AFBB0AFE3A3D}"/>
          </ac:spMkLst>
        </pc:spChg>
        <pc:picChg chg="add del mod">
          <ac:chgData name="shettysushruta@gmail.com" userId="f8394d4d5f188714" providerId="LiveId" clId="{36D69BC8-CF1B-48F7-9482-0BC542B9ACA9}" dt="2023-05-13T00:00:58.482" v="83" actId="478"/>
          <ac:picMkLst>
            <pc:docMk/>
            <pc:sldMk cId="0" sldId="349"/>
            <ac:picMk id="7" creationId="{92BEAF56-433B-F113-1E20-7146D94C85D5}"/>
          </ac:picMkLst>
        </pc:picChg>
      </pc:sldChg>
      <pc:sldChg chg="addSp delSp modSp mod delAnim">
        <pc:chgData name="shettysushruta@gmail.com" userId="f8394d4d5f188714" providerId="LiveId" clId="{36D69BC8-CF1B-48F7-9482-0BC542B9ACA9}" dt="2023-05-13T00:01:16.125" v="89" actId="478"/>
        <pc:sldMkLst>
          <pc:docMk/>
          <pc:sldMk cId="0" sldId="398"/>
        </pc:sldMkLst>
        <pc:picChg chg="add del mod">
          <ac:chgData name="shettysushruta@gmail.com" userId="f8394d4d5f188714" providerId="LiveId" clId="{36D69BC8-CF1B-48F7-9482-0BC542B9ACA9}" dt="2023-05-13T00:01:16.125" v="89" actId="478"/>
          <ac:picMkLst>
            <pc:docMk/>
            <pc:sldMk cId="0" sldId="398"/>
            <ac:picMk id="3" creationId="{299CD2F6-95BB-1657-B40E-C8DCFB1F9CBD}"/>
          </ac:picMkLst>
        </pc:picChg>
      </pc:sldChg>
      <pc:sldChg chg="addSp delSp modSp add del mod delAnim">
        <pc:chgData name="shettysushruta@gmail.com" userId="f8394d4d5f188714" providerId="LiveId" clId="{36D69BC8-CF1B-48F7-9482-0BC542B9ACA9}" dt="2023-05-13T00:01:12.233" v="87" actId="478"/>
        <pc:sldMkLst>
          <pc:docMk/>
          <pc:sldMk cId="3704955848" sldId="442"/>
        </pc:sldMkLst>
        <pc:picChg chg="add del mod">
          <ac:chgData name="shettysushruta@gmail.com" userId="f8394d4d5f188714" providerId="LiveId" clId="{36D69BC8-CF1B-48F7-9482-0BC542B9ACA9}" dt="2023-05-13T00:01:12.233" v="87" actId="478"/>
          <ac:picMkLst>
            <pc:docMk/>
            <pc:sldMk cId="3704955848" sldId="442"/>
            <ac:picMk id="4" creationId="{B0B8BC3A-7BE9-FC8B-3F2F-159C099E65A3}"/>
          </ac:picMkLst>
        </pc:picChg>
      </pc:sldChg>
      <pc:sldChg chg="addSp delSp modSp mod delAnim">
        <pc:chgData name="shettysushruta@gmail.com" userId="f8394d4d5f188714" providerId="LiveId" clId="{36D69BC8-CF1B-48F7-9482-0BC542B9ACA9}" dt="2023-05-13T00:01:04.594" v="84" actId="478"/>
        <pc:sldMkLst>
          <pc:docMk/>
          <pc:sldMk cId="4017400554" sldId="461"/>
        </pc:sldMkLst>
        <pc:picChg chg="add del mod">
          <ac:chgData name="shettysushruta@gmail.com" userId="f8394d4d5f188714" providerId="LiveId" clId="{36D69BC8-CF1B-48F7-9482-0BC542B9ACA9}" dt="2023-05-13T00:01:04.594" v="84" actId="478"/>
          <ac:picMkLst>
            <pc:docMk/>
            <pc:sldMk cId="4017400554" sldId="461"/>
            <ac:picMk id="5" creationId="{6E8EB7B7-E05F-74CC-75B9-81427E2A42C5}"/>
          </ac:picMkLst>
        </pc:picChg>
      </pc:sldChg>
      <pc:sldChg chg="addSp delSp modSp mod delAnim">
        <pc:chgData name="shettysushruta@gmail.com" userId="f8394d4d5f188714" providerId="LiveId" clId="{36D69BC8-CF1B-48F7-9482-0BC542B9ACA9}" dt="2023-05-13T00:01:14.257" v="88" actId="478"/>
        <pc:sldMkLst>
          <pc:docMk/>
          <pc:sldMk cId="3107022984" sldId="464"/>
        </pc:sldMkLst>
        <pc:picChg chg="add del mod">
          <ac:chgData name="shettysushruta@gmail.com" userId="f8394d4d5f188714" providerId="LiveId" clId="{36D69BC8-CF1B-48F7-9482-0BC542B9ACA9}" dt="2023-05-13T00:01:14.257" v="88" actId="478"/>
          <ac:picMkLst>
            <pc:docMk/>
            <pc:sldMk cId="3107022984" sldId="464"/>
            <ac:picMk id="6" creationId="{DBB7191E-4DD7-F94A-2657-A89077C025C1}"/>
          </ac:picMkLst>
        </pc:picChg>
      </pc:sldChg>
      <pc:sldChg chg="addSp delSp modSp mod delAnim">
        <pc:chgData name="shettysushruta@gmail.com" userId="f8394d4d5f188714" providerId="LiveId" clId="{36D69BC8-CF1B-48F7-9482-0BC542B9ACA9}" dt="2023-05-13T00:01:30.057" v="95" actId="478"/>
        <pc:sldMkLst>
          <pc:docMk/>
          <pc:sldMk cId="2177011094" sldId="465"/>
        </pc:sldMkLst>
        <pc:picChg chg="add del mod">
          <ac:chgData name="shettysushruta@gmail.com" userId="f8394d4d5f188714" providerId="LiveId" clId="{36D69BC8-CF1B-48F7-9482-0BC542B9ACA9}" dt="2023-05-13T00:01:30.057" v="95" actId="478"/>
          <ac:picMkLst>
            <pc:docMk/>
            <pc:sldMk cId="2177011094" sldId="465"/>
            <ac:picMk id="7" creationId="{D6D92510-00D9-93CE-B344-84CA9511E99B}"/>
          </ac:picMkLst>
        </pc:picChg>
      </pc:sldChg>
      <pc:sldChg chg="addSp delSp modSp mod delAnim">
        <pc:chgData name="shettysushruta@gmail.com" userId="f8394d4d5f188714" providerId="LiveId" clId="{36D69BC8-CF1B-48F7-9482-0BC542B9ACA9}" dt="2023-05-13T00:01:27.469" v="94" actId="478"/>
        <pc:sldMkLst>
          <pc:docMk/>
          <pc:sldMk cId="3695609040" sldId="466"/>
        </pc:sldMkLst>
        <pc:picChg chg="add del mod">
          <ac:chgData name="shettysushruta@gmail.com" userId="f8394d4d5f188714" providerId="LiveId" clId="{36D69BC8-CF1B-48F7-9482-0BC542B9ACA9}" dt="2023-05-13T00:01:27.469" v="94" actId="478"/>
          <ac:picMkLst>
            <pc:docMk/>
            <pc:sldMk cId="3695609040" sldId="466"/>
            <ac:picMk id="3" creationId="{C7773B96-D3C8-7361-77D8-3B1027C0DD18}"/>
          </ac:picMkLst>
        </pc:picChg>
      </pc:sldChg>
      <pc:sldChg chg="addSp delSp modSp mod delAnim">
        <pc:chgData name="shettysushruta@gmail.com" userId="f8394d4d5f188714" providerId="LiveId" clId="{36D69BC8-CF1B-48F7-9482-0BC542B9ACA9}" dt="2023-05-13T00:01:18.708" v="90" actId="478"/>
        <pc:sldMkLst>
          <pc:docMk/>
          <pc:sldMk cId="2644037120" sldId="467"/>
        </pc:sldMkLst>
        <pc:picChg chg="add del mod">
          <ac:chgData name="shettysushruta@gmail.com" userId="f8394d4d5f188714" providerId="LiveId" clId="{36D69BC8-CF1B-48F7-9482-0BC542B9ACA9}" dt="2023-05-13T00:01:18.708" v="90" actId="478"/>
          <ac:picMkLst>
            <pc:docMk/>
            <pc:sldMk cId="2644037120" sldId="467"/>
            <ac:picMk id="4" creationId="{AB940B9F-341E-F8C0-8BC3-8C9C8D62F3DF}"/>
          </ac:picMkLst>
        </pc:picChg>
      </pc:sldChg>
      <pc:sldChg chg="addSp delSp modSp mod delAnim">
        <pc:chgData name="shettysushruta@gmail.com" userId="f8394d4d5f188714" providerId="LiveId" clId="{36D69BC8-CF1B-48F7-9482-0BC542B9ACA9}" dt="2023-05-13T00:01:20.618" v="91" actId="478"/>
        <pc:sldMkLst>
          <pc:docMk/>
          <pc:sldMk cId="1106081281" sldId="468"/>
        </pc:sldMkLst>
        <pc:picChg chg="add del mod">
          <ac:chgData name="shettysushruta@gmail.com" userId="f8394d4d5f188714" providerId="LiveId" clId="{36D69BC8-CF1B-48F7-9482-0BC542B9ACA9}" dt="2023-05-13T00:01:20.618" v="91" actId="478"/>
          <ac:picMkLst>
            <pc:docMk/>
            <pc:sldMk cId="1106081281" sldId="468"/>
            <ac:picMk id="4" creationId="{4B37D920-2945-343C-60E6-328A940B952B}"/>
          </ac:picMkLst>
        </pc:picChg>
      </pc:sldChg>
      <pc:sldChg chg="addSp delSp modSp mod delAnim">
        <pc:chgData name="shettysushruta@gmail.com" userId="f8394d4d5f188714" providerId="LiveId" clId="{36D69BC8-CF1B-48F7-9482-0BC542B9ACA9}" dt="2023-05-13T00:01:22.861" v="92" actId="478"/>
        <pc:sldMkLst>
          <pc:docMk/>
          <pc:sldMk cId="910612738" sldId="469"/>
        </pc:sldMkLst>
        <pc:picChg chg="add del mod">
          <ac:chgData name="shettysushruta@gmail.com" userId="f8394d4d5f188714" providerId="LiveId" clId="{36D69BC8-CF1B-48F7-9482-0BC542B9ACA9}" dt="2023-05-13T00:01:22.861" v="92" actId="478"/>
          <ac:picMkLst>
            <pc:docMk/>
            <pc:sldMk cId="910612738" sldId="469"/>
            <ac:picMk id="3" creationId="{250767E7-09D6-7CB6-BD2F-4AE071AC5A3B}"/>
          </ac:picMkLst>
        </pc:picChg>
      </pc:sldChg>
      <pc:sldChg chg="addSp delSp modSp mod delAnim">
        <pc:chgData name="shettysushruta@gmail.com" userId="f8394d4d5f188714" providerId="LiveId" clId="{36D69BC8-CF1B-48F7-9482-0BC542B9ACA9}" dt="2023-05-13T00:01:25.602" v="93" actId="478"/>
        <pc:sldMkLst>
          <pc:docMk/>
          <pc:sldMk cId="2376080652" sldId="470"/>
        </pc:sldMkLst>
        <pc:picChg chg="add del mod">
          <ac:chgData name="shettysushruta@gmail.com" userId="f8394d4d5f188714" providerId="LiveId" clId="{36D69BC8-CF1B-48F7-9482-0BC542B9ACA9}" dt="2023-05-13T00:01:25.602" v="93" actId="478"/>
          <ac:picMkLst>
            <pc:docMk/>
            <pc:sldMk cId="2376080652" sldId="470"/>
            <ac:picMk id="3" creationId="{DD2875C7-BB41-105F-CACC-8F348B1AB3BF}"/>
          </ac:picMkLst>
        </pc:picChg>
      </pc:sldChg>
      <pc:sldChg chg="addSp delSp modSp mod delAnim">
        <pc:chgData name="shettysushruta@gmail.com" userId="f8394d4d5f188714" providerId="LiveId" clId="{36D69BC8-CF1B-48F7-9482-0BC542B9ACA9}" dt="2023-05-13T00:01:32.890" v="96" actId="478"/>
        <pc:sldMkLst>
          <pc:docMk/>
          <pc:sldMk cId="3097046748" sldId="471"/>
        </pc:sldMkLst>
        <pc:picChg chg="add del mod">
          <ac:chgData name="shettysushruta@gmail.com" userId="f8394d4d5f188714" providerId="LiveId" clId="{36D69BC8-CF1B-48F7-9482-0BC542B9ACA9}" dt="2023-05-13T00:01:32.890" v="96" actId="478"/>
          <ac:picMkLst>
            <pc:docMk/>
            <pc:sldMk cId="3097046748" sldId="471"/>
            <ac:picMk id="3" creationId="{81E31EF4-896D-9801-3439-583805A43857}"/>
          </ac:picMkLst>
        </pc:picChg>
      </pc:sldChg>
      <pc:sldChg chg="addSp delSp modSp mod delAnim">
        <pc:chgData name="shettysushruta@gmail.com" userId="f8394d4d5f188714" providerId="LiveId" clId="{36D69BC8-CF1B-48F7-9482-0BC542B9ACA9}" dt="2023-05-13T00:01:35.296" v="97" actId="478"/>
        <pc:sldMkLst>
          <pc:docMk/>
          <pc:sldMk cId="894769466" sldId="472"/>
        </pc:sldMkLst>
        <pc:picChg chg="add del mod">
          <ac:chgData name="shettysushruta@gmail.com" userId="f8394d4d5f188714" providerId="LiveId" clId="{36D69BC8-CF1B-48F7-9482-0BC542B9ACA9}" dt="2023-05-13T00:01:35.296" v="97" actId="478"/>
          <ac:picMkLst>
            <pc:docMk/>
            <pc:sldMk cId="894769466" sldId="472"/>
            <ac:picMk id="3" creationId="{4CBA2A53-6828-4BF7-FFFC-509B4E611D63}"/>
          </ac:picMkLst>
        </pc:picChg>
      </pc:sldChg>
      <pc:sldChg chg="addSp delSp modSp mod delAnim">
        <pc:chgData name="shettysushruta@gmail.com" userId="f8394d4d5f188714" providerId="LiveId" clId="{36D69BC8-CF1B-48F7-9482-0BC542B9ACA9}" dt="2023-05-13T00:01:47.430" v="102" actId="478"/>
        <pc:sldMkLst>
          <pc:docMk/>
          <pc:sldMk cId="81425296" sldId="473"/>
        </pc:sldMkLst>
        <pc:picChg chg="add del mod">
          <ac:chgData name="shettysushruta@gmail.com" userId="f8394d4d5f188714" providerId="LiveId" clId="{36D69BC8-CF1B-48F7-9482-0BC542B9ACA9}" dt="2023-05-13T00:01:47.430" v="102" actId="478"/>
          <ac:picMkLst>
            <pc:docMk/>
            <pc:sldMk cId="81425296" sldId="473"/>
            <ac:picMk id="3" creationId="{75DA45C7-C787-1088-7CC9-1C22EAC88E2F}"/>
          </ac:picMkLst>
        </pc:picChg>
      </pc:sldChg>
      <pc:sldChg chg="addSp delSp modSp mod delAnim">
        <pc:chgData name="shettysushruta@gmail.com" userId="f8394d4d5f188714" providerId="LiveId" clId="{36D69BC8-CF1B-48F7-9482-0BC542B9ACA9}" dt="2023-05-13T00:01:45.082" v="101" actId="478"/>
        <pc:sldMkLst>
          <pc:docMk/>
          <pc:sldMk cId="2256434517" sldId="474"/>
        </pc:sldMkLst>
        <pc:picChg chg="add del mod">
          <ac:chgData name="shettysushruta@gmail.com" userId="f8394d4d5f188714" providerId="LiveId" clId="{36D69BC8-CF1B-48F7-9482-0BC542B9ACA9}" dt="2023-05-13T00:01:45.082" v="101" actId="478"/>
          <ac:picMkLst>
            <pc:docMk/>
            <pc:sldMk cId="2256434517" sldId="474"/>
            <ac:picMk id="3" creationId="{3A12FEB9-B704-BD7D-4296-33804D84601E}"/>
          </ac:picMkLst>
        </pc:picChg>
      </pc:sldChg>
      <pc:sldChg chg="addSp delSp modSp mod delAnim">
        <pc:chgData name="shettysushruta@gmail.com" userId="f8394d4d5f188714" providerId="LiveId" clId="{36D69BC8-CF1B-48F7-9482-0BC542B9ACA9}" dt="2023-05-13T00:01:39.418" v="98" actId="478"/>
        <pc:sldMkLst>
          <pc:docMk/>
          <pc:sldMk cId="2752484785" sldId="475"/>
        </pc:sldMkLst>
        <pc:picChg chg="add del mod">
          <ac:chgData name="shettysushruta@gmail.com" userId="f8394d4d5f188714" providerId="LiveId" clId="{36D69BC8-CF1B-48F7-9482-0BC542B9ACA9}" dt="2023-05-13T00:01:39.418" v="98" actId="478"/>
          <ac:picMkLst>
            <pc:docMk/>
            <pc:sldMk cId="2752484785" sldId="475"/>
            <ac:picMk id="3" creationId="{C4A6AC6C-9D87-1B7D-B23B-1919FB2C5073}"/>
          </ac:picMkLst>
        </pc:picChg>
      </pc:sldChg>
      <pc:sldChg chg="addSp delSp modSp mod delAnim">
        <pc:chgData name="shettysushruta@gmail.com" userId="f8394d4d5f188714" providerId="LiveId" clId="{36D69BC8-CF1B-48F7-9482-0BC542B9ACA9}" dt="2023-05-13T00:01:41.138" v="99" actId="478"/>
        <pc:sldMkLst>
          <pc:docMk/>
          <pc:sldMk cId="85196636" sldId="476"/>
        </pc:sldMkLst>
        <pc:picChg chg="add del mod">
          <ac:chgData name="shettysushruta@gmail.com" userId="f8394d4d5f188714" providerId="LiveId" clId="{36D69BC8-CF1B-48F7-9482-0BC542B9ACA9}" dt="2023-05-13T00:01:41.138" v="99" actId="478"/>
          <ac:picMkLst>
            <pc:docMk/>
            <pc:sldMk cId="85196636" sldId="476"/>
            <ac:picMk id="3" creationId="{5732ECE9-3491-B911-E374-D2D3C9A86D03}"/>
          </ac:picMkLst>
        </pc:picChg>
      </pc:sldChg>
      <pc:sldChg chg="addSp delSp modSp mod delAnim">
        <pc:chgData name="shettysushruta@gmail.com" userId="f8394d4d5f188714" providerId="LiveId" clId="{36D69BC8-CF1B-48F7-9482-0BC542B9ACA9}" dt="2023-05-13T00:01:43.125" v="100" actId="478"/>
        <pc:sldMkLst>
          <pc:docMk/>
          <pc:sldMk cId="227297573" sldId="477"/>
        </pc:sldMkLst>
        <pc:picChg chg="add del mod">
          <ac:chgData name="shettysushruta@gmail.com" userId="f8394d4d5f188714" providerId="LiveId" clId="{36D69BC8-CF1B-48F7-9482-0BC542B9ACA9}" dt="2023-05-13T00:01:43.125" v="100" actId="478"/>
          <ac:picMkLst>
            <pc:docMk/>
            <pc:sldMk cId="227297573" sldId="477"/>
            <ac:picMk id="3" creationId="{81C30A05-A48D-B977-99D6-468C10683FBB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7050" cy="468313"/>
          </a:xfrm>
          <a:prstGeom prst="rect">
            <a:avLst/>
          </a:prstGeom>
        </p:spPr>
        <p:txBody>
          <a:bodyPr vert="horz" lIns="93991" tIns="46996" rIns="93991" bIns="46996" rtlCol="0"/>
          <a:lstStyle>
            <a:lvl1pPr algn="l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08438" y="0"/>
            <a:ext cx="3067050" cy="468313"/>
          </a:xfrm>
          <a:prstGeom prst="rect">
            <a:avLst/>
          </a:prstGeom>
        </p:spPr>
        <p:txBody>
          <a:bodyPr vert="horz" lIns="93991" tIns="46996" rIns="93991" bIns="46996" rtlCol="0"/>
          <a:lstStyle>
            <a:lvl1pPr algn="r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6A9E7B7C-ADB8-4A33-8804-544A06B5189D}" type="datetimeFigureOut">
              <a:rPr lang="en-US"/>
              <a:pPr>
                <a:defRPr/>
              </a:pPr>
              <a:t>5/12/2023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902700"/>
            <a:ext cx="3067050" cy="468313"/>
          </a:xfrm>
          <a:prstGeom prst="rect">
            <a:avLst/>
          </a:prstGeom>
        </p:spPr>
        <p:txBody>
          <a:bodyPr vert="horz" lIns="93991" tIns="46996" rIns="93991" bIns="46996" rtlCol="0" anchor="b"/>
          <a:lstStyle>
            <a:lvl1pPr algn="l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08438" y="8902700"/>
            <a:ext cx="3067050" cy="468313"/>
          </a:xfrm>
          <a:prstGeom prst="rect">
            <a:avLst/>
          </a:prstGeom>
        </p:spPr>
        <p:txBody>
          <a:bodyPr vert="horz" lIns="93991" tIns="46996" rIns="93991" bIns="46996" rtlCol="0" anchor="b"/>
          <a:lstStyle>
            <a:lvl1pPr algn="r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34AC925F-78ED-45A3-851B-2B52BA7A27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9320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7050" cy="468313"/>
          </a:xfrm>
          <a:prstGeom prst="rect">
            <a:avLst/>
          </a:prstGeom>
        </p:spPr>
        <p:txBody>
          <a:bodyPr vert="horz" lIns="93991" tIns="46996" rIns="93991" bIns="46996" rtlCol="0"/>
          <a:lstStyle>
            <a:lvl1pPr algn="l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08438" y="0"/>
            <a:ext cx="3067050" cy="468313"/>
          </a:xfrm>
          <a:prstGeom prst="rect">
            <a:avLst/>
          </a:prstGeom>
        </p:spPr>
        <p:txBody>
          <a:bodyPr vert="horz" lIns="93991" tIns="46996" rIns="93991" bIns="46996" rtlCol="0"/>
          <a:lstStyle>
            <a:lvl1pPr algn="r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82181E74-467B-4CC8-9A7A-77D55E42CB85}" type="datetimeFigureOut">
              <a:rPr lang="en-US"/>
              <a:pPr>
                <a:defRPr/>
              </a:pPr>
              <a:t>5/12/2023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703263"/>
            <a:ext cx="4686300" cy="3514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991" tIns="46996" rIns="93991" bIns="46996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8025" y="4451350"/>
            <a:ext cx="5661025" cy="4217988"/>
          </a:xfrm>
          <a:prstGeom prst="rect">
            <a:avLst/>
          </a:prstGeom>
        </p:spPr>
        <p:txBody>
          <a:bodyPr vert="horz" lIns="93991" tIns="46996" rIns="93991" bIns="46996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02700"/>
            <a:ext cx="3067050" cy="468313"/>
          </a:xfrm>
          <a:prstGeom prst="rect">
            <a:avLst/>
          </a:prstGeom>
        </p:spPr>
        <p:txBody>
          <a:bodyPr vert="horz" lIns="93991" tIns="46996" rIns="93991" bIns="46996" rtlCol="0" anchor="b"/>
          <a:lstStyle>
            <a:lvl1pPr algn="l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08438" y="8902700"/>
            <a:ext cx="3067050" cy="468313"/>
          </a:xfrm>
          <a:prstGeom prst="rect">
            <a:avLst/>
          </a:prstGeom>
        </p:spPr>
        <p:txBody>
          <a:bodyPr vert="horz" lIns="93991" tIns="46996" rIns="93991" bIns="46996" rtlCol="0" anchor="b"/>
          <a:lstStyle>
            <a:lvl1pPr algn="r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9F776E9F-C9B6-4CB8-B839-D6F246E90B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400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2B25B41A-A61E-47CB-9707-9B1654BBA2FD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/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fld id="{2F4382EC-C675-425B-8D81-323251066695}" type="slidenum">
              <a:rPr lang="en-US" altLang="en-US" smtClean="0"/>
              <a:pPr eaLnBrk="1" hangingPunct="1"/>
              <a:t>3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B688C-71F5-4E9F-E489-238312CD46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AF8321-7862-1B41-ADF7-D92D592C6D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9B6DC-80A5-F91F-C9C7-1DA748127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26A1E-5FB7-4C8F-B573-8389F61C8362}" type="datetimeFigureOut">
              <a:rPr lang="en-IN" smtClean="0"/>
              <a:t>12-05-2023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A1F684-68A5-7137-B7F4-173311A44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036FCF-0BB3-1D72-938F-66119810B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F3130-196E-45B1-BCD6-D3551AD3C3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5149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281C5-EABF-A573-B954-FEE0A89DB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4897DE-F7A5-E686-0121-77E7CEA117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C76ED3-9551-5A94-13CC-4213311DD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26A1E-5FB7-4C8F-B573-8389F61C8362}" type="datetimeFigureOut">
              <a:rPr lang="en-IN" smtClean="0"/>
              <a:t>12-05-2023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386667-8F3A-D3EA-FB45-5BF76C6F1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A5E459-7C3F-A6B2-FD4E-63C03F633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F3130-196E-45B1-BCD6-D3551AD3C3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0110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4BB495-6DC5-4356-A729-8E3D14C2C7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19AC03-4F67-43BE-862E-7B40339DC7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5A085C-0A8B-B26A-6AAC-1C6694283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26A1E-5FB7-4C8F-B573-8389F61C8362}" type="datetimeFigureOut">
              <a:rPr lang="en-IN" smtClean="0"/>
              <a:t>12-05-2023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BC8480-6B4D-4498-997F-A900A2B5D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CA7D5A-7DC2-C6C5-7BAC-4DCD3C9FC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F3130-196E-45B1-BCD6-D3551AD3C3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87304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CE876-143D-AB86-927D-D53E77CC09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6CA506-B186-A569-D472-0CDF5CF46F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B11161-A375-7799-C3F4-B792A4C93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C559C-BFB8-4E02-8193-0C44882BFD0E}" type="datetimeFigureOut">
              <a:rPr lang="en-IN" smtClean="0"/>
              <a:t>12-05-2023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9A9BFA-433A-9603-799F-9AD5EE949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13F43A-C143-4822-E260-4387ECA36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FC08D-EC0C-4238-AA95-05F1823C54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88053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CD3CC-03B8-2FEB-1744-CADFC736D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0A1F7A-11A3-FA07-5277-BDDDF21CF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50C4B0-037F-6345-4D07-F9F8C7D8D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C559C-BFB8-4E02-8193-0C44882BFD0E}" type="datetimeFigureOut">
              <a:rPr lang="en-IN" smtClean="0"/>
              <a:t>12-05-2023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2E71C8-E812-0249-7266-E2D3EEE63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9387D1-10BD-9F83-CFB8-601050CFB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FC08D-EC0C-4238-AA95-05F1823C54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94285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5AE58-A22D-A4F0-C453-5BB3602AE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6E8770-5EE4-E95C-E126-2EAD5A7AA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D8159C-8CF6-27E1-EF57-1EB00611C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C559C-BFB8-4E02-8193-0C44882BFD0E}" type="datetimeFigureOut">
              <a:rPr lang="en-IN" smtClean="0"/>
              <a:t>12-05-2023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F5C19C-0043-831B-131C-CB48BB9E2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2734B6-2364-751C-9B99-0585696D0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FC08D-EC0C-4238-AA95-05F1823C54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10246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8D672-3B8E-5C7D-1463-1E3BF6B3B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3B8631-18D3-BE0E-ABDC-6222A023D2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BE2862-7DAD-8DEC-980A-14259A1798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1AE980-29A1-2C40-7C78-88550B2C2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C559C-BFB8-4E02-8193-0C44882BFD0E}" type="datetimeFigureOut">
              <a:rPr lang="en-IN" smtClean="0"/>
              <a:t>12-05-2023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3A73C6-C615-940A-CBFB-FDC1BF673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F331CA-E207-F9D7-0B6F-CB4B315DA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FC08D-EC0C-4238-AA95-05F1823C54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20604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577D6-CEE2-DB25-C881-F84C008E2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76E703-F866-6866-E9AB-4C6C775BCD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548740-7A82-F91A-F72B-4B268E7B98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5B5CC8-82CC-E1A5-0953-33E8AB6644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A40CCA-EF6B-5A64-1AA2-A5839B6059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D52EB3-CA00-3B77-EB06-F64D62D80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C559C-BFB8-4E02-8193-0C44882BFD0E}" type="datetimeFigureOut">
              <a:rPr lang="en-IN" smtClean="0"/>
              <a:t>12-05-2023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7EFD48-6D80-13D4-9DC8-303EC5243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41443D-D6AE-DE76-EC11-E63BF2728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FC08D-EC0C-4238-AA95-05F1823C54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69275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32E03-4D8B-E735-ABE2-B0E94FD29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EFF761-0107-CC8D-FB2D-54AF1A88A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C559C-BFB8-4E02-8193-0C44882BFD0E}" type="datetimeFigureOut">
              <a:rPr lang="en-IN" smtClean="0"/>
              <a:t>12-05-2023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E05078-1C3C-CB11-BFDE-6B2D61A5F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51412E-3E7C-BEB6-C5D1-0DE5F6306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FC08D-EC0C-4238-AA95-05F1823C54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379648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9797BF-C446-F29D-703A-57C5A0830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C559C-BFB8-4E02-8193-0C44882BFD0E}" type="datetimeFigureOut">
              <a:rPr lang="en-IN" smtClean="0"/>
              <a:t>12-05-2023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BC0270-388F-6138-9AB0-83A24BB13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3BF4F0-16C5-67B5-7C0E-9ACD3EB96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FC08D-EC0C-4238-AA95-05F1823C54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513921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E3E87-B101-0929-5D2D-F2846F6BD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47672D-4FA5-7249-3BC3-53CF52DC79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DCD7A6-C04D-C8EA-A264-D1D553ECD1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CAA281-7BA1-34D0-1D22-179A2F937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C559C-BFB8-4E02-8193-0C44882BFD0E}" type="datetimeFigureOut">
              <a:rPr lang="en-IN" smtClean="0"/>
              <a:t>12-05-2023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CBFC7D-7E05-87D3-4D78-BEC49BB1C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A38912-4624-E0DC-50D7-37806182A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FC08D-EC0C-4238-AA95-05F1823C54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2141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C25E7-9FED-7509-C5D4-81263E15D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D6F572-A2CE-0CF0-ED01-0FC2E9F68A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2544CA-02A4-A6C2-8270-3D44EC9DE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26A1E-5FB7-4C8F-B573-8389F61C8362}" type="datetimeFigureOut">
              <a:rPr lang="en-IN" smtClean="0"/>
              <a:t>12-05-2023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0DB5F9-E1CE-EC86-A395-54B50B952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8E26A0-B798-A521-CCA2-96AF238DD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F3130-196E-45B1-BCD6-D3551AD3C3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687107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9CB0C-DFC9-3E2E-3E93-569AD4331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AAC735-7963-F73F-F256-5544DA2F9A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4B9D3E-E134-704F-260E-C9A46A2E2B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91C2AF-1F4C-8DE9-8EDC-D3BFF344D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C559C-BFB8-4E02-8193-0C44882BFD0E}" type="datetimeFigureOut">
              <a:rPr lang="en-IN" smtClean="0"/>
              <a:t>12-05-2023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BD6C4F-1967-F9E9-2774-29DC81E05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3E7C72-BB50-B874-0A57-FF93C0FEC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FC08D-EC0C-4238-AA95-05F1823C54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843303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6676C-FE1D-6204-8E2D-EC558D454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27ADA7-0326-92CF-4F88-F38E8320BA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1826FC-9B7D-3629-1A0F-CB35CF3FE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C559C-BFB8-4E02-8193-0C44882BFD0E}" type="datetimeFigureOut">
              <a:rPr lang="en-IN" smtClean="0"/>
              <a:t>12-05-2023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055B46-2DCC-F004-3926-86E1AF490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0E1FE1-63E2-0203-9BEB-99F4F302D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FC08D-EC0C-4238-AA95-05F1823C54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274655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03BFC0-04FC-2F4A-C134-FDA49934CC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DC5731-FDC9-1846-031D-083D142A4A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00ED9-0DCC-E8E7-E874-93254AE3F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C559C-BFB8-4E02-8193-0C44882BFD0E}" type="datetimeFigureOut">
              <a:rPr lang="en-IN" smtClean="0"/>
              <a:t>12-05-2023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1D8FA3-94B4-B8CF-621D-B847F5129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85ADD8-C83B-9997-1871-C39087CB1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FC08D-EC0C-4238-AA95-05F1823C54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6877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D8A3E-FE1C-11EE-1ED6-32A102615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5CB4D9-0299-12AD-C594-E118FE6F32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58CED1-F683-4E4E-A56A-263E8A416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26A1E-5FB7-4C8F-B573-8389F61C8362}" type="datetimeFigureOut">
              <a:rPr lang="en-IN" smtClean="0"/>
              <a:t>12-05-2023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2A50B5-088D-08E0-77FD-243D73A05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77E501-91EC-5A02-D521-9D6B31D0A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F3130-196E-45B1-BCD6-D3551AD3C3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0173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1D2E5-BE26-9E63-1F84-EDC824859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7746E4-8718-203D-786E-E0D034170B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DC23DA-A7F3-807C-0AA7-6C3736D02A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5A4797-9CAF-09D5-A781-8E6591652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26A1E-5FB7-4C8F-B573-8389F61C8362}" type="datetimeFigureOut">
              <a:rPr lang="en-IN" smtClean="0"/>
              <a:t>12-05-2023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42DE98-AC31-C4D7-946D-D98EB9DDF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17C0DE-C658-9D3E-24DE-E75AE60F0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F3130-196E-45B1-BCD6-D3551AD3C3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7570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AE026-B680-8634-ACE6-4BFE48E1D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4A76B7-DBB6-05BE-903C-AAF28DD01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ED29E8-9A3A-E581-39A0-C9895AA919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69CB3B-D197-43FC-1D77-494CE4C400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816336-F85E-E720-8646-7CCF30C141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D58535-ED58-C384-27B6-BDC279A83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26A1E-5FB7-4C8F-B573-8389F61C8362}" type="datetimeFigureOut">
              <a:rPr lang="en-IN" smtClean="0"/>
              <a:t>12-05-2023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D232C6-CD73-9C3A-ED65-4401397C4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B964AB-7821-41D4-8101-5DB8DE98C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F3130-196E-45B1-BCD6-D3551AD3C3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6663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06302-9894-1948-8282-A9EBAF158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938CA3-CCCE-2DDC-4E23-1E552E87D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26A1E-5FB7-4C8F-B573-8389F61C8362}" type="datetimeFigureOut">
              <a:rPr lang="en-IN" smtClean="0"/>
              <a:t>12-05-2023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58884F-BF53-9CE2-4772-ECBFB1864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85D4C4-6301-AE52-B52B-134B37057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F3130-196E-45B1-BCD6-D3551AD3C3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2900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DADD0B-BDAE-68EB-76F2-8F48C035D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26A1E-5FB7-4C8F-B573-8389F61C8362}" type="datetimeFigureOut">
              <a:rPr lang="en-IN" smtClean="0"/>
              <a:t>12-05-2023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12EBD9-C61E-DD75-C9AA-5839F929B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8E9EFF-14E2-C412-F8BE-6672A5F58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F3130-196E-45B1-BCD6-D3551AD3C3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0018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7D2F5-B3B6-3A88-E67D-C674C3136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9DB00E-B031-CCF7-B717-AA34622FB3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3D42C1-FB7B-C16D-ED04-93A4FB576D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1E8331-5DC5-CC16-E547-57FD6A399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26A1E-5FB7-4C8F-B573-8389F61C8362}" type="datetimeFigureOut">
              <a:rPr lang="en-IN" smtClean="0"/>
              <a:t>12-05-2023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006690-91CC-F2AD-AC83-BE05A95FB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3E0FC8-DAC9-E120-9FFD-FC2A55B8B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F3130-196E-45B1-BCD6-D3551AD3C3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8711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96839-24F3-B68B-F0F1-2C4038DED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732ACE-12D8-4CE8-0EA8-70E1571A4D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D2F993-0536-962C-64AE-D18A067A39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D2B5F-1F3E-2419-6C24-BDC5F8B54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26A1E-5FB7-4C8F-B573-8389F61C8362}" type="datetimeFigureOut">
              <a:rPr lang="en-IN" smtClean="0"/>
              <a:t>12-05-2023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6D9DB9-966C-1480-5987-D523DFAFE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DD660B-35AA-77C1-D2D1-E30ED2EC0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F3130-196E-45B1-BCD6-D3551AD3C3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5062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F657C0-3823-B3FB-5037-09F0E67D1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35B32A-7C0D-D11F-1CD0-D8C25D7116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DD9BC0-0748-7640-4A98-CC0C24B5D8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E26A1E-5FB7-4C8F-B573-8389F61C8362}" type="datetimeFigureOut">
              <a:rPr lang="en-IN" smtClean="0"/>
              <a:t>12-05-2023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2E01A9-FBD7-DAB3-277F-FD2E8460AE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9F007B-E864-1205-5615-7C352DAD58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8F3130-196E-45B1-BCD6-D3551AD3C3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9134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B9C312-8325-4CA8-C0F6-A3B12E9C5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D5F517-12E6-2A9A-A788-AFDA7A38C7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3D021E-167D-0ECB-75C9-6109F4B9CD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EC559C-BFB8-4E02-8193-0C44882BFD0E}" type="datetimeFigureOut">
              <a:rPr lang="en-IN" smtClean="0"/>
              <a:t>12-05-2023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F868C7-4F93-8E88-9718-84405C8AC5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0D97A1-00BE-8067-EEB0-1F5581B96E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CFC08D-EC0C-4238-AA95-05F1823C54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7981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6" name="Rectangle 118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4" name="Picture 51">
            <a:extLst>
              <a:ext uri="{FF2B5EF4-FFF2-40B4-BE49-F238E27FC236}">
                <a16:creationId xmlns:a16="http://schemas.microsoft.com/office/drawing/2014/main" id="{FDC993A1-8076-D5F0-4688-490F6DBE9E2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765" t="841" r="17358" b="-1"/>
          <a:stretch/>
        </p:blipFill>
        <p:spPr>
          <a:xfrm>
            <a:off x="2642616" y="10"/>
            <a:ext cx="6501384" cy="6857990"/>
          </a:xfrm>
          <a:prstGeom prst="rect">
            <a:avLst/>
          </a:prstGeom>
        </p:spPr>
      </p:pic>
      <p:sp>
        <p:nvSpPr>
          <p:cNvPr id="157" name="Rectangle 120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317450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034F0FB-8DE9-050D-21BC-AFBB0AFE3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484" y="1122362"/>
            <a:ext cx="4353475" cy="19007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300" b="1" dirty="0">
                <a:latin typeface="Arial Black" panose="020B0A04020102020204" pitchFamily="34" charset="0"/>
              </a:rPr>
              <a:t>Microbusinesses forecasting in the US</a:t>
            </a:r>
          </a:p>
        </p:txBody>
      </p:sp>
      <p:sp>
        <p:nvSpPr>
          <p:cNvPr id="158" name="Rectangle 12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1653" y="434802"/>
            <a:ext cx="146304" cy="5280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9" name="Rectangle 12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0771" y="4546920"/>
            <a:ext cx="298323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13298BC-4D1E-3CB4-A3F4-D3F5C2FEB7B4}"/>
              </a:ext>
            </a:extLst>
          </p:cNvPr>
          <p:cNvSpPr txBox="1"/>
          <p:nvPr/>
        </p:nvSpPr>
        <p:spPr>
          <a:xfrm>
            <a:off x="358484" y="4879910"/>
            <a:ext cx="50812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Under Supervision: </a:t>
            </a:r>
            <a:r>
              <a:rPr lang="en-IN" b="1" dirty="0" err="1"/>
              <a:t>Dr.</a:t>
            </a:r>
            <a:r>
              <a:rPr lang="en-IN" b="1" dirty="0"/>
              <a:t> </a:t>
            </a:r>
            <a:r>
              <a:rPr lang="en-IN" b="1" dirty="0" err="1"/>
              <a:t>Chaojie</a:t>
            </a:r>
            <a:r>
              <a:rPr lang="en-IN" b="1" dirty="0"/>
              <a:t> (Jay) Wang</a:t>
            </a:r>
          </a:p>
          <a:p>
            <a:r>
              <a:rPr lang="en-IN" b="1" dirty="0"/>
              <a:t>By: Sushruta Shetty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3593"/>
    </mc:Choice>
    <mc:Fallback>
      <p:transition spd="slow" advTm="13593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D0575D3-7A99-76FF-56BB-8A223438FC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17579"/>
            <a:ext cx="9144000" cy="274704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3E565B8-02AA-5EA4-F41C-42D1C98F97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81958"/>
            <a:ext cx="9144000" cy="274704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552B880-25F4-5C63-AE6D-D4D974696428}"/>
              </a:ext>
            </a:extLst>
          </p:cNvPr>
          <p:cNvSpPr txBox="1"/>
          <p:nvPr/>
        </p:nvSpPr>
        <p:spPr>
          <a:xfrm>
            <a:off x="0" y="218337"/>
            <a:ext cx="9048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Life Span of websites:</a:t>
            </a:r>
          </a:p>
        </p:txBody>
      </p:sp>
    </p:spTree>
    <p:extLst>
      <p:ext uri="{BB962C8B-B14F-4D97-AF65-F5344CB8AC3E}">
        <p14:creationId xmlns:p14="http://schemas.microsoft.com/office/powerpoint/2010/main" val="36956090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222"/>
    </mc:Choice>
    <mc:Fallback>
      <p:transition spd="slow" advTm="3222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CC4E672-D8D9-3941-55C9-546B866F66B6}"/>
              </a:ext>
            </a:extLst>
          </p:cNvPr>
          <p:cNvSpPr txBox="1"/>
          <p:nvPr/>
        </p:nvSpPr>
        <p:spPr>
          <a:xfrm>
            <a:off x="0" y="66675"/>
            <a:ext cx="9077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highlight>
                  <a:srgbClr val="00FFFF"/>
                </a:highlight>
              </a:rPr>
              <a:t>Microbusiness Density: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61AF1E6-AFB0-32D2-CBC1-EB5D78BEBA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842" y="1099674"/>
            <a:ext cx="4287852" cy="189304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B984B95-704A-7711-8484-91032A52A20F}"/>
              </a:ext>
            </a:extLst>
          </p:cNvPr>
          <p:cNvSpPr txBox="1"/>
          <p:nvPr/>
        </p:nvSpPr>
        <p:spPr>
          <a:xfrm>
            <a:off x="0" y="737118"/>
            <a:ext cx="9077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Top 5 states with highest </a:t>
            </a:r>
            <a:r>
              <a:rPr lang="en-IN" b="1" dirty="0" err="1"/>
              <a:t>avg</a:t>
            </a:r>
            <a:r>
              <a:rPr lang="en-IN" b="1" dirty="0"/>
              <a:t> of active websites (Aug’18 – Jun’22):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620395-D6E6-C52C-90A3-EB5D28C07492}"/>
              </a:ext>
            </a:extLst>
          </p:cNvPr>
          <p:cNvSpPr txBox="1"/>
          <p:nvPr/>
        </p:nvSpPr>
        <p:spPr>
          <a:xfrm>
            <a:off x="0" y="3362325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Timeseries </a:t>
            </a:r>
            <a:r>
              <a:rPr lang="en-IN" b="1" dirty="0" err="1"/>
              <a:t>forcasting</a:t>
            </a:r>
            <a:r>
              <a:rPr lang="en-IN" b="1" dirty="0"/>
              <a:t> for CA: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8287690-DA02-C936-60B4-2858C9DB5F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891197"/>
            <a:ext cx="9144000" cy="1514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0110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103"/>
    </mc:Choice>
    <mc:Fallback>
      <p:transition spd="slow" advTm="18103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EAF4E71-703F-CD01-0870-93D60BC09C48}"/>
              </a:ext>
            </a:extLst>
          </p:cNvPr>
          <p:cNvSpPr txBox="1"/>
          <p:nvPr/>
        </p:nvSpPr>
        <p:spPr>
          <a:xfrm>
            <a:off x="0" y="152400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Differencing to make data stationary:</a:t>
            </a:r>
          </a:p>
          <a:p>
            <a:endParaRPr lang="en-IN" dirty="0"/>
          </a:p>
          <a:p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476CCBC-FF62-2380-F423-6E25431838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936333"/>
            <a:ext cx="9144000" cy="130628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CA886F1-01E8-2E16-6762-61AFBF229E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44668"/>
            <a:ext cx="7475868" cy="4244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0467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283"/>
    </mc:Choice>
    <mc:Fallback>
      <p:transition spd="slow" advTm="20283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178D2D85-3694-7A4F-0679-CBC1AAE4D5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49" y="937984"/>
            <a:ext cx="5876925" cy="4318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3F52BE9-A736-4150-4A1F-CE434908A421}"/>
              </a:ext>
            </a:extLst>
          </p:cNvPr>
          <p:cNvSpPr txBox="1"/>
          <p:nvPr/>
        </p:nvSpPr>
        <p:spPr>
          <a:xfrm>
            <a:off x="-26966" y="266700"/>
            <a:ext cx="8307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Autocorrelation of active websites data for CA:</a:t>
            </a:r>
          </a:p>
        </p:txBody>
      </p:sp>
    </p:spTree>
    <p:extLst>
      <p:ext uri="{BB962C8B-B14F-4D97-AF65-F5344CB8AC3E}">
        <p14:creationId xmlns:p14="http://schemas.microsoft.com/office/powerpoint/2010/main" val="8947694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126"/>
    </mc:Choice>
    <mc:Fallback>
      <p:transition spd="slow" advTm="8126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822A76D-212D-C64F-2409-9366D350E3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3233" y="887510"/>
            <a:ext cx="5685013" cy="508298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8021A8F-FBB4-2BD3-B0B3-D15D0D02EF71}"/>
              </a:ext>
            </a:extLst>
          </p:cNvPr>
          <p:cNvSpPr txBox="1"/>
          <p:nvPr/>
        </p:nvSpPr>
        <p:spPr>
          <a:xfrm>
            <a:off x="0" y="142875"/>
            <a:ext cx="8896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ARIMA model for time series forecasting:</a:t>
            </a:r>
          </a:p>
        </p:txBody>
      </p:sp>
    </p:spTree>
    <p:extLst>
      <p:ext uri="{BB962C8B-B14F-4D97-AF65-F5344CB8AC3E}">
        <p14:creationId xmlns:p14="http://schemas.microsoft.com/office/powerpoint/2010/main" val="27524847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966"/>
    </mc:Choice>
    <mc:Fallback>
      <p:transition spd="slow" advTm="5966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2CD5CC27-9DAF-3ED9-2575-10927C3B9F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1112" y="1385888"/>
            <a:ext cx="6581775" cy="4720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C7E7CC3-2DC8-9B0F-AC0C-89ACFA346A9B}"/>
              </a:ext>
            </a:extLst>
          </p:cNvPr>
          <p:cNvSpPr txBox="1"/>
          <p:nvPr/>
        </p:nvSpPr>
        <p:spPr>
          <a:xfrm>
            <a:off x="123825" y="352425"/>
            <a:ext cx="883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ARIMA model forecast predict</a:t>
            </a:r>
          </a:p>
        </p:txBody>
      </p:sp>
    </p:spTree>
    <p:extLst>
      <p:ext uri="{BB962C8B-B14F-4D97-AF65-F5344CB8AC3E}">
        <p14:creationId xmlns:p14="http://schemas.microsoft.com/office/powerpoint/2010/main" val="851966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053"/>
    </mc:Choice>
    <mc:Fallback>
      <p:transition spd="slow" advTm="4053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>
            <a:extLst>
              <a:ext uri="{FF2B5EF4-FFF2-40B4-BE49-F238E27FC236}">
                <a16:creationId xmlns:a16="http://schemas.microsoft.com/office/drawing/2014/main" id="{B4B3C3AE-8ACA-7D73-D1C1-887A4C7765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25" y="1404939"/>
            <a:ext cx="6972300" cy="5046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19D2FA7-9954-6A0A-750B-27179DF3AF59}"/>
              </a:ext>
            </a:extLst>
          </p:cNvPr>
          <p:cNvSpPr txBox="1"/>
          <p:nvPr/>
        </p:nvSpPr>
        <p:spPr>
          <a:xfrm>
            <a:off x="0" y="123825"/>
            <a:ext cx="8972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SARIMA  model forecast predict</a:t>
            </a:r>
          </a:p>
        </p:txBody>
      </p:sp>
    </p:spTree>
    <p:extLst>
      <p:ext uri="{BB962C8B-B14F-4D97-AF65-F5344CB8AC3E}">
        <p14:creationId xmlns:p14="http://schemas.microsoft.com/office/powerpoint/2010/main" val="2272975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089"/>
    </mc:Choice>
    <mc:Fallback>
      <p:transition spd="slow" advTm="6089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E43D4CD6-A6C0-1661-5C6D-C204BFC724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587" y="1447468"/>
            <a:ext cx="7362825" cy="5058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9787071-72CE-DD6C-0DEE-6BBD487BAF3D}"/>
              </a:ext>
            </a:extLst>
          </p:cNvPr>
          <p:cNvSpPr txBox="1"/>
          <p:nvPr/>
        </p:nvSpPr>
        <p:spPr>
          <a:xfrm>
            <a:off x="752475" y="638175"/>
            <a:ext cx="4229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Future forecasting:</a:t>
            </a:r>
          </a:p>
        </p:txBody>
      </p:sp>
    </p:spTree>
    <p:extLst>
      <p:ext uri="{BB962C8B-B14F-4D97-AF65-F5344CB8AC3E}">
        <p14:creationId xmlns:p14="http://schemas.microsoft.com/office/powerpoint/2010/main" val="22564345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1205"/>
    </mc:Choice>
    <mc:Fallback>
      <p:transition spd="slow" advTm="11205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C4FC27B-6F9B-FB15-8F81-83E0D4DA4F7B}"/>
              </a:ext>
            </a:extLst>
          </p:cNvPr>
          <p:cNvSpPr txBox="1"/>
          <p:nvPr/>
        </p:nvSpPr>
        <p:spPr>
          <a:xfrm>
            <a:off x="314325" y="2371725"/>
            <a:ext cx="86201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814252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868"/>
    </mc:Choice>
    <mc:Fallback>
      <p:transition spd="slow" advTm="2868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72EE4B2-AF0A-8C26-7F47-50357A079CE9}"/>
              </a:ext>
            </a:extLst>
          </p:cNvPr>
          <p:cNvSpPr txBox="1"/>
          <p:nvPr/>
        </p:nvSpPr>
        <p:spPr>
          <a:xfrm>
            <a:off x="177282" y="382555"/>
            <a:ext cx="889207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highlight>
                  <a:srgbClr val="00FFFF"/>
                </a:highlight>
              </a:rPr>
              <a:t>What are Microbusinesses?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Type of small business that employs fewer than 10 people.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Includes solopreneurs, freelancers, side hustlers and many business owners who operate out of a single location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endParaRPr lang="en-IN" dirty="0"/>
          </a:p>
          <a:p>
            <a:r>
              <a:rPr lang="en-IN" b="1" dirty="0">
                <a:highlight>
                  <a:srgbClr val="00FFFF"/>
                </a:highlight>
              </a:rPr>
              <a:t>Why Microbusinesses Data? </a:t>
            </a:r>
          </a:p>
          <a:p>
            <a:endParaRPr lang="en-IN" dirty="0">
              <a:sym typeface="Wingdings" panose="05000000000000000000" pitchFamily="2" charset="2"/>
            </a:endParaRPr>
          </a:p>
          <a:p>
            <a:r>
              <a:rPr lang="en-IN" b="1" dirty="0">
                <a:sym typeface="Wingdings" panose="05000000000000000000" pitchFamily="2" charset="2"/>
              </a:rPr>
              <a:t>“Microbusiness have Macro effect...”</a:t>
            </a:r>
          </a:p>
          <a:p>
            <a:endParaRPr lang="en-IN" dirty="0">
              <a:sym typeface="Wingdings" panose="05000000000000000000" pitchFamily="2" charset="2"/>
            </a:endParaRPr>
          </a:p>
          <a:p>
            <a:r>
              <a:rPr lang="en-IN" dirty="0">
                <a:sym typeface="Wingdings" panose="05000000000000000000" pitchFamily="2" charset="2"/>
              </a:rPr>
              <a:t>As per an article Stanford Social Innovation Review…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Small enterprises provide an avg. of 38% of their owners’ household incomes.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Additional incomes provide pathways by which families can exit poverty.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Majority of these jobs offer wages at or above the federal minimum wage.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174005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6090"/>
    </mc:Choice>
    <mc:Fallback>
      <p:transition spd="slow" advTm="4609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DA00837-5A57-C4A9-0BC7-B1DC54EC4F6F}"/>
              </a:ext>
            </a:extLst>
          </p:cNvPr>
          <p:cNvSpPr txBox="1"/>
          <p:nvPr/>
        </p:nvSpPr>
        <p:spPr>
          <a:xfrm>
            <a:off x="0" y="0"/>
            <a:ext cx="9144000" cy="6801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highlight>
                  <a:srgbClr val="00FFFF"/>
                </a:highlight>
              </a:rPr>
              <a:t>Data Sourcing:</a:t>
            </a:r>
          </a:p>
          <a:p>
            <a:endParaRPr lang="en-IN" b="1" dirty="0"/>
          </a:p>
          <a:p>
            <a:r>
              <a:rPr lang="en-IN" dirty="0"/>
              <a:t>3 datasets used:</a:t>
            </a:r>
          </a:p>
          <a:p>
            <a:endParaRPr lang="en-IN" b="1" dirty="0"/>
          </a:p>
          <a:p>
            <a:r>
              <a:rPr lang="en-IN" b="1" dirty="0"/>
              <a:t>Microbusiness Activity Index: </a:t>
            </a:r>
          </a:p>
          <a:p>
            <a:r>
              <a:rPr lang="en-US" dirty="0"/>
              <a:t>How active and healthy is a community’s performance with respect to microbusinesses?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Developed by economists at the UCLA Anderson Forecast in partnership with GoDaddy Venture Forward, the Microbusiness Activity Index tracks dozens of factors that impact the success of online microbusinesses – all captured in one composite score.​ The score is made up of three subindices: </a:t>
            </a:r>
            <a:r>
              <a:rPr lang="en-US" b="1" dirty="0"/>
              <a:t>infrastructure, participation, and engagement.</a:t>
            </a:r>
          </a:p>
          <a:p>
            <a:r>
              <a:rPr lang="en-US" dirty="0"/>
              <a:t>​</a:t>
            </a:r>
          </a:p>
          <a:p>
            <a:r>
              <a:rPr lang="en-IN" b="1" dirty="0"/>
              <a:t>Microbusiness Industry and Commerce: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Provides statewide insight into the online commercial activity trends of microbusinesses in the US.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Identifies the top 3 industry categories within the community, the average traffic we can observe, and the average microbusiness age, measured in months.</a:t>
            </a:r>
          </a:p>
          <a:p>
            <a:endParaRPr lang="en-US" dirty="0"/>
          </a:p>
          <a:p>
            <a:r>
              <a:rPr lang="en-US" b="1" dirty="0"/>
              <a:t>Microbusiness Density: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Comprehensive insight into the quantity and distribution of active microbusinesses across the country statewide.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049558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4465"/>
    </mc:Choice>
    <mc:Fallback>
      <p:transition spd="slow" advTm="74465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6E0E6AD-76CD-5DCC-6CA1-87C8CE01ED83}"/>
              </a:ext>
            </a:extLst>
          </p:cNvPr>
          <p:cNvSpPr txBox="1"/>
          <p:nvPr/>
        </p:nvSpPr>
        <p:spPr>
          <a:xfrm>
            <a:off x="121298" y="195943"/>
            <a:ext cx="8938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highlight>
                  <a:srgbClr val="00FFFF"/>
                </a:highlight>
              </a:rPr>
              <a:t>Microbusiness Activity Index: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E14137-972E-CBEA-7AE3-1887C07473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36500"/>
            <a:ext cx="8817104" cy="195088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F936C88-E67C-287B-4C70-843BAB9EA248}"/>
              </a:ext>
            </a:extLst>
          </p:cNvPr>
          <p:cNvSpPr txBox="1"/>
          <p:nvPr/>
        </p:nvSpPr>
        <p:spPr>
          <a:xfrm>
            <a:off x="0" y="2987389"/>
            <a:ext cx="84255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Shape and Info:</a:t>
            </a:r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B50DA63-94EF-08AC-401C-1E739256B3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7723" y="2987389"/>
            <a:ext cx="4002833" cy="380269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A1D7D59-B236-4600-DE84-14D72925995E}"/>
              </a:ext>
            </a:extLst>
          </p:cNvPr>
          <p:cNvSpPr txBox="1"/>
          <p:nvPr/>
        </p:nvSpPr>
        <p:spPr>
          <a:xfrm>
            <a:off x="0" y="783771"/>
            <a:ext cx="5038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Dataset:</a:t>
            </a:r>
          </a:p>
        </p:txBody>
      </p:sp>
    </p:spTree>
    <p:extLst>
      <p:ext uri="{BB962C8B-B14F-4D97-AF65-F5344CB8AC3E}">
        <p14:creationId xmlns:p14="http://schemas.microsoft.com/office/powerpoint/2010/main" val="31070229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8286"/>
    </mc:Choice>
    <mc:Fallback>
      <p:transition spd="slow" advTm="48286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Slide Number Placeholder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fld id="{AC4AAFA7-16CA-4315-882C-E57EC97ACC2D}" type="slidenum">
              <a:rPr lang="en-US" altLang="en-US" smtClean="0">
                <a:solidFill>
                  <a:srgbClr val="898989"/>
                </a:solidFill>
                <a:latin typeface="Calibri" pitchFamily="34" charset="0"/>
              </a:rPr>
              <a:pPr eaLnBrk="1" hangingPunct="1"/>
              <a:t>5</a:t>
            </a:fld>
            <a:endParaRPr lang="en-US" altLang="en-US">
              <a:solidFill>
                <a:srgbClr val="898989"/>
              </a:solidFill>
              <a:latin typeface="Calibri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A185D4-E0D4-0E18-7771-95E1C30C2C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487" y="2041743"/>
            <a:ext cx="5921253" cy="481625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B00CE48-3777-30C3-D94A-B2630CF21732}"/>
              </a:ext>
            </a:extLst>
          </p:cNvPr>
          <p:cNvSpPr txBox="1"/>
          <p:nvPr/>
        </p:nvSpPr>
        <p:spPr>
          <a:xfrm>
            <a:off x="-34501" y="0"/>
            <a:ext cx="897604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Infrastructure:</a:t>
            </a:r>
            <a:r>
              <a:rPr lang="en-US" b="1" dirty="0"/>
              <a:t> </a:t>
            </a:r>
            <a:r>
              <a:rPr lang="en-US" dirty="0"/>
              <a:t>measures how prepared a community is to use the internet, in terms of necessary physical and intellectual infrastructure.</a:t>
            </a:r>
          </a:p>
          <a:p>
            <a:endParaRPr lang="en-US" dirty="0"/>
          </a:p>
          <a:p>
            <a:r>
              <a:rPr lang="en-US" b="1" dirty="0"/>
              <a:t>Participation: </a:t>
            </a:r>
            <a:r>
              <a:rPr lang="en-US" dirty="0"/>
              <a:t>measures the number of online microbusinesses and operators in the community.</a:t>
            </a:r>
          </a:p>
          <a:p>
            <a:endParaRPr lang="en-US" b="1" dirty="0"/>
          </a:p>
          <a:p>
            <a:r>
              <a:rPr lang="en-US" b="1" dirty="0"/>
              <a:t>Engagement: </a:t>
            </a:r>
            <a:r>
              <a:rPr lang="en-US" dirty="0"/>
              <a:t>measures how active websites are in the community.</a:t>
            </a:r>
            <a:endParaRPr lang="en-US" b="1" dirty="0"/>
          </a:p>
          <a:p>
            <a:endParaRPr lang="en-US" b="1" dirty="0"/>
          </a:p>
          <a:p>
            <a:endParaRPr lang="en-I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486"/>
    </mc:Choice>
    <mc:Fallback>
      <p:transition spd="slow" advTm="5486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995CFEF-0000-4AE6-97E9-36FF77465221}"/>
              </a:ext>
            </a:extLst>
          </p:cNvPr>
          <p:cNvSpPr txBox="1"/>
          <p:nvPr/>
        </p:nvSpPr>
        <p:spPr>
          <a:xfrm>
            <a:off x="0" y="14929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highlight>
                  <a:srgbClr val="00FFFF"/>
                </a:highlight>
              </a:rPr>
              <a:t>Infrastructure: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2D5259C-24D1-ABDF-0EBE-F1708E1397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39" y="699797"/>
            <a:ext cx="3678497" cy="335589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6EFD086-4ED1-34DB-7C8B-6DA61ABB30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4718" y="699797"/>
            <a:ext cx="4516424" cy="335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0371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91"/>
    </mc:Choice>
    <mc:Fallback>
      <p:transition spd="slow" advTm="1809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D28BAD0-7D2E-83C6-B4EA-7532AB9CAB83}"/>
              </a:ext>
            </a:extLst>
          </p:cNvPr>
          <p:cNvSpPr txBox="1"/>
          <p:nvPr/>
        </p:nvSpPr>
        <p:spPr>
          <a:xfrm>
            <a:off x="0" y="130629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highlight>
                  <a:srgbClr val="00FFFF"/>
                </a:highlight>
              </a:rPr>
              <a:t>Engagement</a:t>
            </a:r>
            <a:r>
              <a:rPr lang="en-IN" dirty="0">
                <a:highlight>
                  <a:srgbClr val="00FFFF"/>
                </a:highlight>
              </a:rPr>
              <a:t>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479ADD-0EE6-3DE9-11A8-97080A6038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75" y="867747"/>
            <a:ext cx="4043160" cy="35549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B46023C-4510-1A95-FB2D-415F186B5B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9800" y="867746"/>
            <a:ext cx="4043161" cy="355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0812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17"/>
    </mc:Choice>
    <mc:Fallback>
      <p:transition spd="slow" advTm="1517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4D7FB4F-EF0D-F3B5-07D4-A616A53454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719668"/>
            <a:ext cx="3987800" cy="33238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4D9F0AC-2306-B3E5-7207-448928CCDBEB}"/>
              </a:ext>
            </a:extLst>
          </p:cNvPr>
          <p:cNvSpPr txBox="1"/>
          <p:nvPr/>
        </p:nvSpPr>
        <p:spPr>
          <a:xfrm>
            <a:off x="0" y="84667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highlight>
                  <a:srgbClr val="00FFFF"/>
                </a:highlight>
              </a:rPr>
              <a:t>Participation: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E6C8A5F-919A-FD78-0BDF-C64363A7ED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9798" y="719667"/>
            <a:ext cx="3987801" cy="3323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6127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3285"/>
    </mc:Choice>
    <mc:Fallback>
      <p:transition spd="slow" advTm="13285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ED122DC-EA7E-6169-76AC-4B688CC38AFB}"/>
              </a:ext>
            </a:extLst>
          </p:cNvPr>
          <p:cNvSpPr txBox="1"/>
          <p:nvPr/>
        </p:nvSpPr>
        <p:spPr>
          <a:xfrm>
            <a:off x="76200" y="161925"/>
            <a:ext cx="8972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highlight>
                  <a:srgbClr val="00FFFF"/>
                </a:highlight>
              </a:rPr>
              <a:t>Microbusiness Industry and Commerce: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C3B85F-538F-DAB0-E717-5E7D1AB5EA61}"/>
              </a:ext>
            </a:extLst>
          </p:cNvPr>
          <p:cNvSpPr txBox="1"/>
          <p:nvPr/>
        </p:nvSpPr>
        <p:spPr>
          <a:xfrm>
            <a:off x="76200" y="666750"/>
            <a:ext cx="7677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State wise Average Traffic: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139E02E-8702-E698-A79A-B6B45A6662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5751" y="836352"/>
            <a:ext cx="5618249" cy="2819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6F698D7-CDA2-D21D-475E-3AEE432740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54051"/>
            <a:ext cx="2486025" cy="114413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5166BD6-5EE1-ECCD-6201-675C0B8322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526959"/>
            <a:ext cx="2892046" cy="1056579"/>
          </a:xfrm>
          <a:prstGeom prst="rect">
            <a:avLst/>
          </a:prstGeom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2E90C75A-A0AE-57DA-B1BD-69BC197E1B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5751" y="3825808"/>
            <a:ext cx="5522999" cy="2896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60806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1634"/>
    </mc:Choice>
    <mc:Fallback>
      <p:transition spd="slow" advTm="31634"/>
    </mc:Fallback>
  </mc:AlternateContent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24907</TotalTime>
  <Words>394</Words>
  <Application>Microsoft Office PowerPoint</Application>
  <PresentationFormat>On-screen Show (4:3)</PresentationFormat>
  <Paragraphs>58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Arial Black</vt:lpstr>
      <vt:lpstr>Calibri</vt:lpstr>
      <vt:lpstr>Calibri Light</vt:lpstr>
      <vt:lpstr>Custom Design</vt:lpstr>
      <vt:lpstr>1_Custom Design</vt:lpstr>
      <vt:lpstr>Microbusinesses forecasting in the US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Management Information Systems</dc:title>
  <dc:creator>Sushruta</dc:creator>
  <cp:lastModifiedBy>shettysushruta@gmail.com</cp:lastModifiedBy>
  <cp:revision>5</cp:revision>
  <cp:lastPrinted>2014-09-15T13:33:29Z</cp:lastPrinted>
  <dcterms:created xsi:type="dcterms:W3CDTF">2009-11-05T16:04:28Z</dcterms:created>
  <dcterms:modified xsi:type="dcterms:W3CDTF">2023-05-13T00:01:50Z</dcterms:modified>
</cp:coreProperties>
</file>