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1"/>
  </p:notesMasterIdLst>
  <p:handoutMasterIdLst>
    <p:handoutMasterId r:id="rId22"/>
  </p:handoutMasterIdLst>
  <p:sldIdLst>
    <p:sldId id="349" r:id="rId3"/>
    <p:sldId id="461" r:id="rId4"/>
    <p:sldId id="442" r:id="rId5"/>
    <p:sldId id="464" r:id="rId6"/>
    <p:sldId id="398" r:id="rId7"/>
    <p:sldId id="467" r:id="rId8"/>
    <p:sldId id="468" r:id="rId9"/>
    <p:sldId id="469" r:id="rId10"/>
    <p:sldId id="470" r:id="rId11"/>
    <p:sldId id="466" r:id="rId12"/>
    <p:sldId id="465" r:id="rId13"/>
    <p:sldId id="471" r:id="rId14"/>
    <p:sldId id="472" r:id="rId15"/>
    <p:sldId id="475" r:id="rId16"/>
    <p:sldId id="476" r:id="rId17"/>
    <p:sldId id="477" r:id="rId18"/>
    <p:sldId id="474" r:id="rId19"/>
    <p:sldId id="473" r:id="rId20"/>
  </p:sldIdLst>
  <p:sldSz cx="9144000" cy="6858000" type="screen4x3"/>
  <p:notesSz cx="7077075" cy="93726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23150-49B3-4AFA-88A2-2F7ECBD6D4BD}" v="117" dt="2023-05-09T20:29:27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3203" autoAdjust="0"/>
  </p:normalViewPr>
  <p:slideViewPr>
    <p:cSldViewPr snapToGrid="0" snapToObjects="1">
      <p:cViewPr>
        <p:scale>
          <a:sx n="80" d="100"/>
          <a:sy n="80" d="100"/>
        </p:scale>
        <p:origin x="1661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8325"/>
    </p:cViewPr>
  </p:sorterViewPr>
  <p:notesViewPr>
    <p:cSldViewPr snapToGrid="0" snapToObjects="1">
      <p:cViewPr varScale="1">
        <p:scale>
          <a:sx n="87" d="100"/>
          <a:sy n="87" d="100"/>
        </p:scale>
        <p:origin x="-3870" y="-96"/>
      </p:cViewPr>
      <p:guideLst>
        <p:guide orient="horz" pos="2952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3991" tIns="46996" rIns="93991" bIns="46996" rtlCol="0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3991" tIns="46996" rIns="93991" bIns="46996" rtlCol="0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A9E7B7C-ADB8-4A33-8804-544A06B5189D}" type="datetimeFigureOut">
              <a:rPr lang="en-US"/>
              <a:pPr>
                <a:defRPr/>
              </a:pPr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700"/>
            <a:ext cx="3067050" cy="468313"/>
          </a:xfrm>
          <a:prstGeom prst="rect">
            <a:avLst/>
          </a:prstGeom>
        </p:spPr>
        <p:txBody>
          <a:bodyPr vert="horz" lIns="93991" tIns="46996" rIns="93991" bIns="46996" rtlCol="0" anchor="b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902700"/>
            <a:ext cx="3067050" cy="468313"/>
          </a:xfrm>
          <a:prstGeom prst="rect">
            <a:avLst/>
          </a:prstGeom>
        </p:spPr>
        <p:txBody>
          <a:bodyPr vert="horz" lIns="93991" tIns="46996" rIns="93991" bIns="46996" rtlCol="0" anchor="b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34AC925F-78ED-45A3-851B-2B52BA7A27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32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3991" tIns="46996" rIns="93991" bIns="46996" rtlCol="0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3991" tIns="46996" rIns="93991" bIns="46996" rtlCol="0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2181E74-467B-4CC8-9A7A-77D55E42CB85}" type="datetimeFigureOut">
              <a:rPr lang="en-US"/>
              <a:pPr>
                <a:defRPr/>
              </a:pPr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91" tIns="46996" rIns="93991" bIns="4699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451350"/>
            <a:ext cx="5661025" cy="4217988"/>
          </a:xfrm>
          <a:prstGeom prst="rect">
            <a:avLst/>
          </a:prstGeom>
        </p:spPr>
        <p:txBody>
          <a:bodyPr vert="horz" lIns="93991" tIns="46996" rIns="93991" bIns="4699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700"/>
            <a:ext cx="3067050" cy="468313"/>
          </a:xfrm>
          <a:prstGeom prst="rect">
            <a:avLst/>
          </a:prstGeom>
        </p:spPr>
        <p:txBody>
          <a:bodyPr vert="horz" lIns="93991" tIns="46996" rIns="93991" bIns="46996" rtlCol="0" anchor="b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02700"/>
            <a:ext cx="3067050" cy="468313"/>
          </a:xfrm>
          <a:prstGeom prst="rect">
            <a:avLst/>
          </a:prstGeom>
        </p:spPr>
        <p:txBody>
          <a:bodyPr vert="horz" lIns="93991" tIns="46996" rIns="93991" bIns="46996" rtlCol="0" anchor="b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F776E9F-C9B6-4CB8-B839-D6F246E90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0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B25B41A-A61E-47CB-9707-9B1654BBA2F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2F4382EC-C675-425B-8D81-323251066695}" type="slidenum">
              <a:rPr lang="en-US" altLang="en-US" smtClean="0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688C-71F5-4E9F-E489-238312CD4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F8321-7862-1B41-ADF7-D92D592C6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B6DC-80A5-F91F-C9C7-1DA74812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6A1E-5FB7-4C8F-B573-8389F61C836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1F684-68A5-7137-B7F4-173311A4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36FCF-0BB3-1D72-938F-66119810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14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81C5-EABF-A573-B954-FEE0A89D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897DE-F7A5-E686-0121-77E7CEA11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76ED3-9551-5A94-13CC-4213311D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6A1E-5FB7-4C8F-B573-8389F61C836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6667-8F3A-D3EA-FB45-5BF76C6F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5E459-7C3F-A6B2-FD4E-63C03F63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1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BB495-6DC5-4356-A729-8E3D14C2C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9AC03-4F67-43BE-862E-7B40339DC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A085C-0A8B-B26A-6AAC-1C669428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6A1E-5FB7-4C8F-B573-8389F61C836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C8480-6B4D-4498-997F-A900A2B5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7D5A-7DC2-C6C5-7BAC-4DCD3C9F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73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E876-143D-AB86-927D-D53E77CC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CA506-B186-A569-D472-0CDF5CF46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1161-A375-7799-C3F4-B792A4C9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59C-BFB8-4E02-8193-0C44882BFD0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9BFA-433A-9603-799F-9AD5EE94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3F43A-C143-4822-E260-4387ECA3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5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D3CC-03B8-2FEB-1744-CADFC736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1F7A-11A3-FA07-5277-BDDDF21C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C4B0-037F-6345-4D07-F9F8C7D8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59C-BFB8-4E02-8193-0C44882BFD0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E71C8-E812-0249-7266-E2D3EEE6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387D1-10BD-9F83-CFB8-601050CF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428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AE58-A22D-A4F0-C453-5BB3602A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E8770-5EE4-E95C-E126-2EAD5A7AA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159C-8CF6-27E1-EF57-1EB00611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59C-BFB8-4E02-8193-0C44882BFD0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5C19C-0043-831B-131C-CB48BB9E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34B6-2364-751C-9B99-0585696D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24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D672-3B8E-5C7D-1463-1E3BF6B3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8631-18D3-BE0E-ABDC-6222A023D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E2862-7DAD-8DEC-980A-14259A17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AE980-29A1-2C40-7C78-88550B2C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59C-BFB8-4E02-8193-0C44882BFD0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A73C6-C615-940A-CBFB-FDC1BF67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331CA-E207-F9D7-0B6F-CB4B315D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060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77D6-CEE2-DB25-C881-F84C008E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6E703-F866-6866-E9AB-4C6C775BC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48740-7A82-F91A-F72B-4B268E7B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B5CC8-82CC-E1A5-0953-33E8AB664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40CCA-EF6B-5A64-1AA2-A5839B605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52EB3-CA00-3B77-EB06-F64D62D8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59C-BFB8-4E02-8193-0C44882BFD0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EFD48-6D80-13D4-9DC8-303EC524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1443D-D6AE-DE76-EC11-E63BF272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27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2E03-4D8B-E735-ABE2-B0E94FD2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FF761-0107-CC8D-FB2D-54AF1A88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59C-BFB8-4E02-8193-0C44882BFD0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05078-1C3C-CB11-BFDE-6B2D61A5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1412E-3E7C-BEB6-C5D1-0DE5F630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796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797BF-C446-F29D-703A-57C5A083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59C-BFB8-4E02-8193-0C44882BFD0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C0270-388F-6138-9AB0-83A24BB1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BF4F0-16C5-67B5-7C0E-9ACD3EB9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139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3E87-B101-0929-5D2D-F2846F6B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7672D-4FA5-7249-3BC3-53CF52DC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CD7A6-C04D-C8EA-A264-D1D553ECD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AA281-7BA1-34D0-1D22-179A2F93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59C-BFB8-4E02-8193-0C44882BFD0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BFC7D-7E05-87D3-4D78-BEC49BB1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38912-4624-E0DC-50D7-37806182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14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25E7-9FED-7509-C5D4-81263E15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F572-A2CE-0CF0-ED01-0FC2E9F6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44CA-02A4-A6C2-8270-3D44EC9D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6A1E-5FB7-4C8F-B573-8389F61C836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B5F9-E1CE-EC86-A395-54B50B95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E26A0-B798-A521-CCA2-96AF238D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871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CB0C-DFC9-3E2E-3E93-569AD433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AC735-7963-F73F-F256-5544DA2F9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B9D3E-E134-704F-260E-C9A46A2E2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1C2AF-1F4C-8DE9-8EDC-D3BFF344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59C-BFB8-4E02-8193-0C44882BFD0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D6C4F-1967-F9E9-2774-29DC81E0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E7C72-BB50-B874-0A57-FF93C0FE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433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676C-FE1D-6204-8E2D-EC558D45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7ADA7-0326-92CF-4F88-F38E8320B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26FC-9B7D-3629-1A0F-CB35CF3F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59C-BFB8-4E02-8193-0C44882BFD0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55B46-2DCC-F004-3926-86E1AF49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E1FE1-63E2-0203-9BEB-99F4F302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746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3BFC0-04FC-2F4A-C134-FDA49934C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C5731-FDC9-1846-031D-083D142A4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00ED9-0DCC-E8E7-E874-93254AE3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559C-BFB8-4E02-8193-0C44882BFD0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D8FA3-94B4-B8CF-621D-B847F512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5ADD8-C83B-9997-1871-C39087CB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87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8A3E-FE1C-11EE-1ED6-32A10261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CB4D9-0299-12AD-C594-E118FE6F3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8CED1-F683-4E4E-A56A-263E8A41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6A1E-5FB7-4C8F-B573-8389F61C836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A50B5-088D-08E0-77FD-243D73A0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7E501-91EC-5A02-D521-9D6B31D0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17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D2E5-BE26-9E63-1F84-EDC82485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46E4-8718-203D-786E-E0D034170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C23DA-A7F3-807C-0AA7-6C3736D0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A4797-9CAF-09D5-A781-8E659165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6A1E-5FB7-4C8F-B573-8389F61C836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2DE98-AC31-C4D7-946D-D98EB9DD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7C0DE-C658-9D3E-24DE-E75AE60F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57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E026-B680-8634-ACE6-4BFE48E1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A76B7-DBB6-05BE-903C-AAF28DD01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D29E8-9A3A-E581-39A0-C9895AA91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9CB3B-D197-43FC-1D77-494CE4C40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16336-F85E-E720-8646-7CCF30C14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58535-ED58-C384-27B6-BDC279A8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6A1E-5FB7-4C8F-B573-8389F61C836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232C6-CD73-9C3A-ED65-4401397C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964AB-7821-41D4-8101-5DB8DE98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66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6302-9894-1948-8282-A9EBAF15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38CA3-CCCE-2DDC-4E23-1E552E87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6A1E-5FB7-4C8F-B573-8389F61C836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8884F-BF53-9CE2-4772-ECBFB186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5D4C4-6301-AE52-B52B-134B3705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90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ADD0B-BDAE-68EB-76F2-8F48C035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6A1E-5FB7-4C8F-B573-8389F61C836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2EBD9-C61E-DD75-C9AA-5839F929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E9EFF-14E2-C412-F8BE-6672A5F5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01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D2F5-B3B6-3A88-E67D-C674C313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B00E-B031-CCF7-B717-AA34622FB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D42C1-FB7B-C16D-ED04-93A4FB576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E8331-5DC5-CC16-E547-57FD6A39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6A1E-5FB7-4C8F-B573-8389F61C836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06690-91CC-F2AD-AC83-BE05A95F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E0FC8-DAC9-E120-9FFD-FC2A55B8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71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6839-24F3-B68B-F0F1-2C4038DE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32ACE-12D8-4CE8-0EA8-70E1571A4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2F993-0536-962C-64AE-D18A067A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D2B5F-1F3E-2419-6C24-BDC5F8B5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6A1E-5FB7-4C8F-B573-8389F61C836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D9DB9-966C-1480-5987-D523DFAF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D660B-35AA-77C1-D2D1-E30ED2EC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0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657C0-3823-B3FB-5037-09F0E67D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5B32A-7C0D-D11F-1CD0-D8C25D711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D9BC0-0748-7640-4A98-CC0C24B5D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26A1E-5FB7-4C8F-B573-8389F61C836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E01A9-FBD7-DAB3-277F-FD2E8460A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F007B-E864-1205-5615-7C352DAD5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F3130-196E-45B1-BCD6-D3551AD3C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13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9C312-8325-4CA8-C0F6-A3B12E9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5F517-12E6-2A9A-A788-AFDA7A38C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D021E-167D-0ECB-75C9-6109F4B9C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C559C-BFB8-4E02-8193-0C44882BFD0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868C7-4F93-8E88-9718-84405C8AC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D97A1-00BE-8067-EEB0-1F5581B96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FC08D-EC0C-4238-AA95-05F1823C5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98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51">
            <a:extLst>
              <a:ext uri="{FF2B5EF4-FFF2-40B4-BE49-F238E27FC236}">
                <a16:creationId xmlns:a16="http://schemas.microsoft.com/office/drawing/2014/main" id="{FDC993A1-8076-D5F0-4688-490F6DBE9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65" t="841" r="17358" b="-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57" name="Rectangle 1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34F0FB-8DE9-050D-21BC-AFBB0AFE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4" y="1122362"/>
            <a:ext cx="4353475" cy="1900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b="1" dirty="0">
                <a:latin typeface="Arial Black" panose="020B0A04020102020204" pitchFamily="34" charset="0"/>
              </a:rPr>
              <a:t>Microbusinesses Density in the US</a:t>
            </a:r>
          </a:p>
        </p:txBody>
      </p:sp>
      <p:sp>
        <p:nvSpPr>
          <p:cNvPr id="158" name="Rectangle 1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9" name="Rectangle 1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0575D3-7A99-76FF-56BB-8A223438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7579"/>
            <a:ext cx="9144000" cy="2747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E565B8-02AA-5EA4-F41C-42D1C98F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958"/>
            <a:ext cx="9144000" cy="2747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52B880-25F4-5C63-AE6D-D4D974696428}"/>
              </a:ext>
            </a:extLst>
          </p:cNvPr>
          <p:cNvSpPr txBox="1"/>
          <p:nvPr/>
        </p:nvSpPr>
        <p:spPr>
          <a:xfrm>
            <a:off x="0" y="218337"/>
            <a:ext cx="904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Life Span of websites:</a:t>
            </a:r>
          </a:p>
        </p:txBody>
      </p:sp>
    </p:spTree>
    <p:extLst>
      <p:ext uri="{BB962C8B-B14F-4D97-AF65-F5344CB8AC3E}">
        <p14:creationId xmlns:p14="http://schemas.microsoft.com/office/powerpoint/2010/main" val="369560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C4E672-D8D9-3941-55C9-546B866F66B6}"/>
              </a:ext>
            </a:extLst>
          </p:cNvPr>
          <p:cNvSpPr txBox="1"/>
          <p:nvPr/>
        </p:nvSpPr>
        <p:spPr>
          <a:xfrm>
            <a:off x="0" y="66675"/>
            <a:ext cx="907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Microbusiness Density: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AF1E6-AFB0-32D2-CBC1-EB5D78BEB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2" y="1099674"/>
            <a:ext cx="4287852" cy="1893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84B95-704A-7711-8484-91032A52A20F}"/>
              </a:ext>
            </a:extLst>
          </p:cNvPr>
          <p:cNvSpPr txBox="1"/>
          <p:nvPr/>
        </p:nvSpPr>
        <p:spPr>
          <a:xfrm>
            <a:off x="0" y="737118"/>
            <a:ext cx="907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Top 5 states with highest </a:t>
            </a:r>
            <a:r>
              <a:rPr lang="en-IN" b="1" dirty="0" err="1"/>
              <a:t>avg</a:t>
            </a:r>
            <a:r>
              <a:rPr lang="en-IN" b="1" dirty="0"/>
              <a:t> of active websites (Aug’18 – Jun’22):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20395-D6E6-C52C-90A3-EB5D28C07492}"/>
              </a:ext>
            </a:extLst>
          </p:cNvPr>
          <p:cNvSpPr txBox="1"/>
          <p:nvPr/>
        </p:nvSpPr>
        <p:spPr>
          <a:xfrm>
            <a:off x="0" y="336232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Timeseries </a:t>
            </a:r>
            <a:r>
              <a:rPr lang="en-IN" b="1" dirty="0" err="1"/>
              <a:t>forcasting</a:t>
            </a:r>
            <a:r>
              <a:rPr lang="en-IN" b="1" dirty="0"/>
              <a:t> for CA: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87690-DA02-C936-60B4-2858C9DB5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91197"/>
            <a:ext cx="9144000" cy="15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1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AF4E71-703F-CD01-0870-93D60BC09C48}"/>
              </a:ext>
            </a:extLst>
          </p:cNvPr>
          <p:cNvSpPr txBox="1"/>
          <p:nvPr/>
        </p:nvSpPr>
        <p:spPr>
          <a:xfrm>
            <a:off x="0" y="152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Differencing to make data stationary: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76CCBC-FF62-2380-F423-6E254318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6333"/>
            <a:ext cx="9144000" cy="1306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A886F1-01E8-2E16-6762-61AFBF229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4668"/>
            <a:ext cx="7475868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4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78D2D85-3694-7A4F-0679-CBC1AAE4D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" y="937984"/>
            <a:ext cx="5876925" cy="431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F52BE9-A736-4150-4A1F-CE434908A421}"/>
              </a:ext>
            </a:extLst>
          </p:cNvPr>
          <p:cNvSpPr txBox="1"/>
          <p:nvPr/>
        </p:nvSpPr>
        <p:spPr>
          <a:xfrm>
            <a:off x="-26966" y="266700"/>
            <a:ext cx="830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Autocorrelation of active websites data for CA:</a:t>
            </a:r>
          </a:p>
        </p:txBody>
      </p:sp>
    </p:spTree>
    <p:extLst>
      <p:ext uri="{BB962C8B-B14F-4D97-AF65-F5344CB8AC3E}">
        <p14:creationId xmlns:p14="http://schemas.microsoft.com/office/powerpoint/2010/main" val="894769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22A76D-212D-C64F-2409-9366D350E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33" y="887510"/>
            <a:ext cx="5685013" cy="5082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021A8F-FBB4-2BD3-B0B3-D15D0D02EF71}"/>
              </a:ext>
            </a:extLst>
          </p:cNvPr>
          <p:cNvSpPr txBox="1"/>
          <p:nvPr/>
        </p:nvSpPr>
        <p:spPr>
          <a:xfrm>
            <a:off x="0" y="142875"/>
            <a:ext cx="889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ARIMA model for time series forecasting:</a:t>
            </a:r>
          </a:p>
        </p:txBody>
      </p:sp>
    </p:spTree>
    <p:extLst>
      <p:ext uri="{BB962C8B-B14F-4D97-AF65-F5344CB8AC3E}">
        <p14:creationId xmlns:p14="http://schemas.microsoft.com/office/powerpoint/2010/main" val="275248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CD5CC27-9DAF-3ED9-2575-10927C3B9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1385888"/>
            <a:ext cx="6581775" cy="472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7E7CC3-2DC8-9B0F-AC0C-89ACFA346A9B}"/>
              </a:ext>
            </a:extLst>
          </p:cNvPr>
          <p:cNvSpPr txBox="1"/>
          <p:nvPr/>
        </p:nvSpPr>
        <p:spPr>
          <a:xfrm>
            <a:off x="123825" y="352425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ARIMA model forecast predict</a:t>
            </a:r>
          </a:p>
        </p:txBody>
      </p:sp>
    </p:spTree>
    <p:extLst>
      <p:ext uri="{BB962C8B-B14F-4D97-AF65-F5344CB8AC3E}">
        <p14:creationId xmlns:p14="http://schemas.microsoft.com/office/powerpoint/2010/main" val="8519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4B3C3AE-8ACA-7D73-D1C1-887A4C776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404939"/>
            <a:ext cx="6972300" cy="504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9D2FA7-9954-6A0A-750B-27179DF3AF59}"/>
              </a:ext>
            </a:extLst>
          </p:cNvPr>
          <p:cNvSpPr txBox="1"/>
          <p:nvPr/>
        </p:nvSpPr>
        <p:spPr>
          <a:xfrm>
            <a:off x="0" y="123825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SARIMA  model forecast predict</a:t>
            </a:r>
          </a:p>
        </p:txBody>
      </p:sp>
    </p:spTree>
    <p:extLst>
      <p:ext uri="{BB962C8B-B14F-4D97-AF65-F5344CB8AC3E}">
        <p14:creationId xmlns:p14="http://schemas.microsoft.com/office/powerpoint/2010/main" val="227297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43D4CD6-A6C0-1661-5C6D-C204BFC7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" y="1447468"/>
            <a:ext cx="7362825" cy="505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787071-72CE-DD6C-0DEE-6BBD487BAF3D}"/>
              </a:ext>
            </a:extLst>
          </p:cNvPr>
          <p:cNvSpPr txBox="1"/>
          <p:nvPr/>
        </p:nvSpPr>
        <p:spPr>
          <a:xfrm>
            <a:off x="752475" y="638175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Future forecasting:</a:t>
            </a:r>
          </a:p>
        </p:txBody>
      </p:sp>
    </p:spTree>
    <p:extLst>
      <p:ext uri="{BB962C8B-B14F-4D97-AF65-F5344CB8AC3E}">
        <p14:creationId xmlns:p14="http://schemas.microsoft.com/office/powerpoint/2010/main" val="225643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4FC27B-6F9B-FB15-8F81-83E0D4DA4F7B}"/>
              </a:ext>
            </a:extLst>
          </p:cNvPr>
          <p:cNvSpPr txBox="1"/>
          <p:nvPr/>
        </p:nvSpPr>
        <p:spPr>
          <a:xfrm>
            <a:off x="314325" y="2371725"/>
            <a:ext cx="8620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42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2EE4B2-AF0A-8C26-7F47-50357A079CE9}"/>
              </a:ext>
            </a:extLst>
          </p:cNvPr>
          <p:cNvSpPr txBox="1"/>
          <p:nvPr/>
        </p:nvSpPr>
        <p:spPr>
          <a:xfrm>
            <a:off x="177282" y="382555"/>
            <a:ext cx="88920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What are Microbusinesses?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small business that employs fewer than 10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solopreneurs, freelancers, side hustlers and many business owners who operate out of a single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r>
              <a:rPr lang="en-IN" b="1" dirty="0">
                <a:highlight>
                  <a:srgbClr val="00FFFF"/>
                </a:highlight>
              </a:rPr>
              <a:t>Why Microbusinesses Data? 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b="1" dirty="0">
                <a:sym typeface="Wingdings" panose="05000000000000000000" pitchFamily="2" charset="2"/>
              </a:rPr>
              <a:t>“Microbusiness have Macro effect...”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As per an article Stanford Social Innovation Review…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enterprises provide an avg. of 38% of their owners’ household incomes.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Additional incomes provide pathways by which families can exit poverty.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Majority of these jobs offer wages at or above the federal minimum wage.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40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A00837-5A57-C4A9-0BC7-B1DC54EC4F6F}"/>
              </a:ext>
            </a:extLst>
          </p:cNvPr>
          <p:cNvSpPr txBox="1"/>
          <p:nvPr/>
        </p:nvSpPr>
        <p:spPr>
          <a:xfrm>
            <a:off x="0" y="0"/>
            <a:ext cx="9144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highlight>
                  <a:srgbClr val="00FFFF"/>
                </a:highlight>
              </a:rPr>
              <a:t>Data Sourcing:</a:t>
            </a:r>
          </a:p>
          <a:p>
            <a:endParaRPr lang="en-IN" b="1" dirty="0"/>
          </a:p>
          <a:p>
            <a:r>
              <a:rPr lang="en-IN" dirty="0"/>
              <a:t>3 datasets used:</a:t>
            </a:r>
          </a:p>
          <a:p>
            <a:endParaRPr lang="en-IN" b="1" dirty="0"/>
          </a:p>
          <a:p>
            <a:r>
              <a:rPr lang="en-IN" b="1" dirty="0"/>
              <a:t>Microbusiness Activity Index: </a:t>
            </a:r>
          </a:p>
          <a:p>
            <a:r>
              <a:rPr lang="en-US" dirty="0"/>
              <a:t>How active and healthy is a community’s performance with respect to microbusinesses?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economists at the UCLA Anderson Forecast in partnership with GoDaddy Venture Forward, the Microbusiness Activity Index tracks dozens of factors that impact the success of online microbusinesses – all captured in one composite score.​ The score is made up of three subindices: </a:t>
            </a:r>
            <a:r>
              <a:rPr lang="en-US" b="1" dirty="0"/>
              <a:t>infrastructure, participation, and engagement.</a:t>
            </a:r>
          </a:p>
          <a:p>
            <a:r>
              <a:rPr lang="en-US" dirty="0"/>
              <a:t>​</a:t>
            </a:r>
          </a:p>
          <a:p>
            <a:r>
              <a:rPr lang="en-IN" b="1" dirty="0"/>
              <a:t>Microbusiness Industry and Commerce: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statewide insight into the online commercial activity trends of microbusinesses in the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Identifies the top 3 industry categories within the community, the average traffic we can observe, and the average microbusiness age, measured in months.</a:t>
            </a:r>
          </a:p>
          <a:p>
            <a:endParaRPr lang="en-US" dirty="0"/>
          </a:p>
          <a:p>
            <a:r>
              <a:rPr lang="en-US" b="1" dirty="0"/>
              <a:t>Microbusiness Density: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Comprehensive insight into the quantity and distribution of active microbusinesses across the country statewide.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95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E0E6AD-76CD-5DCC-6CA1-87C8CE01ED83}"/>
              </a:ext>
            </a:extLst>
          </p:cNvPr>
          <p:cNvSpPr txBox="1"/>
          <p:nvPr/>
        </p:nvSpPr>
        <p:spPr>
          <a:xfrm>
            <a:off x="121298" y="195943"/>
            <a:ext cx="893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Microbusiness Activity Index: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14137-972E-CBEA-7AE3-1887C074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500"/>
            <a:ext cx="8817104" cy="1950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936C88-E67C-287B-4C70-843BAB9EA248}"/>
              </a:ext>
            </a:extLst>
          </p:cNvPr>
          <p:cNvSpPr txBox="1"/>
          <p:nvPr/>
        </p:nvSpPr>
        <p:spPr>
          <a:xfrm>
            <a:off x="0" y="2987389"/>
            <a:ext cx="842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Shape and Info: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50DA63-94EF-08AC-401C-1E739256B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723" y="2987389"/>
            <a:ext cx="4002833" cy="3802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1D7D59-B236-4600-DE84-14D72925995E}"/>
              </a:ext>
            </a:extLst>
          </p:cNvPr>
          <p:cNvSpPr txBox="1"/>
          <p:nvPr/>
        </p:nvSpPr>
        <p:spPr>
          <a:xfrm>
            <a:off x="0" y="783771"/>
            <a:ext cx="50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Dataset:</a:t>
            </a:r>
          </a:p>
        </p:txBody>
      </p:sp>
    </p:spTree>
    <p:extLst>
      <p:ext uri="{BB962C8B-B14F-4D97-AF65-F5344CB8AC3E}">
        <p14:creationId xmlns:p14="http://schemas.microsoft.com/office/powerpoint/2010/main" val="310702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AC4AAFA7-16CA-4315-882C-E57EC97ACC2D}" type="slidenum">
              <a:rPr lang="en-US" altLang="en-US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185D4-E0D4-0E18-7771-95E1C30C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87" y="2041743"/>
            <a:ext cx="5921253" cy="4816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00CE48-3777-30C3-D94A-B2630CF21732}"/>
              </a:ext>
            </a:extLst>
          </p:cNvPr>
          <p:cNvSpPr txBox="1"/>
          <p:nvPr/>
        </p:nvSpPr>
        <p:spPr>
          <a:xfrm>
            <a:off x="-34501" y="0"/>
            <a:ext cx="8976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Infrastructure:</a:t>
            </a:r>
            <a:r>
              <a:rPr lang="en-US" b="1" dirty="0"/>
              <a:t> </a:t>
            </a:r>
            <a:r>
              <a:rPr lang="en-US" dirty="0"/>
              <a:t>measures how prepared a community is to use the internet, in terms of necessary physical and intellectual infrastructure.</a:t>
            </a:r>
          </a:p>
          <a:p>
            <a:endParaRPr lang="en-US" dirty="0"/>
          </a:p>
          <a:p>
            <a:r>
              <a:rPr lang="en-US" b="1" dirty="0"/>
              <a:t>Participation: </a:t>
            </a:r>
            <a:r>
              <a:rPr lang="en-US" dirty="0"/>
              <a:t>measures the number of online microbusinesses and operators in the community.</a:t>
            </a:r>
          </a:p>
          <a:p>
            <a:endParaRPr lang="en-US" b="1" dirty="0"/>
          </a:p>
          <a:p>
            <a:r>
              <a:rPr lang="en-US" b="1" dirty="0"/>
              <a:t>Engagement: </a:t>
            </a:r>
            <a:r>
              <a:rPr lang="en-US" dirty="0"/>
              <a:t>measures how active websites are in the community.</a:t>
            </a:r>
            <a:endParaRPr lang="en-US" b="1" dirty="0"/>
          </a:p>
          <a:p>
            <a:endParaRPr lang="en-US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95CFEF-0000-4AE6-97E9-36FF77465221}"/>
              </a:ext>
            </a:extLst>
          </p:cNvPr>
          <p:cNvSpPr txBox="1"/>
          <p:nvPr/>
        </p:nvSpPr>
        <p:spPr>
          <a:xfrm>
            <a:off x="0" y="1492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Infrastructure: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D5259C-24D1-ABDF-0EBE-F1708E13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9" y="699797"/>
            <a:ext cx="3678497" cy="3355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EFD086-4ED1-34DB-7C8B-6DA61ABB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18" y="699797"/>
            <a:ext cx="4516424" cy="335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3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28BAD0-7D2E-83C6-B4EA-7532AB9CAB83}"/>
              </a:ext>
            </a:extLst>
          </p:cNvPr>
          <p:cNvSpPr txBox="1"/>
          <p:nvPr/>
        </p:nvSpPr>
        <p:spPr>
          <a:xfrm>
            <a:off x="0" y="1306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Engagement</a:t>
            </a:r>
            <a:r>
              <a:rPr lang="en-IN" dirty="0">
                <a:highlight>
                  <a:srgbClr val="00FFFF"/>
                </a:highlight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79ADD-0EE6-3DE9-11A8-97080A60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" y="867747"/>
            <a:ext cx="4043160" cy="3554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46023C-4510-1A95-FB2D-415F186B5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0" y="867746"/>
            <a:ext cx="4043161" cy="3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8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D7FB4F-EF0D-F3B5-07D4-A616A534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19668"/>
            <a:ext cx="3987800" cy="3323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D9F0AC-2306-B3E5-7207-448928CCDBEB}"/>
              </a:ext>
            </a:extLst>
          </p:cNvPr>
          <p:cNvSpPr txBox="1"/>
          <p:nvPr/>
        </p:nvSpPr>
        <p:spPr>
          <a:xfrm>
            <a:off x="0" y="8466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Participation: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C8A5F-919A-FD78-0BDF-C64363A7E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98" y="719667"/>
            <a:ext cx="3987801" cy="332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1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D122DC-EA7E-6169-76AC-4B688CC38AFB}"/>
              </a:ext>
            </a:extLst>
          </p:cNvPr>
          <p:cNvSpPr txBox="1"/>
          <p:nvPr/>
        </p:nvSpPr>
        <p:spPr>
          <a:xfrm>
            <a:off x="76200" y="161925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Microbusiness Industry and Commerce: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3B85F-538F-DAB0-E717-5E7D1AB5EA61}"/>
              </a:ext>
            </a:extLst>
          </p:cNvPr>
          <p:cNvSpPr txBox="1"/>
          <p:nvPr/>
        </p:nvSpPr>
        <p:spPr>
          <a:xfrm>
            <a:off x="76200" y="666750"/>
            <a:ext cx="767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State wise Average Traffic: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39E02E-8702-E698-A79A-B6B45A66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751" y="836352"/>
            <a:ext cx="5618249" cy="281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F698D7-CDA2-D21D-475E-3AEE4327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4051"/>
            <a:ext cx="2486025" cy="1144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166BD6-5EE1-ECCD-6201-675C0B832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26959"/>
            <a:ext cx="2892046" cy="1056579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E90C75A-A0AE-57DA-B1BD-69BC197E1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751" y="3825808"/>
            <a:ext cx="5522999" cy="289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0806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24811</TotalTime>
  <Words>380</Words>
  <Application>Microsoft Office PowerPoint</Application>
  <PresentationFormat>On-screen Show (4:3)</PresentationFormat>
  <Paragraphs>56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Custom Design</vt:lpstr>
      <vt:lpstr>1_Custom Design</vt:lpstr>
      <vt:lpstr>Microbusinesses Density in the 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Information Systems</dc:title>
  <dc:creator>Sushruta</dc:creator>
  <cp:lastModifiedBy>shettysushruta@gmail.com</cp:lastModifiedBy>
  <cp:revision>5</cp:revision>
  <cp:lastPrinted>2014-09-15T13:33:29Z</cp:lastPrinted>
  <dcterms:created xsi:type="dcterms:W3CDTF">2009-11-05T16:04:28Z</dcterms:created>
  <dcterms:modified xsi:type="dcterms:W3CDTF">2023-05-09T20:35:43Z</dcterms:modified>
</cp:coreProperties>
</file>