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5" r:id="rId6"/>
    <p:sldId id="267" r:id="rId7"/>
    <p:sldId id="269" r:id="rId8"/>
    <p:sldId id="270" r:id="rId9"/>
    <p:sldId id="271" r:id="rId10"/>
    <p:sldId id="274" r:id="rId11"/>
    <p:sldId id="263" r:id="rId12"/>
    <p:sldId id="272" r:id="rId13"/>
    <p:sldId id="26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E3B4E-E2D9-44F5-9212-2564AA81BEC2}" v="46" dt="2023-05-08T07:08:56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368E0-21BE-46B4-A005-EA3B6304D0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E9E4E-1EFE-4027-BC4B-550260CE1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The haversine distance is the angular distance between two points on the surface of a sphere.</a:t>
          </a:r>
          <a:endParaRPr lang="en-US"/>
        </a:p>
      </dgm:t>
    </dgm:pt>
    <dgm:pt modelId="{F4E271A4-DFAB-43E7-952D-CBDB94616A55}" type="parTrans" cxnId="{E9509F23-2B00-44F7-976C-6EC0536E2B07}">
      <dgm:prSet/>
      <dgm:spPr/>
      <dgm:t>
        <a:bodyPr/>
        <a:lstStyle/>
        <a:p>
          <a:endParaRPr lang="en-US"/>
        </a:p>
      </dgm:t>
    </dgm:pt>
    <dgm:pt modelId="{D4D09A0C-C99F-4521-8664-41BA5AC0C7C1}" type="sibTrans" cxnId="{E9509F23-2B00-44F7-976C-6EC0536E2B07}">
      <dgm:prSet/>
      <dgm:spPr/>
      <dgm:t>
        <a:bodyPr/>
        <a:lstStyle/>
        <a:p>
          <a:endParaRPr lang="en-US"/>
        </a:p>
      </dgm:t>
    </dgm:pt>
    <dgm:pt modelId="{711321E1-9398-41EF-A340-C5FCEDEC5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As the Earth is spherical, the haversine formula provides a good approximation of the distance between two points on the earth surface with less that 1% error on average</a:t>
          </a:r>
          <a:endParaRPr lang="en-US" dirty="0"/>
        </a:p>
      </dgm:t>
    </dgm:pt>
    <dgm:pt modelId="{037FA03F-8F55-4E93-A61D-BCD1B4C954EC}" type="parTrans" cxnId="{336A597B-B22E-46A6-8AD9-950BE591B9C4}">
      <dgm:prSet/>
      <dgm:spPr/>
      <dgm:t>
        <a:bodyPr/>
        <a:lstStyle/>
        <a:p>
          <a:endParaRPr lang="en-US"/>
        </a:p>
      </dgm:t>
    </dgm:pt>
    <dgm:pt modelId="{A56D6D88-B7B0-483A-9FB8-FAA78E84F96A}" type="sibTrans" cxnId="{336A597B-B22E-46A6-8AD9-950BE591B9C4}">
      <dgm:prSet/>
      <dgm:spPr/>
      <dgm:t>
        <a:bodyPr/>
        <a:lstStyle/>
        <a:p>
          <a:endParaRPr lang="en-US"/>
        </a:p>
      </dgm:t>
    </dgm:pt>
    <dgm:pt modelId="{AEB64683-B436-4C8B-96ED-9D545F2D5968}" type="pres">
      <dgm:prSet presAssocID="{7D2368E0-21BE-46B4-A005-EA3B6304D0BD}" presName="vert0" presStyleCnt="0">
        <dgm:presLayoutVars>
          <dgm:dir/>
          <dgm:animOne val="branch"/>
          <dgm:animLvl val="lvl"/>
        </dgm:presLayoutVars>
      </dgm:prSet>
      <dgm:spPr/>
    </dgm:pt>
    <dgm:pt modelId="{FA9A60E2-1F53-4A05-8745-9C15E5D52D23}" type="pres">
      <dgm:prSet presAssocID="{F8EE9E4E-1EFE-4027-BC4B-550260CE1EF0}" presName="thickLine" presStyleLbl="alignNode1" presStyleIdx="0" presStyleCnt="2"/>
      <dgm:spPr/>
    </dgm:pt>
    <dgm:pt modelId="{4DB92804-1A86-47CA-8790-0DA9DE937A54}" type="pres">
      <dgm:prSet presAssocID="{F8EE9E4E-1EFE-4027-BC4B-550260CE1EF0}" presName="horz1" presStyleCnt="0"/>
      <dgm:spPr/>
    </dgm:pt>
    <dgm:pt modelId="{CBF2FC58-E462-4DF4-8B20-F7FD8CF8EC4D}" type="pres">
      <dgm:prSet presAssocID="{F8EE9E4E-1EFE-4027-BC4B-550260CE1EF0}" presName="tx1" presStyleLbl="revTx" presStyleIdx="0" presStyleCnt="2"/>
      <dgm:spPr/>
    </dgm:pt>
    <dgm:pt modelId="{227C3234-AE7E-47E9-A281-1303567DA113}" type="pres">
      <dgm:prSet presAssocID="{F8EE9E4E-1EFE-4027-BC4B-550260CE1EF0}" presName="vert1" presStyleCnt="0"/>
      <dgm:spPr/>
    </dgm:pt>
    <dgm:pt modelId="{8D72DC3B-681B-4D88-88D1-1A29453EF9F4}" type="pres">
      <dgm:prSet presAssocID="{711321E1-9398-41EF-A340-C5FCEDEC5B20}" presName="thickLine" presStyleLbl="alignNode1" presStyleIdx="1" presStyleCnt="2"/>
      <dgm:spPr/>
    </dgm:pt>
    <dgm:pt modelId="{369BF5B6-3F01-4043-AB1E-9D88A6AC96F9}" type="pres">
      <dgm:prSet presAssocID="{711321E1-9398-41EF-A340-C5FCEDEC5B20}" presName="horz1" presStyleCnt="0"/>
      <dgm:spPr/>
    </dgm:pt>
    <dgm:pt modelId="{F9E0C936-2E51-42AA-8662-8F142EBA0F02}" type="pres">
      <dgm:prSet presAssocID="{711321E1-9398-41EF-A340-C5FCEDEC5B20}" presName="tx1" presStyleLbl="revTx" presStyleIdx="1" presStyleCnt="2"/>
      <dgm:spPr/>
    </dgm:pt>
    <dgm:pt modelId="{ACFF8D71-126C-4D21-BE43-F8842D88D5BA}" type="pres">
      <dgm:prSet presAssocID="{711321E1-9398-41EF-A340-C5FCEDEC5B20}" presName="vert1" presStyleCnt="0"/>
      <dgm:spPr/>
    </dgm:pt>
  </dgm:ptLst>
  <dgm:cxnLst>
    <dgm:cxn modelId="{E9509F23-2B00-44F7-976C-6EC0536E2B07}" srcId="{7D2368E0-21BE-46B4-A005-EA3B6304D0BD}" destId="{F8EE9E4E-1EFE-4027-BC4B-550260CE1EF0}" srcOrd="0" destOrd="0" parTransId="{F4E271A4-DFAB-43E7-952D-CBDB94616A55}" sibTransId="{D4D09A0C-C99F-4521-8664-41BA5AC0C7C1}"/>
    <dgm:cxn modelId="{75F54B4E-5F46-47AF-8771-90B5AC136379}" type="presOf" srcId="{7D2368E0-21BE-46B4-A005-EA3B6304D0BD}" destId="{AEB64683-B436-4C8B-96ED-9D545F2D5968}" srcOrd="0" destOrd="0" presId="urn:microsoft.com/office/officeart/2008/layout/LinedList"/>
    <dgm:cxn modelId="{336A597B-B22E-46A6-8AD9-950BE591B9C4}" srcId="{7D2368E0-21BE-46B4-A005-EA3B6304D0BD}" destId="{711321E1-9398-41EF-A340-C5FCEDEC5B20}" srcOrd="1" destOrd="0" parTransId="{037FA03F-8F55-4E93-A61D-BCD1B4C954EC}" sibTransId="{A56D6D88-B7B0-483A-9FB8-FAA78E84F96A}"/>
    <dgm:cxn modelId="{A9C98A99-6A0B-4803-B593-CD91355C77FF}" type="presOf" srcId="{F8EE9E4E-1EFE-4027-BC4B-550260CE1EF0}" destId="{CBF2FC58-E462-4DF4-8B20-F7FD8CF8EC4D}" srcOrd="0" destOrd="0" presId="urn:microsoft.com/office/officeart/2008/layout/LinedList"/>
    <dgm:cxn modelId="{F8DAA59C-9289-4402-88FC-AA4F6B9E1C77}" type="presOf" srcId="{711321E1-9398-41EF-A340-C5FCEDEC5B20}" destId="{F9E0C936-2E51-42AA-8662-8F142EBA0F02}" srcOrd="0" destOrd="0" presId="urn:microsoft.com/office/officeart/2008/layout/LinedList"/>
    <dgm:cxn modelId="{90F70544-A9B5-43D1-997A-C5107571D2FC}" type="presParOf" srcId="{AEB64683-B436-4C8B-96ED-9D545F2D5968}" destId="{FA9A60E2-1F53-4A05-8745-9C15E5D52D23}" srcOrd="0" destOrd="0" presId="urn:microsoft.com/office/officeart/2008/layout/LinedList"/>
    <dgm:cxn modelId="{FC18C7CC-776D-4E28-801C-264E47A2432D}" type="presParOf" srcId="{AEB64683-B436-4C8B-96ED-9D545F2D5968}" destId="{4DB92804-1A86-47CA-8790-0DA9DE937A54}" srcOrd="1" destOrd="0" presId="urn:microsoft.com/office/officeart/2008/layout/LinedList"/>
    <dgm:cxn modelId="{F82E4FE5-1266-4926-80BB-83DBF2FEB109}" type="presParOf" srcId="{4DB92804-1A86-47CA-8790-0DA9DE937A54}" destId="{CBF2FC58-E462-4DF4-8B20-F7FD8CF8EC4D}" srcOrd="0" destOrd="0" presId="urn:microsoft.com/office/officeart/2008/layout/LinedList"/>
    <dgm:cxn modelId="{37085F11-894B-4588-8DA0-1930567C4EA4}" type="presParOf" srcId="{4DB92804-1A86-47CA-8790-0DA9DE937A54}" destId="{227C3234-AE7E-47E9-A281-1303567DA113}" srcOrd="1" destOrd="0" presId="urn:microsoft.com/office/officeart/2008/layout/LinedList"/>
    <dgm:cxn modelId="{93B99401-0DED-4FE3-8F07-20086276F904}" type="presParOf" srcId="{AEB64683-B436-4C8B-96ED-9D545F2D5968}" destId="{8D72DC3B-681B-4D88-88D1-1A29453EF9F4}" srcOrd="2" destOrd="0" presId="urn:microsoft.com/office/officeart/2008/layout/LinedList"/>
    <dgm:cxn modelId="{558DBC20-A073-4637-95A8-B5179D4B6E22}" type="presParOf" srcId="{AEB64683-B436-4C8B-96ED-9D545F2D5968}" destId="{369BF5B6-3F01-4043-AB1E-9D88A6AC96F9}" srcOrd="3" destOrd="0" presId="urn:microsoft.com/office/officeart/2008/layout/LinedList"/>
    <dgm:cxn modelId="{F44011A2-C364-46A5-BD22-E4818041CCB1}" type="presParOf" srcId="{369BF5B6-3F01-4043-AB1E-9D88A6AC96F9}" destId="{F9E0C936-2E51-42AA-8662-8F142EBA0F02}" srcOrd="0" destOrd="0" presId="urn:microsoft.com/office/officeart/2008/layout/LinedList"/>
    <dgm:cxn modelId="{635E3A7A-E232-4057-A206-E999664232C8}" type="presParOf" srcId="{369BF5B6-3F01-4043-AB1E-9D88A6AC96F9}" destId="{ACFF8D71-126C-4D21-BE43-F8842D88D5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27B9C-46EF-4F98-A436-89848DDFCFF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5C56D0-C3B0-40E1-BE10-45D1303E312E}">
      <dgm:prSet/>
      <dgm:spPr/>
      <dgm:t>
        <a:bodyPr/>
        <a:lstStyle/>
        <a:p>
          <a:r>
            <a:rPr lang="en-US"/>
            <a:t>Calculated distance between pick up and drop off locations using haversine formula</a:t>
          </a:r>
        </a:p>
      </dgm:t>
    </dgm:pt>
    <dgm:pt modelId="{EDBFFDEE-DA22-472E-A4C8-45CA3057CD00}" type="parTrans" cxnId="{1BA0FDC7-D234-4D67-B435-616038A21C41}">
      <dgm:prSet/>
      <dgm:spPr/>
      <dgm:t>
        <a:bodyPr/>
        <a:lstStyle/>
        <a:p>
          <a:endParaRPr lang="en-US"/>
        </a:p>
      </dgm:t>
    </dgm:pt>
    <dgm:pt modelId="{4783DDDA-96E9-46A1-BB91-6784D0FE212D}" type="sibTrans" cxnId="{1BA0FDC7-D234-4D67-B435-616038A21C41}">
      <dgm:prSet/>
      <dgm:spPr/>
      <dgm:t>
        <a:bodyPr/>
        <a:lstStyle/>
        <a:p>
          <a:endParaRPr lang="en-US"/>
        </a:p>
      </dgm:t>
    </dgm:pt>
    <dgm:pt modelId="{E82FC2AB-C9DB-47F9-9B2D-98FF277266AB}">
      <dgm:prSet/>
      <dgm:spPr/>
      <dgm:t>
        <a:bodyPr/>
        <a:lstStyle/>
        <a:p>
          <a:r>
            <a:rPr lang="en-US"/>
            <a:t>Compared different machine learning models using RMSE value and determined Gradient Boosting Regressor as the best model for predicting taxi fare based on demand</a:t>
          </a:r>
        </a:p>
      </dgm:t>
    </dgm:pt>
    <dgm:pt modelId="{64332085-122D-463E-9D3F-C8A5B90BF11A}" type="parTrans" cxnId="{63EEAC78-EB68-488B-A02D-1A0568981106}">
      <dgm:prSet/>
      <dgm:spPr/>
      <dgm:t>
        <a:bodyPr/>
        <a:lstStyle/>
        <a:p>
          <a:endParaRPr lang="en-US"/>
        </a:p>
      </dgm:t>
    </dgm:pt>
    <dgm:pt modelId="{8318F118-EA85-4912-884F-C5B8CC0E2425}" type="sibTrans" cxnId="{63EEAC78-EB68-488B-A02D-1A0568981106}">
      <dgm:prSet/>
      <dgm:spPr/>
      <dgm:t>
        <a:bodyPr/>
        <a:lstStyle/>
        <a:p>
          <a:endParaRPr lang="en-US"/>
        </a:p>
      </dgm:t>
    </dgm:pt>
    <dgm:pt modelId="{BD156AF0-52AC-41DF-ACFE-328593B636EE}" type="pres">
      <dgm:prSet presAssocID="{71C27B9C-46EF-4F98-A436-89848DDFCF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CDAF01-F44A-47C9-88A4-06B06F888B22}" type="pres">
      <dgm:prSet presAssocID="{AA5C56D0-C3B0-40E1-BE10-45D1303E312E}" presName="hierRoot1" presStyleCnt="0"/>
      <dgm:spPr/>
    </dgm:pt>
    <dgm:pt modelId="{143FDA69-84BF-4B94-BDD2-56A4A4CC7185}" type="pres">
      <dgm:prSet presAssocID="{AA5C56D0-C3B0-40E1-BE10-45D1303E312E}" presName="composite" presStyleCnt="0"/>
      <dgm:spPr/>
    </dgm:pt>
    <dgm:pt modelId="{88C81B3C-01FC-4FBE-B572-FE1A94FA4BD9}" type="pres">
      <dgm:prSet presAssocID="{AA5C56D0-C3B0-40E1-BE10-45D1303E312E}" presName="background" presStyleLbl="node0" presStyleIdx="0" presStyleCnt="2"/>
      <dgm:spPr/>
    </dgm:pt>
    <dgm:pt modelId="{18BEC830-F03B-4CB2-8B84-1EDA7248B78B}" type="pres">
      <dgm:prSet presAssocID="{AA5C56D0-C3B0-40E1-BE10-45D1303E312E}" presName="text" presStyleLbl="fgAcc0" presStyleIdx="0" presStyleCnt="2">
        <dgm:presLayoutVars>
          <dgm:chPref val="3"/>
        </dgm:presLayoutVars>
      </dgm:prSet>
      <dgm:spPr/>
    </dgm:pt>
    <dgm:pt modelId="{05C0D23A-2980-4ACD-BE1F-BFAD11EC34DE}" type="pres">
      <dgm:prSet presAssocID="{AA5C56D0-C3B0-40E1-BE10-45D1303E312E}" presName="hierChild2" presStyleCnt="0"/>
      <dgm:spPr/>
    </dgm:pt>
    <dgm:pt modelId="{11BB1AF1-9EEC-4DC0-AEDE-01C65046A88B}" type="pres">
      <dgm:prSet presAssocID="{E82FC2AB-C9DB-47F9-9B2D-98FF277266AB}" presName="hierRoot1" presStyleCnt="0"/>
      <dgm:spPr/>
    </dgm:pt>
    <dgm:pt modelId="{F4BF17FD-BC0E-4FFC-A938-83278BCD90F2}" type="pres">
      <dgm:prSet presAssocID="{E82FC2AB-C9DB-47F9-9B2D-98FF277266AB}" presName="composite" presStyleCnt="0"/>
      <dgm:spPr/>
    </dgm:pt>
    <dgm:pt modelId="{A8FBD4BA-0BD3-4CB0-BFB8-3176E528378E}" type="pres">
      <dgm:prSet presAssocID="{E82FC2AB-C9DB-47F9-9B2D-98FF277266AB}" presName="background" presStyleLbl="node0" presStyleIdx="1" presStyleCnt="2"/>
      <dgm:spPr/>
    </dgm:pt>
    <dgm:pt modelId="{B65D1DE7-1542-450A-A129-5F93F7A3D35E}" type="pres">
      <dgm:prSet presAssocID="{E82FC2AB-C9DB-47F9-9B2D-98FF277266AB}" presName="text" presStyleLbl="fgAcc0" presStyleIdx="1" presStyleCnt="2">
        <dgm:presLayoutVars>
          <dgm:chPref val="3"/>
        </dgm:presLayoutVars>
      </dgm:prSet>
      <dgm:spPr/>
    </dgm:pt>
    <dgm:pt modelId="{8E665E09-BDE9-4C65-BBAF-A55F08398DEB}" type="pres">
      <dgm:prSet presAssocID="{E82FC2AB-C9DB-47F9-9B2D-98FF277266AB}" presName="hierChild2" presStyleCnt="0"/>
      <dgm:spPr/>
    </dgm:pt>
  </dgm:ptLst>
  <dgm:cxnLst>
    <dgm:cxn modelId="{41E6A565-41E3-4894-B618-CA952322AFCE}" type="presOf" srcId="{71C27B9C-46EF-4F98-A436-89848DDFCFF0}" destId="{BD156AF0-52AC-41DF-ACFE-328593B636EE}" srcOrd="0" destOrd="0" presId="urn:microsoft.com/office/officeart/2005/8/layout/hierarchy1"/>
    <dgm:cxn modelId="{63EEAC78-EB68-488B-A02D-1A0568981106}" srcId="{71C27B9C-46EF-4F98-A436-89848DDFCFF0}" destId="{E82FC2AB-C9DB-47F9-9B2D-98FF277266AB}" srcOrd="1" destOrd="0" parTransId="{64332085-122D-463E-9D3F-C8A5B90BF11A}" sibTransId="{8318F118-EA85-4912-884F-C5B8CC0E2425}"/>
    <dgm:cxn modelId="{23BC2F91-F989-4475-82DE-3BB8DE2559DC}" type="presOf" srcId="{AA5C56D0-C3B0-40E1-BE10-45D1303E312E}" destId="{18BEC830-F03B-4CB2-8B84-1EDA7248B78B}" srcOrd="0" destOrd="0" presId="urn:microsoft.com/office/officeart/2005/8/layout/hierarchy1"/>
    <dgm:cxn modelId="{655E68B8-90D7-4184-8083-417FBD12DB37}" type="presOf" srcId="{E82FC2AB-C9DB-47F9-9B2D-98FF277266AB}" destId="{B65D1DE7-1542-450A-A129-5F93F7A3D35E}" srcOrd="0" destOrd="0" presId="urn:microsoft.com/office/officeart/2005/8/layout/hierarchy1"/>
    <dgm:cxn modelId="{1BA0FDC7-D234-4D67-B435-616038A21C41}" srcId="{71C27B9C-46EF-4F98-A436-89848DDFCFF0}" destId="{AA5C56D0-C3B0-40E1-BE10-45D1303E312E}" srcOrd="0" destOrd="0" parTransId="{EDBFFDEE-DA22-472E-A4C8-45CA3057CD00}" sibTransId="{4783DDDA-96E9-46A1-BB91-6784D0FE212D}"/>
    <dgm:cxn modelId="{C2428742-2B78-41C7-88FC-C80DF27B4C49}" type="presParOf" srcId="{BD156AF0-52AC-41DF-ACFE-328593B636EE}" destId="{97CDAF01-F44A-47C9-88A4-06B06F888B22}" srcOrd="0" destOrd="0" presId="urn:microsoft.com/office/officeart/2005/8/layout/hierarchy1"/>
    <dgm:cxn modelId="{50D8A0D4-A722-439A-A64A-BAE3B0A97D99}" type="presParOf" srcId="{97CDAF01-F44A-47C9-88A4-06B06F888B22}" destId="{143FDA69-84BF-4B94-BDD2-56A4A4CC7185}" srcOrd="0" destOrd="0" presId="urn:microsoft.com/office/officeart/2005/8/layout/hierarchy1"/>
    <dgm:cxn modelId="{5AD00545-FA8D-4998-A094-EC6881A1A14E}" type="presParOf" srcId="{143FDA69-84BF-4B94-BDD2-56A4A4CC7185}" destId="{88C81B3C-01FC-4FBE-B572-FE1A94FA4BD9}" srcOrd="0" destOrd="0" presId="urn:microsoft.com/office/officeart/2005/8/layout/hierarchy1"/>
    <dgm:cxn modelId="{720B249E-0CD8-439C-8BBA-4110379D8B08}" type="presParOf" srcId="{143FDA69-84BF-4B94-BDD2-56A4A4CC7185}" destId="{18BEC830-F03B-4CB2-8B84-1EDA7248B78B}" srcOrd="1" destOrd="0" presId="urn:microsoft.com/office/officeart/2005/8/layout/hierarchy1"/>
    <dgm:cxn modelId="{65E6E990-E717-443A-B54D-6C92F2219686}" type="presParOf" srcId="{97CDAF01-F44A-47C9-88A4-06B06F888B22}" destId="{05C0D23A-2980-4ACD-BE1F-BFAD11EC34DE}" srcOrd="1" destOrd="0" presId="urn:microsoft.com/office/officeart/2005/8/layout/hierarchy1"/>
    <dgm:cxn modelId="{60655EE1-6632-4250-9FC9-7A210907C0EE}" type="presParOf" srcId="{BD156AF0-52AC-41DF-ACFE-328593B636EE}" destId="{11BB1AF1-9EEC-4DC0-AEDE-01C65046A88B}" srcOrd="1" destOrd="0" presId="urn:microsoft.com/office/officeart/2005/8/layout/hierarchy1"/>
    <dgm:cxn modelId="{6CD5430B-3EBF-410C-AF10-1204E3FC4D4A}" type="presParOf" srcId="{11BB1AF1-9EEC-4DC0-AEDE-01C65046A88B}" destId="{F4BF17FD-BC0E-4FFC-A938-83278BCD90F2}" srcOrd="0" destOrd="0" presId="urn:microsoft.com/office/officeart/2005/8/layout/hierarchy1"/>
    <dgm:cxn modelId="{234F49F3-2154-4435-9788-4D6C2AB28303}" type="presParOf" srcId="{F4BF17FD-BC0E-4FFC-A938-83278BCD90F2}" destId="{A8FBD4BA-0BD3-4CB0-BFB8-3176E528378E}" srcOrd="0" destOrd="0" presId="urn:microsoft.com/office/officeart/2005/8/layout/hierarchy1"/>
    <dgm:cxn modelId="{AA717020-143F-4F46-8B9E-4DD332343007}" type="presParOf" srcId="{F4BF17FD-BC0E-4FFC-A938-83278BCD90F2}" destId="{B65D1DE7-1542-450A-A129-5F93F7A3D35E}" srcOrd="1" destOrd="0" presId="urn:microsoft.com/office/officeart/2005/8/layout/hierarchy1"/>
    <dgm:cxn modelId="{9A2A1EB5-7C23-40B2-A7E8-FC42207F3500}" type="presParOf" srcId="{11BB1AF1-9EEC-4DC0-AEDE-01C65046A88B}" destId="{8E665E09-BDE9-4C65-BBAF-A55F08398D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A60E2-1F53-4A05-8745-9C15E5D52D2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2FC58-E462-4DF4-8B20-F7FD8CF8EC4D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The haversine distance is the angular distance between two points on the surface of a sphere.</a:t>
          </a:r>
          <a:endParaRPr lang="en-US" sz="1500" kern="1200"/>
        </a:p>
      </dsp:txBody>
      <dsp:txXfrm>
        <a:off x="0" y="0"/>
        <a:ext cx="10515600" cy="2175669"/>
      </dsp:txXfrm>
    </dsp:sp>
    <dsp:sp modelId="{8D72DC3B-681B-4D88-88D1-1A29453EF9F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0C936-2E51-42AA-8662-8F142EBA0F02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As the Earth is spherical, the haversine formula provides a good approximation of the distance between two points on the earth surface with less that 1% error on average</a:t>
          </a:r>
          <a:endParaRPr lang="en-US" sz="1500" kern="1200" dirty="0"/>
        </a:p>
      </dsp:txBody>
      <dsp:txXfrm>
        <a:off x="0" y="2175669"/>
        <a:ext cx="10515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1B3C-01FC-4FBE-B572-FE1A94FA4BD9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EC830-F03B-4CB2-8B84-1EDA7248B78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Calculated distance between pick up and drop off locations using haversine formula</a:t>
          </a:r>
        </a:p>
      </dsp:txBody>
      <dsp:txXfrm>
        <a:off x="696297" y="538547"/>
        <a:ext cx="4171627" cy="2590157"/>
      </dsp:txXfrm>
    </dsp:sp>
    <dsp:sp modelId="{A8FBD4BA-0BD3-4CB0-BFB8-3176E528378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D1DE7-1542-450A-A129-5F93F7A3D35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Compared different machine learning models using RMSE value and determined Gradient Boosting Regressor as the best model for predicting taxi fare based on demand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1AD3B-B247-4521-A8B5-3C22161FF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EF9DB-9E1A-4832-A0E2-7CAADBC87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11EA-9419-90E6-8F49-FAFE3DCD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CEEA-8071-B1B8-2275-F91D5C5E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69A4-F868-8ED9-E7C1-BF2A8EC7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0F31-E086-B7BB-6E40-F4E589D2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83C0-89B2-199B-9EA9-9A723334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AC0A-07CB-9D3A-35E8-72D902C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4D65-38FA-C42E-033D-916CF645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E0B2-4562-495C-5BA4-E51FCF5E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458D-71EB-B9AC-68C1-19E19D7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C74A-AA52-E9D6-C1FF-154C94E3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0760F-1393-6C9E-E549-926E278E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F1D9-6760-47F8-0B1C-272672B1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FCE-D6D4-F2A5-2224-784A3B8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01D9-96AE-DFF5-FEFA-10CF6E5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F210-AFE6-1E3F-240C-A5DC545C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7AAC-7EDE-5944-A48B-A561F7AF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5375-A322-FC92-F965-0D5357AD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490E-E607-7726-467A-F0CFF13D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4C8-9103-F602-50D0-943565FF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7DF8-795D-4A7E-9740-FF2F91EE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F360-DFE9-095D-2648-4B657841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0A22-0EAD-51B0-B7E2-430D8F27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EB16-4A2C-B5E2-AC2F-0266858F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E6E-5598-F501-4CB0-C414050F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E903-336D-2D96-C4D8-B82C3E86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481F-BF87-F17B-4035-38EEA28E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B9B1-BD9D-B132-C4AD-679535B7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6B5E-CC63-63FE-75CF-25342DA0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76CC-8CCB-9F8E-8BAD-0646CAC5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79-AA6A-5E67-584E-830FFD98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4E7-2642-3957-D699-0D39DA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E04E-4F32-EF20-4472-80A3E74B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1A6B-0F21-F016-ED2D-F1365243A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CE54D-EA07-5651-2F97-C07063D65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00089-5CF5-F314-4C8C-A1AC3C934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3277-BF8F-4D5F-2735-13D7EAE8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B9FFE-5B53-723F-9172-1CAB2C6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25980-066E-A33A-88C3-A3EA4FF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C6CA-583F-F407-993B-6E05A232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DCCE-D584-7ECB-9B3C-B1B096B7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7CBF7-AE90-14DF-712B-E5D2697F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C8B4-EE87-07C7-D764-9843E22E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C3A5A-D4D5-161C-8739-1C2FC8F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215BB-F011-E7DC-B5EB-89A1C20A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3F9A-D57C-EE31-59C8-E1FF8D4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4713-8641-3F51-C58D-14D5E024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81F8-89EB-AAB3-EF37-61F83143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615-7605-7314-AF47-53E92FCB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F9040-CEEF-1E6F-A27E-515A88CC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1166-AB52-E223-5D14-56F61C0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8B7B-CEAC-0DBA-C0E0-436C94C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BE07F-4A43-D52D-32B8-A2B73588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309-7D64-84D1-3FCB-6EAF861E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3AFBE-5705-0FF1-1C76-D294803EA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4D645-07BF-FD62-96B8-0F145FA5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8009-5FBD-F3F5-7A08-E7414795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9AD5-46F3-A46C-63DB-06C90E5F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5318-EA00-9E7B-F021-A4C47F70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72518-E96F-23C5-2D4C-53A1101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B195-EB68-98B1-F90E-69C8B72B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5E9C-E9DF-45D3-F627-6A8CB1AC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68D2-4C63-48BB-A7C5-94694FEC22F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3A57-EF4F-BB5B-3A75-B32AA4222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2938-7536-5DE5-6C8D-8D2D0F4E7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C9EA-E7F2-4DB2-ADA8-71635F51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ot-mean-square_deviation" TargetMode="External"/><Relationship Id="rId2" Type="http://schemas.openxmlformats.org/officeDocument/2006/relationships/hyperlink" Target="https://www.kaggle.com/competitions/new-york-city-taxi-fare-predic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09600" y="1392555"/>
            <a:ext cx="7786000" cy="1436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i="0" dirty="0">
                <a:solidFill>
                  <a:srgbClr val="1F2328"/>
                </a:solidFill>
                <a:effectLst/>
                <a:latin typeface="+mn-lt"/>
              </a:rPr>
              <a:t>New York Taxi fare prediction based on the demand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9600" y="4462668"/>
            <a:ext cx="5486400" cy="1072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/>
              <a:t>BY</a:t>
            </a:r>
          </a:p>
          <a:p>
            <a:pPr algn="l">
              <a:spcBef>
                <a:spcPts val="0"/>
              </a:spcBef>
            </a:pPr>
            <a:r>
              <a:rPr lang="en-US" sz="1800" dirty="0"/>
              <a:t>SUSRINIVAS NETTEM</a:t>
            </a:r>
          </a:p>
          <a:p>
            <a:pPr algn="l">
              <a:spcBef>
                <a:spcPts val="0"/>
              </a:spcBef>
            </a:pPr>
            <a:r>
              <a:rPr lang="en-US" sz="1800" dirty="0"/>
              <a:t>SPRING 2023</a:t>
            </a:r>
            <a:endParaRPr sz="18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3809572" y="2743657"/>
            <a:ext cx="9125541" cy="3565819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33" y="6309433"/>
            <a:ext cx="12192000" cy="5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3D22E-A570-1570-B93B-D923EB559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246" y="1196704"/>
            <a:ext cx="5524979" cy="4252328"/>
          </a:xfrm>
        </p:spPr>
      </p:pic>
    </p:spTree>
    <p:extLst>
      <p:ext uri="{BB962C8B-B14F-4D97-AF65-F5344CB8AC3E}">
        <p14:creationId xmlns:p14="http://schemas.microsoft.com/office/powerpoint/2010/main" val="46646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FBBEB-3A99-AFA3-2251-F500FD39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AND COMPARISION OF MODELS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943F0-7B99-AC3E-CC64-1FD145A82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18128"/>
              </p:ext>
            </p:extLst>
          </p:nvPr>
        </p:nvGraphicFramePr>
        <p:xfrm>
          <a:off x="5922492" y="766265"/>
          <a:ext cx="5536002" cy="526671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90961">
                  <a:extLst>
                    <a:ext uri="{9D8B030D-6E8A-4147-A177-3AD203B41FA5}">
                      <a16:colId xmlns:a16="http://schemas.microsoft.com/office/drawing/2014/main" val="1732166901"/>
                    </a:ext>
                  </a:extLst>
                </a:gridCol>
                <a:gridCol w="2145041">
                  <a:extLst>
                    <a:ext uri="{9D8B030D-6E8A-4147-A177-3AD203B41FA5}">
                      <a16:colId xmlns:a16="http://schemas.microsoft.com/office/drawing/2014/main" val="3449312559"/>
                    </a:ext>
                  </a:extLst>
                </a:gridCol>
              </a:tblGrid>
              <a:tr h="719627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296549" marR="177930" marT="177930" marB="177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rgbClr val="FFFFFF"/>
                          </a:solidFill>
                        </a:rPr>
                        <a:t>RMSE value</a:t>
                      </a:r>
                    </a:p>
                  </a:txBody>
                  <a:tcPr marL="296549" marR="177930" marT="177930" marB="177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04353"/>
                  </a:ext>
                </a:extLst>
              </a:tr>
              <a:tr h="719627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Linear regression</a:t>
                      </a:r>
                    </a:p>
                  </a:txBody>
                  <a:tcPr marL="296549" marR="177930" marT="177930" marB="177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4.882</a:t>
                      </a:r>
                      <a:endParaRPr lang="en-US" sz="2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96549" marR="177930" marT="177930" marB="177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79936"/>
                  </a:ext>
                </a:extLst>
              </a:tr>
              <a:tr h="1035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Decision tree Regression</a:t>
                      </a:r>
                    </a:p>
                  </a:txBody>
                  <a:tcPr marL="296549" marR="177930" marT="177930" marB="17793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5.164</a:t>
                      </a:r>
                      <a:endParaRPr lang="en-US" sz="2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96549" marR="177930" marT="177930" marB="177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90281"/>
                  </a:ext>
                </a:extLst>
              </a:tr>
              <a:tr h="719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296549" marR="177930" marT="177930" marB="177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5.773</a:t>
                      </a:r>
                    </a:p>
                  </a:txBody>
                  <a:tcPr marL="296549" marR="177930" marT="177930" marB="177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65514"/>
                  </a:ext>
                </a:extLst>
              </a:tr>
              <a:tr h="1035946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Light Gradient Boosting Machine</a:t>
                      </a:r>
                    </a:p>
                  </a:txBody>
                  <a:tcPr marL="296549" marR="177930" marT="177930" marB="17793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4.120</a:t>
                      </a:r>
                    </a:p>
                  </a:txBody>
                  <a:tcPr marL="296549" marR="177930" marT="177930" marB="177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57034"/>
                  </a:ext>
                </a:extLst>
              </a:tr>
              <a:tr h="1035946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Gradient Boosting Regressor</a:t>
                      </a:r>
                    </a:p>
                  </a:txBody>
                  <a:tcPr marL="296549" marR="177930" marT="177930" marB="1779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3.648</a:t>
                      </a:r>
                    </a:p>
                  </a:txBody>
                  <a:tcPr marL="296549" marR="177930" marT="177930" marB="1779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5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8BCC1-754A-3C97-CE62-E68380DC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06649"/>
            <a:ext cx="10905066" cy="204470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03382-055F-6390-992C-E2B4AC1E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CONCLUSION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B639D331-360B-2455-A540-3AC0668F0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7522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90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itable Professional Thank you PowerPoint Slide">
            <a:extLst>
              <a:ext uri="{FF2B5EF4-FFF2-40B4-BE49-F238E27FC236}">
                <a16:creationId xmlns:a16="http://schemas.microsoft.com/office/drawing/2014/main" id="{7731DC0A-CDB3-5C66-2924-7231089A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6726-34C7-456A-80C2-7E57E1F2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81DF-AB3E-37F8-E613-895582E7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MOTIVATION</a:t>
            </a:r>
          </a:p>
          <a:p>
            <a:r>
              <a:rPr lang="en-US" sz="2000" dirty="0"/>
              <a:t>DATASET</a:t>
            </a:r>
          </a:p>
          <a:p>
            <a:r>
              <a:rPr lang="en-US" sz="2000" dirty="0"/>
              <a:t>ANALYSIS</a:t>
            </a:r>
          </a:p>
          <a:p>
            <a:r>
              <a:rPr lang="en-US" sz="2000" dirty="0"/>
              <a:t>PREDICTION AND COMPARISION OF MODELS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1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30A1-1ACB-68FA-C1F0-BB02D46B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7714-250A-C146-9C21-307FCA79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92365"/>
            <a:ext cx="9941319" cy="3349815"/>
          </a:xfrm>
        </p:spPr>
        <p:txBody>
          <a:bodyPr anchor="ctr">
            <a:noAutofit/>
          </a:bodyPr>
          <a:lstStyle/>
          <a:p>
            <a:r>
              <a:rPr lang="en-US" sz="2000" b="0" i="0" dirty="0">
                <a:effectLst/>
              </a:rPr>
              <a:t>More than 100,000 automobiles are currently on the road in NYC, an increase of 63,000 over the previous several years. </a:t>
            </a:r>
          </a:p>
          <a:p>
            <a:r>
              <a:rPr lang="en-US" sz="2000" b="0" i="0" dirty="0">
                <a:effectLst/>
              </a:rPr>
              <a:t>on the other hand, taxi trips have decreased from 11 million to 8.5 million annually while the number of trips in app-based vehicles has climbed from 6 million to 17 million annually. </a:t>
            </a:r>
          </a:p>
          <a:p>
            <a:r>
              <a:rPr lang="en-US" sz="2000" b="0" i="0" dirty="0">
                <a:effectLst/>
              </a:rPr>
              <a:t>The NYC Yellow Cab company consequently made the decision to focus more on data.</a:t>
            </a:r>
          </a:p>
          <a:p>
            <a:r>
              <a:rPr lang="en-US" sz="2000" b="0" i="0" dirty="0">
                <a:effectLst/>
              </a:rPr>
              <a:t>In addition, there are apps like Uber, OLA, Lyft and others. </a:t>
            </a:r>
          </a:p>
          <a:p>
            <a:r>
              <a:rPr lang="en-US" sz="2000" b="0" i="0" dirty="0">
                <a:effectLst/>
              </a:rPr>
              <a:t>How do these apps operate? After all, the fixed price is not an arbitrary assumption.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cxnSp>
        <p:nvCxnSpPr>
          <p:cNvPr id="49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9BAB3-630A-1D4D-1200-15FF2A22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5965"/>
            <a:ext cx="5251316" cy="726256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DA1BDF-43F4-A1DD-79AE-7E2FD4F3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1"/>
            <a:ext cx="4619621" cy="4908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r>
              <a:rPr lang="en-US" sz="1400" b="0" i="0" dirty="0">
                <a:effectLst/>
              </a:rPr>
              <a:t>Estimating taxi trip costs under multiple dynamic factors, such as time of day, which have an impact on the traffic situation and the starting point in a large metropolis, is challenging for both individuals and enterprises.</a:t>
            </a:r>
          </a:p>
          <a:p>
            <a:r>
              <a:rPr lang="en-US" sz="1400" b="0" i="0" dirty="0">
                <a:effectLst/>
              </a:rPr>
              <a:t>The aim of  this project is to predict the fare amount for a taxi ride in New York City, given the pickup, drop-off locations</a:t>
            </a:r>
            <a:r>
              <a:rPr lang="en-US" sz="1400" dirty="0"/>
              <a:t>, </a:t>
            </a:r>
            <a:r>
              <a:rPr lang="en-US" sz="1400" b="0" i="0" dirty="0">
                <a:effectLst/>
              </a:rPr>
              <a:t>time and no of passengers for the pickup.</a:t>
            </a:r>
          </a:p>
          <a:p>
            <a:r>
              <a:rPr lang="en-US" sz="1400" dirty="0"/>
              <a:t>I compared different machine learning models in this project based on RMSE value and found the best model for predicting the data</a:t>
            </a:r>
          </a:p>
          <a:p>
            <a:r>
              <a:rPr lang="en-US" sz="1400" dirty="0"/>
              <a:t>Machine learning models used :</a:t>
            </a:r>
          </a:p>
          <a:p>
            <a:pPr marL="0" indent="0">
              <a:buNone/>
            </a:pPr>
            <a:r>
              <a:rPr lang="en-US" sz="1400" dirty="0"/>
              <a:t>    1. Linear Regression</a:t>
            </a:r>
          </a:p>
          <a:p>
            <a:pPr marL="0" indent="0">
              <a:buNone/>
            </a:pPr>
            <a:r>
              <a:rPr lang="en-US" sz="1400" dirty="0"/>
              <a:t>    2. Decision Tree Regressor</a:t>
            </a:r>
          </a:p>
          <a:p>
            <a:pPr marL="0" indent="0">
              <a:buNone/>
            </a:pPr>
            <a:r>
              <a:rPr lang="en-US" sz="1400" dirty="0"/>
              <a:t>    3.  Random Forest</a:t>
            </a:r>
          </a:p>
          <a:p>
            <a:pPr marL="0" indent="0">
              <a:buNone/>
            </a:pPr>
            <a:r>
              <a:rPr lang="en-US" sz="1400" dirty="0"/>
              <a:t>    4. Light Gradient Boosting Machine</a:t>
            </a:r>
          </a:p>
          <a:p>
            <a:pPr marL="0" indent="0">
              <a:buNone/>
            </a:pPr>
            <a:r>
              <a:rPr lang="en-US" sz="1400" dirty="0"/>
              <a:t>    5. Gradient Boosting Regressor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52" name="Picture 36" descr="A photo of a city at the time">
            <a:extLst>
              <a:ext uri="{FF2B5EF4-FFF2-40B4-BE49-F238E27FC236}">
                <a16:creationId xmlns:a16="http://schemas.microsoft.com/office/drawing/2014/main" id="{18FC13A9-3295-C7B5-0D1B-42A0E9056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6" r="2073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747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8ACF-8ECE-C693-2685-A2BCE07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A9-6340-D12A-716F-CB1D2534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2" y="2006081"/>
            <a:ext cx="10392747" cy="4170881"/>
          </a:xfrm>
        </p:spPr>
        <p:txBody>
          <a:bodyPr>
            <a:normAutofit/>
          </a:bodyPr>
          <a:lstStyle/>
          <a:p>
            <a:r>
              <a:rPr lang="en-US" sz="1400" dirty="0"/>
              <a:t>Downloaded dataset from Kaggle - </a:t>
            </a:r>
            <a:r>
              <a:rPr lang="en-US" sz="1400" dirty="0">
                <a:hlinkClick r:id="rId2"/>
              </a:rPr>
              <a:t>https://www.kaggle.com/competitions/new-york-city-taxi-fare-prediction/data</a:t>
            </a:r>
            <a:endParaRPr lang="en-US" sz="1400" dirty="0"/>
          </a:p>
          <a:p>
            <a:r>
              <a:rPr lang="en-US" sz="1400" dirty="0"/>
              <a:t>Dataset contains </a:t>
            </a:r>
            <a:r>
              <a:rPr lang="en-US" sz="1400" b="0" i="0" dirty="0">
                <a:solidFill>
                  <a:srgbClr val="212121"/>
                </a:solidFill>
                <a:effectLst/>
              </a:rPr>
              <a:t>229569 rows and 8 columns </a:t>
            </a:r>
          </a:p>
          <a:p>
            <a:r>
              <a:rPr lang="en-US" sz="1400" dirty="0">
                <a:solidFill>
                  <a:srgbClr val="212121"/>
                </a:solidFill>
              </a:rPr>
              <a:t>Our target variable is taxi fare which depends on several factors such as distance, time travelled, no of passengers and traffic.</a:t>
            </a:r>
          </a:p>
          <a:p>
            <a:r>
              <a:rPr lang="en-US" sz="1400" b="0" i="0" dirty="0">
                <a:solidFill>
                  <a:srgbClr val="3C4043"/>
                </a:solidFill>
                <a:effectLst/>
              </a:rPr>
              <a:t>The evaluation metric for this competition is the </a:t>
            </a:r>
            <a:r>
              <a:rPr lang="en-US" sz="1400" b="0" i="0" u="none" strike="noStrike" dirty="0">
                <a:solidFill>
                  <a:srgbClr val="202124"/>
                </a:solidFill>
                <a:effectLst/>
                <a:hlinkClick r:id="rId3"/>
              </a:rPr>
              <a:t>root mean-squared error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 or RMSE. RMSE measures the difference between the predictions of a model, and the corresponding ground truth.</a:t>
            </a:r>
          </a:p>
          <a:p>
            <a:r>
              <a:rPr lang="en-US" sz="1400" b="0" i="0" dirty="0">
                <a:solidFill>
                  <a:srgbClr val="3C4043"/>
                </a:solidFill>
                <a:effectLst/>
              </a:rPr>
              <a:t>We need to filter our dataset as to get better predictions such as fare greater than minimum ride of taxi, no of passengers and the distance</a:t>
            </a:r>
          </a:p>
          <a:p>
            <a:endParaRPr lang="en-US" sz="1200" b="0" i="0" dirty="0">
              <a:solidFill>
                <a:srgbClr val="3C4043"/>
              </a:solidFill>
              <a:effectLst/>
            </a:endParaRPr>
          </a:p>
          <a:p>
            <a:endParaRPr lang="en-US" sz="1000" dirty="0">
              <a:solidFill>
                <a:srgbClr val="212121"/>
              </a:solidFill>
            </a:endParaRPr>
          </a:p>
          <a:p>
            <a:endParaRPr lang="en-US" sz="12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BAE9B8-D458-377F-119D-EDA77A93D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9" y="2723535"/>
            <a:ext cx="6869840" cy="34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807F-C297-F917-819F-71923908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pic>
        <p:nvPicPr>
          <p:cNvPr id="7" name="Content Placeholder 6" descr="A picture containing diagram, plot, line, screenshot&#10;&#10;Description automatically generated">
            <a:extLst>
              <a:ext uri="{FF2B5EF4-FFF2-40B4-BE49-F238E27FC236}">
                <a16:creationId xmlns:a16="http://schemas.microsoft.com/office/drawing/2014/main" id="{F47EDCEF-BB6F-6CCE-F145-D600298F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40566"/>
            <a:ext cx="6096000" cy="3786808"/>
          </a:xfrm>
        </p:spPr>
      </p:pic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36967F08-6060-04F0-5212-A77E2ACB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540565"/>
            <a:ext cx="5546928" cy="36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DF01-3F30-A47E-BC78-3D9D38DA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 pick up and drop off locations</a:t>
            </a:r>
          </a:p>
        </p:txBody>
      </p:sp>
      <p:pic>
        <p:nvPicPr>
          <p:cNvPr id="5" name="Content Placeholder 4" descr="A picture containing map, text, atlas&#10;&#10;Description automatically generated">
            <a:extLst>
              <a:ext uri="{FF2B5EF4-FFF2-40B4-BE49-F238E27FC236}">
                <a16:creationId xmlns:a16="http://schemas.microsoft.com/office/drawing/2014/main" id="{BFA0C957-AC73-B625-7AB3-CA4951F54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12" y="1825625"/>
            <a:ext cx="8796976" cy="4351338"/>
          </a:xfrm>
        </p:spPr>
      </p:pic>
    </p:spTree>
    <p:extLst>
      <p:ext uri="{BB962C8B-B14F-4D97-AF65-F5344CB8AC3E}">
        <p14:creationId xmlns:p14="http://schemas.microsoft.com/office/powerpoint/2010/main" val="255248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A69AF-AB99-05AC-2B1A-B516FC33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043"/>
            <a:ext cx="5806943" cy="5151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7C5FE-6BC7-C474-A9CE-BE261FD3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42" y="715616"/>
            <a:ext cx="5642935" cy="4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03C-F393-82E8-3529-F757B3C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to find distance between 2 points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E061B7D-67D2-FAA8-8F7B-FE3447751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1194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C25A2DD-8376-90B3-28AF-5FD610930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781" y="3050747"/>
            <a:ext cx="5108219" cy="9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2809</TotalTime>
  <Words>506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New York Taxi fare prediction based on the demand </vt:lpstr>
      <vt:lpstr>OVERVIEW</vt:lpstr>
      <vt:lpstr>INTRODUCTION</vt:lpstr>
      <vt:lpstr>Motivation</vt:lpstr>
      <vt:lpstr>DATASET</vt:lpstr>
      <vt:lpstr>Analysis of data</vt:lpstr>
      <vt:lpstr>New York city pick up and drop off locations</vt:lpstr>
      <vt:lpstr>PowerPoint Presentation</vt:lpstr>
      <vt:lpstr>Formula to find distance between 2 points</vt:lpstr>
      <vt:lpstr>PowerPoint Presentation</vt:lpstr>
      <vt:lpstr>PREDICTION AND COMPARISION OF MODELS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Taxi fare prediction based on the demand </dc:title>
  <dc:creator>Susrinivas</dc:creator>
  <cp:lastModifiedBy>Susrinivas</cp:lastModifiedBy>
  <cp:revision>2</cp:revision>
  <dcterms:created xsi:type="dcterms:W3CDTF">2023-04-25T20:53:20Z</dcterms:created>
  <dcterms:modified xsi:type="dcterms:W3CDTF">2023-05-08T07:16:02Z</dcterms:modified>
</cp:coreProperties>
</file>