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1" r:id="rId3"/>
    <p:sldId id="277" r:id="rId4"/>
    <p:sldId id="280" r:id="rId5"/>
    <p:sldId id="275" r:id="rId6"/>
    <p:sldId id="259" r:id="rId7"/>
    <p:sldId id="261" r:id="rId8"/>
    <p:sldId id="262" r:id="rId9"/>
    <p:sldId id="266" r:id="rId10"/>
    <p:sldId id="265" r:id="rId11"/>
    <p:sldId id="263" r:id="rId12"/>
    <p:sldId id="267" r:id="rId13"/>
    <p:sldId id="269" r:id="rId14"/>
    <p:sldId id="264" r:id="rId15"/>
    <p:sldId id="260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CA55-BC44-0A7D-F0A8-E0CE3A2D2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83584-04D2-520F-B959-73EA78F5C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08D52-49C6-57E8-597D-CC2F56DF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4837-8889-4351-9B5C-7FCFB983279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C54E-4267-C83D-28B7-1235ECD5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C684-4D33-0858-FD2F-00357EE1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253-74FA-4C68-B322-BC599F11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7D09-D3C0-D250-2DBD-A9531788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59BBB-5F26-A730-9A5D-185E52533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B319-C309-8661-83E9-1899036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4837-8889-4351-9B5C-7FCFB983279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E913-5E6C-BCD2-4583-28D966F8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653B-84D3-3B86-E172-F780CD7B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253-74FA-4C68-B322-BC599F11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0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DA1DF-7DA4-DB14-2BCF-681C4BC01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8D5EE-9D1A-70F1-2EF0-C99595C4C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D8DE6-2103-6308-2395-CAEF2524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4837-8889-4351-9B5C-7FCFB983279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4F73-63CF-FB22-0527-9CC22EB3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77D01-75BB-74E2-6E86-FCB2E5FB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253-74FA-4C68-B322-BC599F11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1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267D-8196-04B2-4D02-46DC6297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E7517-80FC-7B59-044E-47F45510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BEAF-6E6C-4091-2FFC-C1E8676F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4837-8889-4351-9B5C-7FCFB983279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4747-C345-7778-5DF0-9DF12B82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7C32C-2CAB-EDB7-9885-2B212598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253-74FA-4C68-B322-BC599F11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48BF-C34E-88D7-7B6A-F5617961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1ABFB-32EE-4BBA-0153-DED6AA58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D9605-5A44-5B59-0D2E-DE24AB78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4837-8889-4351-9B5C-7FCFB983279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4F197-916E-C15E-DB83-102DDB30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5445F-FC45-9BF4-1198-1809C7BA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253-74FA-4C68-B322-BC599F11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9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5386-C18C-BC20-F34F-F42522E0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2D94-4EA5-B2F3-C3F5-FE2E790F8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5D8BE-68CC-A62D-FAD6-3D7782062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937-6DE5-CDB2-E816-7662C0A3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4837-8889-4351-9B5C-7FCFB983279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82EF-6DD2-2813-745D-64532AF8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51B07-E2F2-D6E5-17BC-B395C824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253-74FA-4C68-B322-BC599F11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8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57AA-0284-676F-A79F-D5E6F2D5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F02DC-9DF6-BBDD-F36A-434AA921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C2BC4-AD38-526B-D4BF-FEF1B5659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E4EF3-1DAE-B78F-27C2-E6B4E2756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4C00F-1A8E-9E90-920A-DEB4B4B7E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74014-6E0C-0540-6A21-10DBAE75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4837-8889-4351-9B5C-7FCFB983279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C5A02-E1D8-CCD2-3EEA-E6C6ECB1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97414-13CD-E59B-F3AA-34919099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253-74FA-4C68-B322-BC599F11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0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30E-5423-B035-C952-3F5B9B47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889AF-B176-AF87-4BAC-BEC4C5A1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4837-8889-4351-9B5C-7FCFB983279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D41BB-210C-A695-6702-95FA76CF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30245-165A-3529-603E-F3F53094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253-74FA-4C68-B322-BC599F11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3F395-3953-2A08-CEC1-7A73DC91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4837-8889-4351-9B5C-7FCFB983279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161C2-2DA0-6C34-2B54-093817F4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D0CFB-007A-9743-609E-72CE1237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253-74FA-4C68-B322-BC599F11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27F7-BF39-5F8C-C94C-98AEF2A8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9C98-3BE4-99D5-D9E9-76F9183A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7C233-F944-27C9-5AA2-875185358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C98C-CCE5-FEF0-A6F9-9C361847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4837-8889-4351-9B5C-7FCFB983279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1DEE3-C820-BE9C-5F86-3145A7AB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35915-E0B9-73F5-DB5E-3D823644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253-74FA-4C68-B322-BC599F11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06DE-284A-D7AC-B2D3-27B77F4F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3EE81-7AED-1042-3436-D591E9C40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690D-A16F-FDC6-285B-D82DEFE27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D1A99-92B7-20F4-E864-147E0D4E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4837-8889-4351-9B5C-7FCFB983279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6A8E1-0CD8-D718-9FF4-14EB151C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B6654-94F6-82AD-C705-AEA35EC8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2253-74FA-4C68-B322-BC599F11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1157F-8FE8-EF2D-0EE3-F01FE936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71C1-E28B-9F13-9FE8-DABDD4B5E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6B6E-66C0-4ACD-6DE3-97F92C827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54837-8889-4351-9B5C-7FCFB983279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50325-2D74-C24C-8DE3-4F89CE0E0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EEE28-7554-813F-00BE-21A4D59C0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2253-74FA-4C68-B322-BC599F11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maryland.gov/Public-Safety/Maryland-Statewide-Vehicle-Crashes/65du-s3qu" TargetMode="External"/><Relationship Id="rId2" Type="http://schemas.openxmlformats.org/officeDocument/2006/relationships/hyperlink" Target="https://opendata.maryland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opendata.maryland.gov/Public-Safety/Maryland-Statewide-Vehicle-Crashes-Vehicle-Details/mhft-5t5y" TargetMode="External"/><Relationship Id="rId4" Type="http://schemas.openxmlformats.org/officeDocument/2006/relationships/hyperlink" Target="https://opendata.maryland.gov/Public-Safety/Maryland-Statewide-Vehicle-Crashes-Person-Details-/py4c-dic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app/profile/ujwala.namineni113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DC02-9E2C-F152-2CC3-6F17E884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2773363"/>
          </a:xfrm>
        </p:spPr>
        <p:txBody>
          <a:bodyPr>
            <a:normAutofit/>
          </a:bodyPr>
          <a:lstStyle/>
          <a:p>
            <a:pPr algn="ctr"/>
            <a:r>
              <a:rPr lang="en-US" sz="4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MARYLAND STATEWIDE VEHICLE CRASHES – PREDICTING SEVERITY OF INJURY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9A2D-DC2B-97A2-DA8B-E1EDD7AF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5238865"/>
            <a:ext cx="10629900" cy="13255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Ujwala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Namineni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OI46298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light, traffic, dark">
            <a:extLst>
              <a:ext uri="{FF2B5EF4-FFF2-40B4-BE49-F238E27FC236}">
                <a16:creationId xmlns:a16="http://schemas.microsoft.com/office/drawing/2014/main" id="{FC679955-2494-FA6E-61C3-EAD571D8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2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FF898-7FD3-2388-467F-49A479A6E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46" t="11296" r="18518" b="19023"/>
          <a:stretch/>
        </p:blipFill>
        <p:spPr>
          <a:xfrm>
            <a:off x="3190240" y="1253066"/>
            <a:ext cx="9001760" cy="5571067"/>
          </a:xfrm>
          <a:prstGeom prst="rect">
            <a:avLst/>
          </a:prstGeom>
        </p:spPr>
      </p:pic>
      <p:pic>
        <p:nvPicPr>
          <p:cNvPr id="4" name="Picture 3" descr="A picture containing text, light, traffic, dark">
            <a:extLst>
              <a:ext uri="{FF2B5EF4-FFF2-40B4-BE49-F238E27FC236}">
                <a16:creationId xmlns:a16="http://schemas.microsoft.com/office/drawing/2014/main" id="{FC679955-2494-FA6E-61C3-EAD571D87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238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A4B57-D175-9C77-6BE1-BB3853F17971}"/>
              </a:ext>
            </a:extLst>
          </p:cNvPr>
          <p:cNvSpPr txBox="1"/>
          <p:nvPr/>
        </p:nvSpPr>
        <p:spPr>
          <a:xfrm>
            <a:off x="127000" y="1642533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- 2</a:t>
            </a:r>
          </a:p>
        </p:txBody>
      </p:sp>
    </p:spTree>
    <p:extLst>
      <p:ext uri="{BB962C8B-B14F-4D97-AF65-F5344CB8AC3E}">
        <p14:creationId xmlns:p14="http://schemas.microsoft.com/office/powerpoint/2010/main" val="297576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DC02-9E2C-F152-2CC3-6F17E884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365082"/>
            <a:ext cx="10515601" cy="136678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9A2D-DC2B-97A2-DA8B-E1EDD7AF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858703"/>
            <a:ext cx="10515601" cy="2923624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account in Microsoft Azure to store the CSV file of the dataset after preprocessing.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Azure Machine Learning workspace and Azure ML studio to create different types of pipelines of the machine learning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machine learning models using Microsoft Azure, including logistic regression, decision tree, and random forest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Among the models, logistic regression performed the best for this data, achieving an accuracy of 80.25%.</a:t>
            </a:r>
          </a:p>
          <a:p>
            <a:endParaRPr lang="en-US" dirty="0"/>
          </a:p>
        </p:txBody>
      </p:sp>
      <p:pic>
        <p:nvPicPr>
          <p:cNvPr id="4" name="Picture 3" descr="A picture containing text, light, traffic, dark">
            <a:extLst>
              <a:ext uri="{FF2B5EF4-FFF2-40B4-BE49-F238E27FC236}">
                <a16:creationId xmlns:a16="http://schemas.microsoft.com/office/drawing/2014/main" id="{FC679955-2494-FA6E-61C3-EAD571D8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8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ght, traffic, dark">
            <a:extLst>
              <a:ext uri="{FF2B5EF4-FFF2-40B4-BE49-F238E27FC236}">
                <a16:creationId xmlns:a16="http://schemas.microsoft.com/office/drawing/2014/main" id="{FC679955-2494-FA6E-61C3-EAD571D8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3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8889D7-EDAC-BADF-8DE3-8B6BEBE8B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38" t="32842" r="15643" b="9334"/>
          <a:stretch/>
        </p:blipFill>
        <p:spPr>
          <a:xfrm>
            <a:off x="402657" y="1238250"/>
            <a:ext cx="6402404" cy="5619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C9B627-564C-88D9-AB7A-74B2A8DA1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181" t="43649" r="28889" b="21824"/>
          <a:stretch/>
        </p:blipFill>
        <p:spPr>
          <a:xfrm>
            <a:off x="7103443" y="1453413"/>
            <a:ext cx="1665171" cy="2743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7C99B0-34DD-4FFB-BBB9-8EDFE6C9B864}"/>
              </a:ext>
            </a:extLst>
          </p:cNvPr>
          <p:cNvSpPr txBox="1"/>
          <p:nvPr/>
        </p:nvSpPr>
        <p:spPr>
          <a:xfrm flipH="1">
            <a:off x="7207718" y="4870384"/>
            <a:ext cx="4198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1389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ght, traffic, dark">
            <a:extLst>
              <a:ext uri="{FF2B5EF4-FFF2-40B4-BE49-F238E27FC236}">
                <a16:creationId xmlns:a16="http://schemas.microsoft.com/office/drawing/2014/main" id="{FC679955-2494-FA6E-61C3-EAD571D8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3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6101C8-4373-108E-2B59-D2177437B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50" t="38456" r="9327" b="7228"/>
          <a:stretch/>
        </p:blipFill>
        <p:spPr>
          <a:xfrm>
            <a:off x="548641" y="1238251"/>
            <a:ext cx="6246796" cy="5619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E24BCE-09DD-19A0-0684-17A6324BB8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883" t="41263" r="29152" b="23368"/>
          <a:stretch/>
        </p:blipFill>
        <p:spPr>
          <a:xfrm>
            <a:off x="7161194" y="1583456"/>
            <a:ext cx="1617045" cy="32599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EDDD85-F15A-59AA-DF17-BE362031F314}"/>
              </a:ext>
            </a:extLst>
          </p:cNvPr>
          <p:cNvSpPr txBox="1"/>
          <p:nvPr/>
        </p:nvSpPr>
        <p:spPr>
          <a:xfrm>
            <a:off x="7161196" y="5216893"/>
            <a:ext cx="4482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</a:t>
            </a:r>
          </a:p>
        </p:txBody>
      </p:sp>
    </p:spTree>
    <p:extLst>
      <p:ext uri="{BB962C8B-B14F-4D97-AF65-F5344CB8AC3E}">
        <p14:creationId xmlns:p14="http://schemas.microsoft.com/office/powerpoint/2010/main" val="328630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DC02-9E2C-F152-2CC3-6F17E884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46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9A2D-DC2B-97A2-DA8B-E1EDD7AF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4321"/>
            <a:ext cx="10515600" cy="336264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web application using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web page via the 'app.py'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the machine learning model into the web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Defined a function to predict whether a person is injured or not.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is created in localhost (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http://localhost:8501/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text, light, traffic, dark">
            <a:extLst>
              <a:ext uri="{FF2B5EF4-FFF2-40B4-BE49-F238E27FC236}">
                <a16:creationId xmlns:a16="http://schemas.microsoft.com/office/drawing/2014/main" id="{FC679955-2494-FA6E-61C3-EAD571D87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90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ght, traffic, dark">
            <a:extLst>
              <a:ext uri="{FF2B5EF4-FFF2-40B4-BE49-F238E27FC236}">
                <a16:creationId xmlns:a16="http://schemas.microsoft.com/office/drawing/2014/main" id="{FC679955-2494-FA6E-61C3-EAD571D8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38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5443B-EFB7-7CA9-2BE6-05AB5C63A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5" t="9481" r="4351" b="7111"/>
          <a:stretch/>
        </p:blipFill>
        <p:spPr>
          <a:xfrm>
            <a:off x="548640" y="1506172"/>
            <a:ext cx="11013440" cy="5351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3F7D15-F081-D4EE-FC37-3283758CA2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222" r="5834" b="69481"/>
          <a:stretch/>
        </p:blipFill>
        <p:spPr>
          <a:xfrm>
            <a:off x="274320" y="1238250"/>
            <a:ext cx="10353040" cy="5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2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ght, traffic, dark">
            <a:extLst>
              <a:ext uri="{FF2B5EF4-FFF2-40B4-BE49-F238E27FC236}">
                <a16:creationId xmlns:a16="http://schemas.microsoft.com/office/drawing/2014/main" id="{FC679955-2494-FA6E-61C3-EAD571D8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38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F49F74-102A-C274-8036-544DABE384A9}"/>
              </a:ext>
            </a:extLst>
          </p:cNvPr>
          <p:cNvSpPr txBox="1"/>
          <p:nvPr/>
        </p:nvSpPr>
        <p:spPr>
          <a:xfrm>
            <a:off x="3869356" y="1453415"/>
            <a:ext cx="438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F77E0-2133-7860-0373-952541B5DF71}"/>
              </a:ext>
            </a:extLst>
          </p:cNvPr>
          <p:cNvSpPr txBox="1"/>
          <p:nvPr/>
        </p:nvSpPr>
        <p:spPr>
          <a:xfrm>
            <a:off x="991402" y="2726929"/>
            <a:ext cx="10260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accurate and reliable data analysis, it is crucial to validate data integrity and avoid merging duplicate entries or introducing additional rows due to improper merging practices.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web pages with Microsoft Azure web services is complex and requires technical expertise.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many categorical features can make predicting target variables complex.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5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ght, traffic, dark">
            <a:extLst>
              <a:ext uri="{FF2B5EF4-FFF2-40B4-BE49-F238E27FC236}">
                <a16:creationId xmlns:a16="http://schemas.microsoft.com/office/drawing/2014/main" id="{FC679955-2494-FA6E-61C3-EAD571D8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38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F49F74-102A-C274-8036-544DABE384A9}"/>
              </a:ext>
            </a:extLst>
          </p:cNvPr>
          <p:cNvSpPr txBox="1"/>
          <p:nvPr/>
        </p:nvSpPr>
        <p:spPr>
          <a:xfrm>
            <a:off x="2265872" y="3049438"/>
            <a:ext cx="7660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731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DC02-9E2C-F152-2CC3-6F17E884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46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9A2D-DC2B-97A2-DA8B-E1EDD7AF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0171"/>
            <a:ext cx="10515600" cy="3934258"/>
          </a:xfrm>
        </p:spPr>
        <p:txBody>
          <a:bodyPr>
            <a:noAutofit/>
          </a:bodyPr>
          <a:lstStyle/>
          <a:p>
            <a:pPr algn="l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this project is the Maryland Statewide Vehicle Crashes dataset, which was obtained from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https://opendata.maryland.gov/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dataset contains information on vehicle crashes that occurred in Maryland state between 2015 and 2022. The dataset is composed of three sub-datasets, which are:</a:t>
            </a:r>
          </a:p>
          <a:p>
            <a:pPr algn="l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Maryland Statewide Vehicle Crashes: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https://opendata.maryland.gov/Public-Safety/Maryland-Statewide-Vehicle-Crashes/65du-s3qu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 Details: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https://opendata.maryland.gov/Public-Safety/Maryland-Statewide-Vehicle-Crashes-Person-Details-/py4c-dicf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 Details: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https://opendata.maryland.gov/Public-Safety/Maryland-Statewide-Vehicle-Crashes-Vehicle-Details/mhft-5t5y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light, traffic, dark">
            <a:extLst>
              <a:ext uri="{FF2B5EF4-FFF2-40B4-BE49-F238E27FC236}">
                <a16:creationId xmlns:a16="http://schemas.microsoft.com/office/drawing/2014/main" id="{FC679955-2494-FA6E-61C3-EAD571D87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202130"/>
            <a:ext cx="12192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DC02-9E2C-F152-2CC3-6F17E884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48" y="1617045"/>
            <a:ext cx="10497152" cy="1292259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9A2D-DC2B-97A2-DA8B-E1EDD7AF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3064"/>
            <a:ext cx="10515600" cy="202845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severity of the injury after the accident: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machine-learning model that predicts the severity of injuries sustained by individuals involved in vehicle crashes in Maryland. Predicting the severity by the deployment of the model.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light, traffic, dark">
            <a:extLst>
              <a:ext uri="{FF2B5EF4-FFF2-40B4-BE49-F238E27FC236}">
                <a16:creationId xmlns:a16="http://schemas.microsoft.com/office/drawing/2014/main" id="{FC679955-2494-FA6E-61C3-EAD571D8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2130"/>
            <a:ext cx="12192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DC02-9E2C-F152-2CC3-6F17E884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48" y="1617045"/>
            <a:ext cx="10497152" cy="1292259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9A2D-DC2B-97A2-DA8B-E1EDD7AF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3064"/>
            <a:ext cx="10515600" cy="2028456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vehicles and persons datasets are merged on ‘VEHICLE_ID’.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obtained dataset and crashes dataset are merged on ‘REPORT_NO’.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preprocessing, the shape of the dataset is (619031, 22).</a:t>
            </a:r>
          </a:p>
        </p:txBody>
      </p:sp>
      <p:pic>
        <p:nvPicPr>
          <p:cNvPr id="4" name="Picture 3" descr="A picture containing text, light, traffic, dark">
            <a:extLst>
              <a:ext uri="{FF2B5EF4-FFF2-40B4-BE49-F238E27FC236}">
                <a16:creationId xmlns:a16="http://schemas.microsoft.com/office/drawing/2014/main" id="{FC679955-2494-FA6E-61C3-EAD571D8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2130"/>
            <a:ext cx="12192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1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1">
            <a:extLst>
              <a:ext uri="{FF2B5EF4-FFF2-40B4-BE49-F238E27FC236}">
                <a16:creationId xmlns:a16="http://schemas.microsoft.com/office/drawing/2014/main" id="{201C88F9-E440-45DE-A776-9609EB590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43A9A5-BB20-9BD4-CAFB-AE385200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00" y="1905803"/>
            <a:ext cx="10516402" cy="130567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pic>
        <p:nvPicPr>
          <p:cNvPr id="9" name="Picture 4" descr="Exploratory Data Analysis in Python: Beginner's Guide for 2021 -">
            <a:extLst>
              <a:ext uri="{FF2B5EF4-FFF2-40B4-BE49-F238E27FC236}">
                <a16:creationId xmlns:a16="http://schemas.microsoft.com/office/drawing/2014/main" id="{2DE8B2ED-7EBE-0F5E-14BC-5F572658D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026" y="3646521"/>
            <a:ext cx="11097349" cy="18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text, light, traffic, dark">
            <a:extLst>
              <a:ext uri="{FF2B5EF4-FFF2-40B4-BE49-F238E27FC236}">
                <a16:creationId xmlns:a16="http://schemas.microsoft.com/office/drawing/2014/main" id="{9D3A10EC-AD59-0F87-BBF5-B22B8F288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4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1">
            <a:extLst>
              <a:ext uri="{FF2B5EF4-FFF2-40B4-BE49-F238E27FC236}">
                <a16:creationId xmlns:a16="http://schemas.microsoft.com/office/drawing/2014/main" id="{201C88F9-E440-45DE-A776-9609EB590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24500-0EE3-C9A5-2E89-51E6E4A9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2019300"/>
            <a:ext cx="4388979" cy="4131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pic>
        <p:nvPicPr>
          <p:cNvPr id="8" name="Picture Placeholder 41" descr="Logo, company name">
            <a:extLst>
              <a:ext uri="{FF2B5EF4-FFF2-40B4-BE49-F238E27FC236}">
                <a16:creationId xmlns:a16="http://schemas.microsoft.com/office/drawing/2014/main" id="{34528CFA-1227-B7B9-E046-33103CF8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34" b="17434"/>
          <a:stretch>
            <a:fillRect/>
          </a:stretch>
        </p:blipFill>
        <p:spPr>
          <a:xfrm>
            <a:off x="8953500" y="4711361"/>
            <a:ext cx="2600805" cy="990950"/>
          </a:xfrm>
          <a:prstGeom prst="rect">
            <a:avLst/>
          </a:prstGeom>
        </p:spPr>
      </p:pic>
      <p:pic>
        <p:nvPicPr>
          <p:cNvPr id="7" name="Picture Placeholder 37" descr="Logo, company name&#10;&#10;Description automatically generated">
            <a:extLst>
              <a:ext uri="{FF2B5EF4-FFF2-40B4-BE49-F238E27FC236}">
                <a16:creationId xmlns:a16="http://schemas.microsoft.com/office/drawing/2014/main" id="{F7A5AE50-6A77-9183-E1E5-7541B260DD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948" b="18948"/>
          <a:stretch>
            <a:fillRect/>
          </a:stretch>
        </p:blipFill>
        <p:spPr>
          <a:xfrm>
            <a:off x="8953500" y="2679184"/>
            <a:ext cx="2527027" cy="1355034"/>
          </a:xfrm>
          <a:prstGeom prst="rect">
            <a:avLst/>
          </a:prstGeom>
        </p:spPr>
      </p:pic>
      <p:pic>
        <p:nvPicPr>
          <p:cNvPr id="3" name="Picture Placeholder 33" descr="Logo, company name&#10;&#10;Description automatically generated">
            <a:extLst>
              <a:ext uri="{FF2B5EF4-FFF2-40B4-BE49-F238E27FC236}">
                <a16:creationId xmlns:a16="http://schemas.microsoft.com/office/drawing/2014/main" id="{3A9E08BF-DE30-14D3-7510-1426D04061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89" b="2189"/>
          <a:stretch>
            <a:fillRect/>
          </a:stretch>
        </p:blipFill>
        <p:spPr>
          <a:xfrm>
            <a:off x="5130625" y="2410098"/>
            <a:ext cx="3365373" cy="1624120"/>
          </a:xfrm>
          <a:prstGeom prst="rect">
            <a:avLst/>
          </a:prstGeom>
        </p:spPr>
      </p:pic>
      <p:pic>
        <p:nvPicPr>
          <p:cNvPr id="5" name="Picture Placeholder 29" descr="Logo">
            <a:extLst>
              <a:ext uri="{FF2B5EF4-FFF2-40B4-BE49-F238E27FC236}">
                <a16:creationId xmlns:a16="http://schemas.microsoft.com/office/drawing/2014/main" id="{D7BF9D28-C501-7D9E-45FC-BEA26919DA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776" r="7776"/>
          <a:stretch>
            <a:fillRect/>
          </a:stretch>
        </p:blipFill>
        <p:spPr>
          <a:xfrm>
            <a:off x="5186770" y="4711361"/>
            <a:ext cx="3309228" cy="1469496"/>
          </a:xfrm>
          <a:prstGeom prst="rect">
            <a:avLst/>
          </a:prstGeom>
        </p:spPr>
      </p:pic>
      <p:pic>
        <p:nvPicPr>
          <p:cNvPr id="4" name="Picture 3" descr="A picture containing text, light, traffic, dark">
            <a:extLst>
              <a:ext uri="{FF2B5EF4-FFF2-40B4-BE49-F238E27FC236}">
                <a16:creationId xmlns:a16="http://schemas.microsoft.com/office/drawing/2014/main" id="{416755CD-7F70-5ECC-B816-BBE3DA197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7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DC02-9E2C-F152-2CC3-6F17E884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33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9A2D-DC2B-97A2-DA8B-E1EDD7AF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9217"/>
            <a:ext cx="10515600" cy="2817746"/>
          </a:xfrm>
        </p:spPr>
        <p:txBody>
          <a:bodyPr/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 comprehensive dataset, we combined data from the three sub-datasets and selected a subset of relevant columns for our analysis.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Cleaned and pre-processed data using Python.</a:t>
            </a:r>
          </a:p>
          <a:p>
            <a:endParaRPr lang="en-US" dirty="0"/>
          </a:p>
        </p:txBody>
      </p:sp>
      <p:pic>
        <p:nvPicPr>
          <p:cNvPr id="4" name="Picture 3" descr="A picture containing text, light, traffic, dark">
            <a:extLst>
              <a:ext uri="{FF2B5EF4-FFF2-40B4-BE49-F238E27FC236}">
                <a16:creationId xmlns:a16="http://schemas.microsoft.com/office/drawing/2014/main" id="{FC679955-2494-FA6E-61C3-EAD571D8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50" y="-202130"/>
            <a:ext cx="12192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0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DC02-9E2C-F152-2CC3-6F17E884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4225"/>
            <a:ext cx="10515600" cy="1318661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9A2D-DC2B-97A2-DA8B-E1EDD7AF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44" y="3510951"/>
            <a:ext cx="11145328" cy="2326721"/>
          </a:xfrm>
        </p:spPr>
        <p:txBody>
          <a:bodyPr/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Visualized data using Tableau.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for my Tableau public account is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Profile - ujwala.namineni1131 | Tableau Public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of accidents is influenced by various factors such as road surface conditions, weather conditions, county, and road division type.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light, traffic, dark">
            <a:extLst>
              <a:ext uri="{FF2B5EF4-FFF2-40B4-BE49-F238E27FC236}">
                <a16:creationId xmlns:a16="http://schemas.microsoft.com/office/drawing/2014/main" id="{FC679955-2494-FA6E-61C3-EAD571D87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0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ght, traffic, dark">
            <a:extLst>
              <a:ext uri="{FF2B5EF4-FFF2-40B4-BE49-F238E27FC236}">
                <a16:creationId xmlns:a16="http://schemas.microsoft.com/office/drawing/2014/main" id="{FC679955-2494-FA6E-61C3-EAD571D8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38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55B2DD-323D-8941-BDEB-7842E9B88A26}"/>
              </a:ext>
            </a:extLst>
          </p:cNvPr>
          <p:cNvSpPr txBox="1"/>
          <p:nvPr/>
        </p:nvSpPr>
        <p:spPr>
          <a:xfrm>
            <a:off x="127000" y="1642533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- 1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654774-411F-B1DC-9C60-F4343C4BE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62" t="9544" r="16169" b="13965"/>
          <a:stretch/>
        </p:blipFill>
        <p:spPr>
          <a:xfrm>
            <a:off x="3022334" y="1238250"/>
            <a:ext cx="9169666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503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MARYLAND STATEWIDE VEHICLE CRASHES – PREDICTING SEVERITY OF INJURY</vt:lpstr>
      <vt:lpstr>INTRODUCTION</vt:lpstr>
      <vt:lpstr>PROBLEM STATEMENT</vt:lpstr>
      <vt:lpstr>DATASET</vt:lpstr>
      <vt:lpstr>PROCESS</vt:lpstr>
      <vt:lpstr>TOOLS USED</vt:lpstr>
      <vt:lpstr>DATA PREPROCESSING</vt:lpstr>
      <vt:lpstr>EXPLORATORY DATA ANALYSIS</vt:lpstr>
      <vt:lpstr>PowerPoint Presentation</vt:lpstr>
      <vt:lpstr>PowerPoint Presentation</vt:lpstr>
      <vt:lpstr>MODELING</vt:lpstr>
      <vt:lpstr>PowerPoint Presentation</vt:lpstr>
      <vt:lpstr>PowerPoint Presentation</vt:lpstr>
      <vt:lpstr>DEPLOYMENT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Maryland Vehicle Crashes</dc:title>
  <dc:creator>Ujwala N</dc:creator>
  <cp:lastModifiedBy>Ujwala N</cp:lastModifiedBy>
  <cp:revision>11</cp:revision>
  <dcterms:created xsi:type="dcterms:W3CDTF">2023-05-02T05:35:50Z</dcterms:created>
  <dcterms:modified xsi:type="dcterms:W3CDTF">2023-05-02T23:39:11Z</dcterms:modified>
</cp:coreProperties>
</file>