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5" r:id="rId4"/>
    <p:sldId id="266" r:id="rId5"/>
    <p:sldId id="258" r:id="rId6"/>
    <p:sldId id="260" r:id="rId7"/>
    <p:sldId id="261" r:id="rId8"/>
    <p:sldId id="272" r:id="rId9"/>
    <p:sldId id="262" r:id="rId10"/>
    <p:sldId id="264" r:id="rId11"/>
    <p:sldId id="273" r:id="rId12"/>
    <p:sldId id="269" r:id="rId13"/>
    <p:sldId id="274"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0"/>
  </p:normalViewPr>
  <p:slideViewPr>
    <p:cSldViewPr snapToGrid="0" snapToObjects="1">
      <p:cViewPr varScale="1">
        <p:scale>
          <a:sx n="154" d="100"/>
          <a:sy n="154" d="100"/>
        </p:scale>
        <p:origin x="440" y="19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A5DF0A8-B352-BB4B-9E87-F7ECB2068BB4}" type="datetimeFigureOut">
              <a:rPr lang="en-US" smtClean="0"/>
              <a:t>5/1/23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4D94-F0C9-3F4C-A096-62D59DB764D3}" type="slidenum">
              <a:rPr lang="en-US" smtClean="0"/>
              <a:t>‹#›</a:t>
            </a:fld>
            <a:endParaRPr lang="en-US"/>
          </a:p>
        </p:txBody>
      </p:sp>
    </p:spTree>
    <p:extLst>
      <p:ext uri="{BB962C8B-B14F-4D97-AF65-F5344CB8AC3E}">
        <p14:creationId xmlns:p14="http://schemas.microsoft.com/office/powerpoint/2010/main" val="3658900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5DF0A8-B352-BB4B-9E87-F7ECB2068BB4}" type="datetimeFigureOut">
              <a:rPr lang="en-US" smtClean="0"/>
              <a:t>5/1/23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4D94-F0C9-3F4C-A096-62D59DB764D3}" type="slidenum">
              <a:rPr lang="en-US" smtClean="0"/>
              <a:t>‹#›</a:t>
            </a:fld>
            <a:endParaRPr lang="en-US"/>
          </a:p>
        </p:txBody>
      </p:sp>
    </p:spTree>
    <p:extLst>
      <p:ext uri="{BB962C8B-B14F-4D97-AF65-F5344CB8AC3E}">
        <p14:creationId xmlns:p14="http://schemas.microsoft.com/office/powerpoint/2010/main" val="3312777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5DF0A8-B352-BB4B-9E87-F7ECB2068BB4}" type="datetimeFigureOut">
              <a:rPr lang="en-US" smtClean="0"/>
              <a:t>5/1/23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4D94-F0C9-3F4C-A096-62D59DB764D3}" type="slidenum">
              <a:rPr lang="en-US" smtClean="0"/>
              <a:t>‹#›</a:t>
            </a:fld>
            <a:endParaRPr lang="en-US"/>
          </a:p>
        </p:txBody>
      </p:sp>
    </p:spTree>
    <p:extLst>
      <p:ext uri="{BB962C8B-B14F-4D97-AF65-F5344CB8AC3E}">
        <p14:creationId xmlns:p14="http://schemas.microsoft.com/office/powerpoint/2010/main" val="252682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5DF0A8-B352-BB4B-9E87-F7ECB2068BB4}" type="datetimeFigureOut">
              <a:rPr lang="en-US" smtClean="0"/>
              <a:t>5/1/23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4D94-F0C9-3F4C-A096-62D59DB764D3}" type="slidenum">
              <a:rPr lang="en-US" smtClean="0"/>
              <a:t>‹#›</a:t>
            </a:fld>
            <a:endParaRPr lang="en-US"/>
          </a:p>
        </p:txBody>
      </p:sp>
    </p:spTree>
    <p:extLst>
      <p:ext uri="{BB962C8B-B14F-4D97-AF65-F5344CB8AC3E}">
        <p14:creationId xmlns:p14="http://schemas.microsoft.com/office/powerpoint/2010/main" val="366882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DF0A8-B352-BB4B-9E87-F7ECB2068BB4}" type="datetimeFigureOut">
              <a:rPr lang="en-US" smtClean="0"/>
              <a:t>5/1/23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4D94-F0C9-3F4C-A096-62D59DB764D3}" type="slidenum">
              <a:rPr lang="en-US" smtClean="0"/>
              <a:t>‹#›</a:t>
            </a:fld>
            <a:endParaRPr lang="en-US"/>
          </a:p>
        </p:txBody>
      </p:sp>
    </p:spTree>
    <p:extLst>
      <p:ext uri="{BB962C8B-B14F-4D97-AF65-F5344CB8AC3E}">
        <p14:creationId xmlns:p14="http://schemas.microsoft.com/office/powerpoint/2010/main" val="819856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5DF0A8-B352-BB4B-9E87-F7ECB2068BB4}" type="datetimeFigureOut">
              <a:rPr lang="en-US" smtClean="0"/>
              <a:t>5/1/23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54D94-F0C9-3F4C-A096-62D59DB764D3}" type="slidenum">
              <a:rPr lang="en-US" smtClean="0"/>
              <a:t>‹#›</a:t>
            </a:fld>
            <a:endParaRPr lang="en-US"/>
          </a:p>
        </p:txBody>
      </p:sp>
    </p:spTree>
    <p:extLst>
      <p:ext uri="{BB962C8B-B14F-4D97-AF65-F5344CB8AC3E}">
        <p14:creationId xmlns:p14="http://schemas.microsoft.com/office/powerpoint/2010/main" val="1651657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5DF0A8-B352-BB4B-9E87-F7ECB2068BB4}" type="datetimeFigureOut">
              <a:rPr lang="en-US" smtClean="0"/>
              <a:t>5/1/23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454D94-F0C9-3F4C-A096-62D59DB764D3}" type="slidenum">
              <a:rPr lang="en-US" smtClean="0"/>
              <a:t>‹#›</a:t>
            </a:fld>
            <a:endParaRPr lang="en-US"/>
          </a:p>
        </p:txBody>
      </p:sp>
    </p:spTree>
    <p:extLst>
      <p:ext uri="{BB962C8B-B14F-4D97-AF65-F5344CB8AC3E}">
        <p14:creationId xmlns:p14="http://schemas.microsoft.com/office/powerpoint/2010/main" val="289858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5DF0A8-B352-BB4B-9E87-F7ECB2068BB4}" type="datetimeFigureOut">
              <a:rPr lang="en-US" smtClean="0"/>
              <a:t>5/1/23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454D94-F0C9-3F4C-A096-62D59DB764D3}" type="slidenum">
              <a:rPr lang="en-US" smtClean="0"/>
              <a:t>‹#›</a:t>
            </a:fld>
            <a:endParaRPr lang="en-US"/>
          </a:p>
        </p:txBody>
      </p:sp>
    </p:spTree>
    <p:extLst>
      <p:ext uri="{BB962C8B-B14F-4D97-AF65-F5344CB8AC3E}">
        <p14:creationId xmlns:p14="http://schemas.microsoft.com/office/powerpoint/2010/main" val="14091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DF0A8-B352-BB4B-9E87-F7ECB2068BB4}" type="datetimeFigureOut">
              <a:rPr lang="en-US" smtClean="0"/>
              <a:t>5/1/23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454D94-F0C9-3F4C-A096-62D59DB764D3}" type="slidenum">
              <a:rPr lang="en-US" smtClean="0"/>
              <a:t>‹#›</a:t>
            </a:fld>
            <a:endParaRPr lang="en-US"/>
          </a:p>
        </p:txBody>
      </p:sp>
    </p:spTree>
    <p:extLst>
      <p:ext uri="{BB962C8B-B14F-4D97-AF65-F5344CB8AC3E}">
        <p14:creationId xmlns:p14="http://schemas.microsoft.com/office/powerpoint/2010/main" val="1163145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DF0A8-B352-BB4B-9E87-F7ECB2068BB4}" type="datetimeFigureOut">
              <a:rPr lang="en-US" smtClean="0"/>
              <a:t>5/1/23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54D94-F0C9-3F4C-A096-62D59DB764D3}" type="slidenum">
              <a:rPr lang="en-US" smtClean="0"/>
              <a:t>‹#›</a:t>
            </a:fld>
            <a:endParaRPr lang="en-US"/>
          </a:p>
        </p:txBody>
      </p:sp>
    </p:spTree>
    <p:extLst>
      <p:ext uri="{BB962C8B-B14F-4D97-AF65-F5344CB8AC3E}">
        <p14:creationId xmlns:p14="http://schemas.microsoft.com/office/powerpoint/2010/main" val="171188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DF0A8-B352-BB4B-9E87-F7ECB2068BB4}" type="datetimeFigureOut">
              <a:rPr lang="en-US" smtClean="0"/>
              <a:t>5/1/23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54D94-F0C9-3F4C-A096-62D59DB764D3}" type="slidenum">
              <a:rPr lang="en-US" smtClean="0"/>
              <a:t>‹#›</a:t>
            </a:fld>
            <a:endParaRPr lang="en-US"/>
          </a:p>
        </p:txBody>
      </p:sp>
    </p:spTree>
    <p:extLst>
      <p:ext uri="{BB962C8B-B14F-4D97-AF65-F5344CB8AC3E}">
        <p14:creationId xmlns:p14="http://schemas.microsoft.com/office/powerpoint/2010/main" val="390461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A5DF0A8-B352-BB4B-9E87-F7ECB2068BB4}" type="datetimeFigureOut">
              <a:rPr lang="en-US" smtClean="0"/>
              <a:t>5/1/23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B454D94-F0C9-3F4C-A096-62D59DB764D3}" type="slidenum">
              <a:rPr lang="en-US" smtClean="0"/>
              <a:t>‹#›</a:t>
            </a:fld>
            <a:endParaRPr lang="en-US"/>
          </a:p>
        </p:txBody>
      </p:sp>
    </p:spTree>
    <p:extLst>
      <p:ext uri="{BB962C8B-B14F-4D97-AF65-F5344CB8AC3E}">
        <p14:creationId xmlns:p14="http://schemas.microsoft.com/office/powerpoint/2010/main" val="3519924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16x9-template-backgrou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4619"/>
            <a:ext cx="9144000" cy="4574895"/>
          </a:xfrm>
          <a:prstGeom prst="rect">
            <a:avLst/>
          </a:prstGeom>
        </p:spPr>
      </p:pic>
      <p:sp>
        <p:nvSpPr>
          <p:cNvPr id="4" name="Title 1">
            <a:extLst>
              <a:ext uri="{FF2B5EF4-FFF2-40B4-BE49-F238E27FC236}">
                <a16:creationId xmlns:a16="http://schemas.microsoft.com/office/drawing/2014/main" id="{D83DD9C3-8337-8D41-8F94-3E45E3DF2C53}"/>
              </a:ext>
            </a:extLst>
          </p:cNvPr>
          <p:cNvSpPr>
            <a:spLocks noGrp="1"/>
          </p:cNvSpPr>
          <p:nvPr>
            <p:ph type="ctrTitle"/>
          </p:nvPr>
        </p:nvSpPr>
        <p:spPr>
          <a:xfrm>
            <a:off x="233889" y="1023075"/>
            <a:ext cx="8676222" cy="1237987"/>
          </a:xfrm>
        </p:spPr>
        <p:txBody>
          <a:bodyPr>
            <a:normAutofit fontScale="90000"/>
          </a:bodyPr>
          <a:lstStyle/>
          <a:p>
            <a:r>
              <a:rPr lang="en-US" dirty="0">
                <a:solidFill>
                  <a:schemeClr val="bg1"/>
                </a:solidFill>
              </a:rPr>
              <a:t>PREDICTION OF RISK IN BOND INVESTMENT</a:t>
            </a:r>
          </a:p>
        </p:txBody>
      </p:sp>
      <p:pic>
        <p:nvPicPr>
          <p:cNvPr id="8" name="Picture 7" descr="UMBC-primary-logo-CMYK-on-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87" y="184328"/>
            <a:ext cx="1828808" cy="421317"/>
          </a:xfrm>
          <a:prstGeom prst="rect">
            <a:avLst/>
          </a:prstGeom>
        </p:spPr>
      </p:pic>
      <p:sp>
        <p:nvSpPr>
          <p:cNvPr id="2" name="TextBox 1"/>
          <p:cNvSpPr txBox="1"/>
          <p:nvPr/>
        </p:nvSpPr>
        <p:spPr>
          <a:xfrm>
            <a:off x="2230297" y="2658865"/>
            <a:ext cx="4543719" cy="2123658"/>
          </a:xfrm>
          <a:prstGeom prst="rect">
            <a:avLst/>
          </a:prstGeom>
          <a:noFill/>
        </p:spPr>
        <p:txBody>
          <a:bodyPr wrap="square" rtlCol="0">
            <a:spAutoFit/>
          </a:bodyPr>
          <a:lstStyle/>
          <a:p>
            <a:pPr algn="ctr"/>
            <a:r>
              <a:rPr lang="en-US" sz="1600" dirty="0">
                <a:solidFill>
                  <a:schemeClr val="bg1"/>
                </a:solidFill>
              </a:rPr>
              <a:t>DATA 606 - Capstone</a:t>
            </a:r>
          </a:p>
          <a:p>
            <a:pPr algn="ctr"/>
            <a:r>
              <a:rPr lang="en-US" sz="1600" dirty="0">
                <a:solidFill>
                  <a:schemeClr val="bg1"/>
                </a:solidFill>
              </a:rPr>
              <a:t>Department of Data Science</a:t>
            </a:r>
          </a:p>
          <a:p>
            <a:pPr algn="ctr"/>
            <a:r>
              <a:rPr lang="en-US" sz="1600" dirty="0">
                <a:solidFill>
                  <a:schemeClr val="bg1"/>
                </a:solidFill>
              </a:rPr>
              <a:t>Prof. </a:t>
            </a:r>
            <a:r>
              <a:rPr lang="en-US" sz="1600" dirty="0" err="1">
                <a:solidFill>
                  <a:schemeClr val="bg1"/>
                </a:solidFill>
              </a:rPr>
              <a:t>Chaoji</a:t>
            </a:r>
            <a:r>
              <a:rPr lang="en-US" sz="1600" dirty="0">
                <a:solidFill>
                  <a:schemeClr val="bg1"/>
                </a:solidFill>
              </a:rPr>
              <a:t> Wang </a:t>
            </a:r>
          </a:p>
          <a:p>
            <a:pPr algn="ctr"/>
            <a:endParaRPr lang="en-US" sz="1600" dirty="0">
              <a:solidFill>
                <a:schemeClr val="bg1"/>
              </a:solidFill>
            </a:endParaRPr>
          </a:p>
          <a:p>
            <a:pPr algn="ctr"/>
            <a:r>
              <a:rPr lang="en-US" sz="1600" dirty="0">
                <a:solidFill>
                  <a:schemeClr val="bg1"/>
                </a:solidFill>
              </a:rPr>
              <a:t>Vyshnavi Vemuri</a:t>
            </a:r>
          </a:p>
          <a:p>
            <a:pPr algn="ctr"/>
            <a:r>
              <a:rPr lang="en-US" sz="1600" dirty="0">
                <a:solidFill>
                  <a:schemeClr val="bg1"/>
                </a:solidFill>
              </a:rPr>
              <a:t>VH68530</a:t>
            </a:r>
          </a:p>
          <a:p>
            <a:pPr algn="ctr"/>
            <a:r>
              <a:rPr lang="en-US" sz="1600" dirty="0">
                <a:solidFill>
                  <a:schemeClr val="bg1"/>
                </a:solidFill>
              </a:rPr>
              <a:t>May 2</a:t>
            </a:r>
            <a:r>
              <a:rPr lang="en-US" sz="1600" baseline="30000" dirty="0">
                <a:solidFill>
                  <a:schemeClr val="bg1"/>
                </a:solidFill>
              </a:rPr>
              <a:t>nd</a:t>
            </a:r>
            <a:r>
              <a:rPr lang="en-US" sz="1600" dirty="0">
                <a:solidFill>
                  <a:schemeClr val="bg1"/>
                </a:solidFill>
              </a:rPr>
              <a:t>, 2023</a:t>
            </a:r>
          </a:p>
          <a:p>
            <a:endParaRPr lang="en-US" sz="2000" dirty="0">
              <a:solidFill>
                <a:schemeClr val="bg1"/>
              </a:solidFill>
            </a:endParaRPr>
          </a:p>
        </p:txBody>
      </p:sp>
      <p:sp>
        <p:nvSpPr>
          <p:cNvPr id="3" name="TextBox 2"/>
          <p:cNvSpPr txBox="1"/>
          <p:nvPr/>
        </p:nvSpPr>
        <p:spPr>
          <a:xfrm>
            <a:off x="7620001" y="184328"/>
            <a:ext cx="746869" cy="276999"/>
          </a:xfrm>
          <a:prstGeom prst="rect">
            <a:avLst/>
          </a:prstGeom>
          <a:noFill/>
        </p:spPr>
        <p:txBody>
          <a:bodyPr wrap="none" rtlCol="0">
            <a:spAutoFit/>
          </a:bodyPr>
          <a:lstStyle/>
          <a:p>
            <a:r>
              <a:rPr lang="en-US" sz="1200" dirty="0"/>
              <a:t>7-9-2020</a:t>
            </a:r>
          </a:p>
        </p:txBody>
      </p:sp>
    </p:spTree>
    <p:extLst>
      <p:ext uri="{BB962C8B-B14F-4D97-AF65-F5344CB8AC3E}">
        <p14:creationId xmlns:p14="http://schemas.microsoft.com/office/powerpoint/2010/main" val="1145010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509D7-B378-D149-86CF-32D94A853C3F}"/>
              </a:ext>
            </a:extLst>
          </p:cNvPr>
          <p:cNvSpPr txBox="1">
            <a:spLocks/>
          </p:cNvSpPr>
          <p:nvPr/>
        </p:nvSpPr>
        <p:spPr>
          <a:xfrm>
            <a:off x="465513" y="657677"/>
            <a:ext cx="8212973" cy="5715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b="1" dirty="0"/>
              <a:t>MACHINE LEARNING REGRESSION MODELS</a:t>
            </a:r>
          </a:p>
        </p:txBody>
      </p:sp>
      <p:sp>
        <p:nvSpPr>
          <p:cNvPr id="4" name="Content Placeholder 2">
            <a:extLst>
              <a:ext uri="{FF2B5EF4-FFF2-40B4-BE49-F238E27FC236}">
                <a16:creationId xmlns:a16="http://schemas.microsoft.com/office/drawing/2014/main" id="{06852A33-0729-A842-AF4E-8174EAB2CA14}"/>
              </a:ext>
            </a:extLst>
          </p:cNvPr>
          <p:cNvSpPr txBox="1">
            <a:spLocks/>
          </p:cNvSpPr>
          <p:nvPr/>
        </p:nvSpPr>
        <p:spPr>
          <a:xfrm>
            <a:off x="620343" y="1371601"/>
            <a:ext cx="7871982" cy="355503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600" dirty="0">
              <a:solidFill>
                <a:srgbClr val="000000"/>
              </a:solidFill>
            </a:endParaRPr>
          </a:p>
        </p:txBody>
      </p:sp>
      <p:pic>
        <p:nvPicPr>
          <p:cNvPr id="6" name="Picture 5" descr="MD-flag-background-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7" name="Picture 6" descr="UMBC-primary-logo-CMYK-on-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sp>
        <p:nvSpPr>
          <p:cNvPr id="5" name="TextBox 4"/>
          <p:cNvSpPr txBox="1"/>
          <p:nvPr/>
        </p:nvSpPr>
        <p:spPr>
          <a:xfrm>
            <a:off x="465513" y="1315354"/>
            <a:ext cx="8212973" cy="3139321"/>
          </a:xfrm>
          <a:prstGeom prst="rect">
            <a:avLst/>
          </a:prstGeom>
          <a:noFill/>
        </p:spPr>
        <p:txBody>
          <a:bodyPr wrap="square" rtlCol="0">
            <a:spAutoFit/>
          </a:bodyPr>
          <a:lstStyle/>
          <a:p>
            <a:pPr marL="285750" indent="-285750" algn="just">
              <a:buFont typeface="Courier New" panose="02070309020205020404" pitchFamily="49" charset="0"/>
              <a:buChar char="o"/>
            </a:pPr>
            <a:r>
              <a:rPr lang="en-US" b="0" i="1" u="none" strike="noStrike" dirty="0">
                <a:effectLst/>
              </a:rPr>
              <a:t>Linear Regression</a:t>
            </a:r>
            <a:r>
              <a:rPr lang="en-US" b="0" i="0" u="none" strike="noStrike" dirty="0">
                <a:effectLst/>
              </a:rPr>
              <a:t>: Initially obtained poor results with a negative R-squared score and high MSE. After hyperparameter tuning using GRIDSEARCHCV, the model's performance significantly improved with a positive R-squared score and reduced MSE.</a:t>
            </a:r>
          </a:p>
          <a:p>
            <a:pPr algn="just"/>
            <a:endParaRPr lang="en-US" b="0" i="0" u="none" strike="noStrike" dirty="0">
              <a:effectLst/>
            </a:endParaRPr>
          </a:p>
          <a:p>
            <a:pPr marL="285750" indent="-285750" algn="just">
              <a:buFont typeface="Courier New" panose="02070309020205020404" pitchFamily="49" charset="0"/>
              <a:buChar char="o"/>
            </a:pPr>
            <a:r>
              <a:rPr lang="en-US" b="0" i="1" u="none" strike="noStrike" dirty="0">
                <a:effectLst/>
              </a:rPr>
              <a:t>Ridge Regression</a:t>
            </a:r>
            <a:r>
              <a:rPr lang="en-US" b="0" i="0" u="none" strike="noStrike" dirty="0">
                <a:effectLst/>
              </a:rPr>
              <a:t>: Produced a moderate R-squared score and MSE. Hyperparameter tuning resulted in slightly decreased R-squared score and increased MSE, indicating default parameters performed better.</a:t>
            </a:r>
          </a:p>
          <a:p>
            <a:pPr marL="285750" indent="-285750" algn="just">
              <a:buFont typeface="Courier New" panose="02070309020205020404" pitchFamily="49" charset="0"/>
              <a:buChar char="o"/>
            </a:pPr>
            <a:endParaRPr lang="en-US" b="0" i="0" u="none" strike="noStrike" dirty="0">
              <a:effectLst/>
            </a:endParaRPr>
          </a:p>
          <a:p>
            <a:pPr marL="285750" indent="-285750" algn="just">
              <a:buFont typeface="Courier New" panose="02070309020205020404" pitchFamily="49" charset="0"/>
              <a:buChar char="o"/>
            </a:pPr>
            <a:r>
              <a:rPr lang="en-US" b="0" i="1" u="none" strike="noStrike" dirty="0">
                <a:effectLst/>
              </a:rPr>
              <a:t>Lasso Regression</a:t>
            </a:r>
            <a:r>
              <a:rPr lang="en-US" b="0" i="0" u="none" strike="noStrike" dirty="0">
                <a:effectLst/>
              </a:rPr>
              <a:t>: Initially obtained unsatisfactory R-squared score and MSE. Hyperparameter tuning did not significantly improve the model's performance.</a:t>
            </a:r>
          </a:p>
        </p:txBody>
      </p:sp>
    </p:spTree>
    <p:extLst>
      <p:ext uri="{BB962C8B-B14F-4D97-AF65-F5344CB8AC3E}">
        <p14:creationId xmlns:p14="http://schemas.microsoft.com/office/powerpoint/2010/main" val="900259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509D7-B378-D149-86CF-32D94A853C3F}"/>
              </a:ext>
            </a:extLst>
          </p:cNvPr>
          <p:cNvSpPr txBox="1">
            <a:spLocks/>
          </p:cNvSpPr>
          <p:nvPr/>
        </p:nvSpPr>
        <p:spPr>
          <a:xfrm>
            <a:off x="465513" y="657677"/>
            <a:ext cx="8212973" cy="5715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b="1" dirty="0"/>
              <a:t>MACHINE LEARNING REGRESSION MODELS</a:t>
            </a:r>
          </a:p>
        </p:txBody>
      </p:sp>
      <p:sp>
        <p:nvSpPr>
          <p:cNvPr id="4" name="Content Placeholder 2">
            <a:extLst>
              <a:ext uri="{FF2B5EF4-FFF2-40B4-BE49-F238E27FC236}">
                <a16:creationId xmlns:a16="http://schemas.microsoft.com/office/drawing/2014/main" id="{06852A33-0729-A842-AF4E-8174EAB2CA14}"/>
              </a:ext>
            </a:extLst>
          </p:cNvPr>
          <p:cNvSpPr txBox="1">
            <a:spLocks/>
          </p:cNvSpPr>
          <p:nvPr/>
        </p:nvSpPr>
        <p:spPr>
          <a:xfrm>
            <a:off x="620343" y="1371601"/>
            <a:ext cx="7871982" cy="355503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600" dirty="0">
              <a:solidFill>
                <a:srgbClr val="000000"/>
              </a:solidFill>
            </a:endParaRPr>
          </a:p>
        </p:txBody>
      </p:sp>
      <p:pic>
        <p:nvPicPr>
          <p:cNvPr id="6" name="Picture 5" descr="MD-flag-background-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7" name="Picture 6" descr="UMBC-primary-logo-CMYK-on-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sp>
        <p:nvSpPr>
          <p:cNvPr id="5" name="TextBox 4"/>
          <p:cNvSpPr txBox="1"/>
          <p:nvPr/>
        </p:nvSpPr>
        <p:spPr>
          <a:xfrm>
            <a:off x="465513" y="1315354"/>
            <a:ext cx="8212973" cy="3416320"/>
          </a:xfrm>
          <a:prstGeom prst="rect">
            <a:avLst/>
          </a:prstGeom>
          <a:noFill/>
        </p:spPr>
        <p:txBody>
          <a:bodyPr wrap="square" rtlCol="0">
            <a:spAutoFit/>
          </a:bodyPr>
          <a:lstStyle/>
          <a:p>
            <a:pPr marL="285750" indent="-285750" algn="just">
              <a:buFont typeface="Courier New" panose="02070309020205020404" pitchFamily="49" charset="0"/>
              <a:buChar char="o"/>
            </a:pPr>
            <a:r>
              <a:rPr lang="en-US" b="0" i="0" u="none" strike="noStrike" dirty="0" err="1">
                <a:effectLst/>
              </a:rPr>
              <a:t>Adaboost</a:t>
            </a:r>
            <a:r>
              <a:rPr lang="en-US" b="0" i="0" u="none" strike="noStrike" dirty="0">
                <a:effectLst/>
              </a:rPr>
              <a:t> Regressor: Resulted in a good R-squared score and MSE. Hyperparameter tuning further improved the model's performance with an increased R-squared score and decreased MSE.</a:t>
            </a:r>
          </a:p>
          <a:p>
            <a:pPr marL="285750" indent="-285750" algn="just">
              <a:buFont typeface="Courier New" panose="02070309020205020404" pitchFamily="49" charset="0"/>
              <a:buChar char="o"/>
            </a:pPr>
            <a:r>
              <a:rPr lang="en-US" b="0" i="0" u="none" strike="noStrike" dirty="0">
                <a:effectLst/>
              </a:rPr>
              <a:t>Decision Tree Regressor: Initially achieved a good R-squared score and MSE. Hyperparameter tuning significantly improved the model's performance, leading to an increased R-squared score and reduced MSE.</a:t>
            </a:r>
          </a:p>
          <a:p>
            <a:pPr marL="285750" indent="-285750" algn="just">
              <a:buFont typeface="Courier New" panose="02070309020205020404" pitchFamily="49" charset="0"/>
              <a:buChar char="o"/>
            </a:pPr>
            <a:r>
              <a:rPr lang="en-US" b="0" i="0" u="none" strike="noStrike" dirty="0">
                <a:effectLst/>
              </a:rPr>
              <a:t>Random Forest Regressor: Initially obtained a good R-squared score and MSE. Hyperparameter tuning slightly affected the model's performance, resulting in a slightly worse R-squared score and MSE, but still indicating good performance overall.</a:t>
            </a:r>
          </a:p>
          <a:p>
            <a:pPr algn="just"/>
            <a:r>
              <a:rPr lang="en-US" b="1" i="1" u="none" strike="noStrike" dirty="0">
                <a:effectLst/>
              </a:rPr>
              <a:t>Note: Hyperparameter tuning is a useful technique but may not always lead to better results.</a:t>
            </a:r>
          </a:p>
        </p:txBody>
      </p:sp>
    </p:spTree>
    <p:extLst>
      <p:ext uri="{BB962C8B-B14F-4D97-AF65-F5344CB8AC3E}">
        <p14:creationId xmlns:p14="http://schemas.microsoft.com/office/powerpoint/2010/main" val="1388534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509D7-B378-D149-86CF-32D94A853C3F}"/>
              </a:ext>
            </a:extLst>
          </p:cNvPr>
          <p:cNvSpPr txBox="1">
            <a:spLocks/>
          </p:cNvSpPr>
          <p:nvPr/>
        </p:nvSpPr>
        <p:spPr>
          <a:xfrm>
            <a:off x="620343" y="657677"/>
            <a:ext cx="7871982" cy="597546"/>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b="1" dirty="0"/>
              <a:t>CONCLUSION</a:t>
            </a:r>
          </a:p>
        </p:txBody>
      </p:sp>
      <p:sp>
        <p:nvSpPr>
          <p:cNvPr id="4" name="Content Placeholder 2">
            <a:extLst>
              <a:ext uri="{FF2B5EF4-FFF2-40B4-BE49-F238E27FC236}">
                <a16:creationId xmlns:a16="http://schemas.microsoft.com/office/drawing/2014/main" id="{06852A33-0729-A842-AF4E-8174EAB2CA14}"/>
              </a:ext>
            </a:extLst>
          </p:cNvPr>
          <p:cNvSpPr txBox="1">
            <a:spLocks/>
          </p:cNvSpPr>
          <p:nvPr/>
        </p:nvSpPr>
        <p:spPr>
          <a:xfrm>
            <a:off x="432262" y="1147156"/>
            <a:ext cx="8254538" cy="400526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Courier New" panose="02070309020205020404" pitchFamily="49" charset="0"/>
              <a:buChar char="o"/>
            </a:pPr>
            <a:r>
              <a:rPr lang="en-US" sz="1800" b="0" i="0" u="none" strike="noStrike" dirty="0">
                <a:effectLst/>
              </a:rPr>
              <a:t>Found a correlation between decreasing S&amp;P rating and increased chances of default, highlighting the importance of considering credit ratings in investment decisions.</a:t>
            </a:r>
          </a:p>
          <a:p>
            <a:pPr algn="just">
              <a:buFont typeface="Courier New" panose="02070309020205020404" pitchFamily="49" charset="0"/>
              <a:buChar char="o"/>
            </a:pPr>
            <a:r>
              <a:rPr lang="en-US" sz="1800" b="0" i="0" u="none" strike="noStrike" dirty="0">
                <a:effectLst/>
              </a:rPr>
              <a:t>Discovered that schools had relatively safer bond ratings (AAA to A), suggesting them as low-risk investment options.</a:t>
            </a:r>
          </a:p>
          <a:p>
            <a:pPr algn="just">
              <a:buFont typeface="Courier New" panose="02070309020205020404" pitchFamily="49" charset="0"/>
              <a:buChar char="o"/>
            </a:pPr>
            <a:r>
              <a:rPr lang="en-US" sz="1800" b="0" i="0" u="none" strike="noStrike" dirty="0">
                <a:effectLst/>
              </a:rPr>
              <a:t>Utilized regression algorithms, including a random forest regressor, to build predictive models for bond investment risk.</a:t>
            </a:r>
          </a:p>
          <a:p>
            <a:pPr algn="just">
              <a:buFont typeface="Courier New" panose="02070309020205020404" pitchFamily="49" charset="0"/>
              <a:buChar char="o"/>
            </a:pPr>
            <a:r>
              <a:rPr lang="en-US" sz="1800" b="0" i="0" u="none" strike="noStrike" dirty="0">
                <a:effectLst/>
              </a:rPr>
              <a:t>Achieved a good fit to the data with a random forest regressor (R-squared score = 0.80, MSE = 73.28).</a:t>
            </a:r>
          </a:p>
          <a:p>
            <a:pPr algn="just">
              <a:buFont typeface="Courier New" panose="02070309020205020404" pitchFamily="49" charset="0"/>
              <a:buChar char="o"/>
            </a:pPr>
            <a:r>
              <a:rPr lang="en-US" sz="1800" b="0" i="0" u="none" strike="noStrike" dirty="0">
                <a:effectLst/>
              </a:rPr>
              <a:t>Applied hyperparameter tuning using GRIDSEARCHCV to improve model performance, resulting in an R-squared score of 0.79 and MSE of 77.34.</a:t>
            </a:r>
          </a:p>
          <a:p>
            <a:pPr marL="0" indent="0" algn="just">
              <a:buNone/>
            </a:pPr>
            <a:r>
              <a:rPr lang="en-US" sz="1800" b="1" i="1" u="none" strike="noStrike" dirty="0">
                <a:effectLst/>
              </a:rPr>
              <a:t>Implications for investors</a:t>
            </a:r>
            <a:r>
              <a:rPr lang="en-US" sz="1800" b="0" i="1" u="none" strike="noStrike" dirty="0">
                <a:effectLst/>
              </a:rPr>
              <a:t>: Machine learning techniques can enhance risk prediction accuracy and support informed investment decisions.</a:t>
            </a:r>
          </a:p>
          <a:p>
            <a:pPr algn="just">
              <a:buFont typeface="Arial" panose="020B0604020202020204" pitchFamily="34" charset="0"/>
              <a:buChar char="•"/>
            </a:pPr>
            <a:endParaRPr lang="en-US" sz="1800" b="0" i="0" u="none" strike="noStrike" dirty="0">
              <a:effectLst/>
            </a:endParaRPr>
          </a:p>
        </p:txBody>
      </p:sp>
      <p:pic>
        <p:nvPicPr>
          <p:cNvPr id="6" name="Picture 5" descr="MD-flag-background-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7" name="Picture 6" descr="UMBC-primary-logo-CMYK-on-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spTree>
    <p:extLst>
      <p:ext uri="{BB962C8B-B14F-4D97-AF65-F5344CB8AC3E}">
        <p14:creationId xmlns:p14="http://schemas.microsoft.com/office/powerpoint/2010/main" val="18743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509D7-B378-D149-86CF-32D94A853C3F}"/>
              </a:ext>
            </a:extLst>
          </p:cNvPr>
          <p:cNvSpPr txBox="1">
            <a:spLocks/>
          </p:cNvSpPr>
          <p:nvPr/>
        </p:nvSpPr>
        <p:spPr>
          <a:xfrm>
            <a:off x="620343" y="657677"/>
            <a:ext cx="7871982" cy="597546"/>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2400" b="1" dirty="0"/>
          </a:p>
        </p:txBody>
      </p:sp>
      <p:sp>
        <p:nvSpPr>
          <p:cNvPr id="4" name="Content Placeholder 2">
            <a:extLst>
              <a:ext uri="{FF2B5EF4-FFF2-40B4-BE49-F238E27FC236}">
                <a16:creationId xmlns:a16="http://schemas.microsoft.com/office/drawing/2014/main" id="{06852A33-0729-A842-AF4E-8174EAB2CA14}"/>
              </a:ext>
            </a:extLst>
          </p:cNvPr>
          <p:cNvSpPr txBox="1">
            <a:spLocks/>
          </p:cNvSpPr>
          <p:nvPr/>
        </p:nvSpPr>
        <p:spPr>
          <a:xfrm>
            <a:off x="432262" y="2453225"/>
            <a:ext cx="8254538" cy="597546"/>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800" b="1" i="0" u="none" strike="noStrike" dirty="0">
                <a:effectLst/>
              </a:rPr>
              <a:t>THANK YOU </a:t>
            </a:r>
            <a:r>
              <a:rPr lang="en-US" sz="2800" b="1" i="0" u="none" strike="noStrike" dirty="0">
                <a:effectLst/>
                <a:sym typeface="Wingdings" pitchFamily="2" charset="2"/>
              </a:rPr>
              <a:t></a:t>
            </a:r>
            <a:r>
              <a:rPr lang="en-US" sz="2800" b="1" i="0" u="none" strike="noStrike" dirty="0">
                <a:effectLst/>
              </a:rPr>
              <a:t> </a:t>
            </a:r>
          </a:p>
        </p:txBody>
      </p:sp>
      <p:pic>
        <p:nvPicPr>
          <p:cNvPr id="6" name="Picture 5" descr="MD-flag-background-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7" name="Picture 6" descr="UMBC-primary-logo-CMYK-on-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spTree>
    <p:extLst>
      <p:ext uri="{BB962C8B-B14F-4D97-AF65-F5344CB8AC3E}">
        <p14:creationId xmlns:p14="http://schemas.microsoft.com/office/powerpoint/2010/main" val="2787655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509D7-B378-D149-86CF-32D94A853C3F}"/>
              </a:ext>
            </a:extLst>
          </p:cNvPr>
          <p:cNvSpPr txBox="1">
            <a:spLocks/>
          </p:cNvSpPr>
          <p:nvPr/>
        </p:nvSpPr>
        <p:spPr>
          <a:xfrm>
            <a:off x="471340" y="571500"/>
            <a:ext cx="8173039" cy="437757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b="1" dirty="0">
                <a:solidFill>
                  <a:srgbClr val="000000"/>
                </a:solidFill>
              </a:rPr>
              <a:t>ABSTRACT</a:t>
            </a:r>
          </a:p>
          <a:p>
            <a:pPr algn="l"/>
            <a:endParaRPr lang="en-US" sz="2400" dirty="0">
              <a:solidFill>
                <a:srgbClr val="000000"/>
              </a:solidFill>
            </a:endParaRPr>
          </a:p>
          <a:p>
            <a:pPr marL="285750" indent="-285750" algn="just">
              <a:buFont typeface="Courier New" panose="02070309020205020404" pitchFamily="49" charset="0"/>
              <a:buChar char="o"/>
            </a:pPr>
            <a:r>
              <a:rPr lang="en-US" sz="1800" b="0" i="0" u="none" strike="noStrike" dirty="0">
                <a:solidFill>
                  <a:srgbClr val="07061D"/>
                </a:solidFill>
                <a:effectLst/>
                <a:latin typeface="+mn-lt"/>
              </a:rPr>
              <a:t>Machine learning techniques can be used to predict bond investment risks, including default, interest rate, and credit risks. This makes it an attractive tool for analyzing large amounts of data and identifying complex patterns.</a:t>
            </a:r>
          </a:p>
          <a:p>
            <a:pPr marL="285750" indent="-285750" algn="just">
              <a:buFont typeface="Courier New" panose="02070309020205020404" pitchFamily="49" charset="0"/>
              <a:buChar char="o"/>
            </a:pPr>
            <a:r>
              <a:rPr lang="en-US" sz="1800" b="0" i="0" u="none" strike="noStrike" dirty="0">
                <a:solidFill>
                  <a:srgbClr val="07061D"/>
                </a:solidFill>
                <a:effectLst/>
                <a:latin typeface="+mn-lt"/>
              </a:rPr>
              <a:t>In this project, we used Standard &amp; Poor's rating and regression models to predict bond investment risks. The results show that the random forest model achieved the highest accuracy of 80% in predicting bond investment risks.</a:t>
            </a:r>
          </a:p>
          <a:p>
            <a:pPr marL="285750" indent="-285750" algn="just">
              <a:buFont typeface="Courier New" panose="02070309020205020404" pitchFamily="49" charset="0"/>
              <a:buChar char="o"/>
            </a:pPr>
            <a:r>
              <a:rPr lang="en-US" sz="1800" b="0" i="0" u="none" strike="noStrike" dirty="0">
                <a:solidFill>
                  <a:srgbClr val="07061D"/>
                </a:solidFill>
                <a:effectLst/>
                <a:latin typeface="+mn-lt"/>
              </a:rPr>
              <a:t>This study suggests that machine learning could be used to predict bond investment risks, providing investors with valuable insights into the risk of bond investments.</a:t>
            </a:r>
          </a:p>
          <a:p>
            <a:pPr algn="l"/>
            <a:endParaRPr lang="en-US" sz="2400" dirty="0">
              <a:solidFill>
                <a:srgbClr val="000000"/>
              </a:solidFill>
            </a:endParaRPr>
          </a:p>
        </p:txBody>
      </p:sp>
      <p:pic>
        <p:nvPicPr>
          <p:cNvPr id="6" name="Picture 5" descr="MD-flag-background-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7" name="Picture 6" descr="UMBC-primary-logo-CMYK-on-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spTree>
    <p:extLst>
      <p:ext uri="{BB962C8B-B14F-4D97-AF65-F5344CB8AC3E}">
        <p14:creationId xmlns:p14="http://schemas.microsoft.com/office/powerpoint/2010/main" val="3977930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509D7-B378-D149-86CF-32D94A853C3F}"/>
              </a:ext>
            </a:extLst>
          </p:cNvPr>
          <p:cNvSpPr txBox="1">
            <a:spLocks/>
          </p:cNvSpPr>
          <p:nvPr/>
        </p:nvSpPr>
        <p:spPr>
          <a:xfrm>
            <a:off x="480680" y="571500"/>
            <a:ext cx="8116565" cy="927371"/>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b="1" dirty="0">
                <a:solidFill>
                  <a:srgbClr val="000000"/>
                </a:solidFill>
              </a:rPr>
              <a:t>BACKGROUND</a:t>
            </a:r>
          </a:p>
        </p:txBody>
      </p:sp>
      <p:sp>
        <p:nvSpPr>
          <p:cNvPr id="4" name="Content Placeholder 2">
            <a:extLst>
              <a:ext uri="{FF2B5EF4-FFF2-40B4-BE49-F238E27FC236}">
                <a16:creationId xmlns:a16="http://schemas.microsoft.com/office/drawing/2014/main" id="{06852A33-0729-A842-AF4E-8174EAB2CA14}"/>
              </a:ext>
            </a:extLst>
          </p:cNvPr>
          <p:cNvSpPr txBox="1">
            <a:spLocks/>
          </p:cNvSpPr>
          <p:nvPr/>
        </p:nvSpPr>
        <p:spPr>
          <a:xfrm>
            <a:off x="480680" y="1498871"/>
            <a:ext cx="8191980" cy="311083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Courier New" panose="02070309020205020404" pitchFamily="49" charset="0"/>
              <a:buChar char="o"/>
            </a:pPr>
            <a:r>
              <a:rPr lang="en-US" sz="1800" b="0" i="0" u="none" strike="noStrike" dirty="0">
                <a:solidFill>
                  <a:srgbClr val="07061D"/>
                </a:solidFill>
                <a:effectLst/>
              </a:rPr>
              <a:t>Bonds are a popular form of investment in the financial sector, but carry a certain level of risk. Investors need to consider the risk-return trade-off before making investment decisions.</a:t>
            </a:r>
          </a:p>
          <a:p>
            <a:pPr algn="just">
              <a:buFont typeface="Courier New" panose="02070309020205020404" pitchFamily="49" charset="0"/>
              <a:buChar char="o"/>
            </a:pPr>
            <a:r>
              <a:rPr lang="en-US" sz="1800" b="0" i="0" u="none" strike="noStrike" dirty="0">
                <a:solidFill>
                  <a:srgbClr val="07061D"/>
                </a:solidFill>
                <a:effectLst/>
              </a:rPr>
              <a:t>Machine learning can be used to predict bond investment risks using the S&amp;P rating as a predictor variable. </a:t>
            </a:r>
            <a:endParaRPr lang="en-US" sz="1600" dirty="0">
              <a:solidFill>
                <a:srgbClr val="000000"/>
              </a:solidFill>
            </a:endParaRPr>
          </a:p>
        </p:txBody>
      </p:sp>
      <p:pic>
        <p:nvPicPr>
          <p:cNvPr id="6" name="Picture 5" descr="MD-flag-background-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7" name="Picture 6" descr="UMBC-primary-logo-CMYK-on-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spTree>
    <p:extLst>
      <p:ext uri="{BB962C8B-B14F-4D97-AF65-F5344CB8AC3E}">
        <p14:creationId xmlns:p14="http://schemas.microsoft.com/office/powerpoint/2010/main" val="1503917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509D7-B378-D149-86CF-32D94A853C3F}"/>
              </a:ext>
            </a:extLst>
          </p:cNvPr>
          <p:cNvSpPr txBox="1">
            <a:spLocks/>
          </p:cNvSpPr>
          <p:nvPr/>
        </p:nvSpPr>
        <p:spPr>
          <a:xfrm>
            <a:off x="471340" y="657677"/>
            <a:ext cx="8182466" cy="718636"/>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b="1" dirty="0">
                <a:solidFill>
                  <a:srgbClr val="000000"/>
                </a:solidFill>
              </a:rPr>
              <a:t>SIGNIFICANCE</a:t>
            </a:r>
          </a:p>
        </p:txBody>
      </p:sp>
      <p:sp>
        <p:nvSpPr>
          <p:cNvPr id="4" name="Content Placeholder 2">
            <a:extLst>
              <a:ext uri="{FF2B5EF4-FFF2-40B4-BE49-F238E27FC236}">
                <a16:creationId xmlns:a16="http://schemas.microsoft.com/office/drawing/2014/main" id="{06852A33-0729-A842-AF4E-8174EAB2CA14}"/>
              </a:ext>
            </a:extLst>
          </p:cNvPr>
          <p:cNvSpPr txBox="1">
            <a:spLocks/>
          </p:cNvSpPr>
          <p:nvPr/>
        </p:nvSpPr>
        <p:spPr>
          <a:xfrm>
            <a:off x="490194" y="1376313"/>
            <a:ext cx="8182466" cy="376718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Courier New" panose="02070309020205020404" pitchFamily="49" charset="0"/>
              <a:buChar char="o"/>
            </a:pPr>
            <a:r>
              <a:rPr lang="en-US" sz="1800" b="0" i="0" u="none" strike="noStrike" dirty="0">
                <a:effectLst/>
              </a:rPr>
              <a:t>Machine learning can be used to predict bond investment risks with high accuracy. This study focused on evaluating different regression models to identify the most effective model for predicting bond investment risks.</a:t>
            </a:r>
          </a:p>
          <a:p>
            <a:pPr algn="just">
              <a:buFont typeface="Courier New" panose="02070309020205020404" pitchFamily="49" charset="0"/>
              <a:buChar char="o"/>
            </a:pPr>
            <a:r>
              <a:rPr lang="en-US" sz="1800" b="0" i="0" u="none" strike="noStrike" dirty="0">
                <a:effectLst/>
              </a:rPr>
              <a:t>This project uses the S&amp;P rating to predict bond investment risks and highlights the potential of machine learning in providing valuable insights for investors.</a:t>
            </a:r>
          </a:p>
        </p:txBody>
      </p:sp>
      <p:pic>
        <p:nvPicPr>
          <p:cNvPr id="6" name="Picture 5" descr="MD-flag-background-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7" name="Picture 6" descr="UMBC-primary-logo-CMYK-on-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spTree>
    <p:extLst>
      <p:ext uri="{BB962C8B-B14F-4D97-AF65-F5344CB8AC3E}">
        <p14:creationId xmlns:p14="http://schemas.microsoft.com/office/powerpoint/2010/main" val="300465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509D7-B378-D149-86CF-32D94A853C3F}"/>
              </a:ext>
            </a:extLst>
          </p:cNvPr>
          <p:cNvSpPr txBox="1">
            <a:spLocks/>
          </p:cNvSpPr>
          <p:nvPr/>
        </p:nvSpPr>
        <p:spPr>
          <a:xfrm>
            <a:off x="471340" y="633175"/>
            <a:ext cx="8257024" cy="5715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b="1" dirty="0">
                <a:solidFill>
                  <a:srgbClr val="000000"/>
                </a:solidFill>
              </a:rPr>
              <a:t>LITERATURE SURVEY</a:t>
            </a:r>
          </a:p>
        </p:txBody>
      </p:sp>
      <p:sp>
        <p:nvSpPr>
          <p:cNvPr id="4" name="Content Placeholder 2">
            <a:extLst>
              <a:ext uri="{FF2B5EF4-FFF2-40B4-BE49-F238E27FC236}">
                <a16:creationId xmlns:a16="http://schemas.microsoft.com/office/drawing/2014/main" id="{06852A33-0729-A842-AF4E-8174EAB2CA14}"/>
              </a:ext>
            </a:extLst>
          </p:cNvPr>
          <p:cNvSpPr txBox="1">
            <a:spLocks/>
          </p:cNvSpPr>
          <p:nvPr/>
        </p:nvSpPr>
        <p:spPr>
          <a:xfrm>
            <a:off x="471340" y="1352629"/>
            <a:ext cx="8257024" cy="330956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Courier New" panose="02070309020205020404" pitchFamily="49" charset="0"/>
              <a:buChar char="o"/>
            </a:pPr>
            <a:r>
              <a:rPr lang="en-US" sz="1800" b="0" i="0" u="none" strike="noStrike" dirty="0">
                <a:effectLst/>
              </a:rPr>
              <a:t>In recent years, there has been a growing interest in using machine learning to predict bond investment risks.</a:t>
            </a:r>
          </a:p>
          <a:p>
            <a:pPr algn="just">
              <a:buFont typeface="Courier New" panose="02070309020205020404" pitchFamily="49" charset="0"/>
              <a:buChar char="o"/>
            </a:pPr>
            <a:r>
              <a:rPr lang="en-US" sz="1800" b="0" i="0" u="none" strike="noStrike" dirty="0">
                <a:effectLst/>
              </a:rPr>
              <a:t>Studies, such as the one conducted by Wang and Wang (2020), have shown that machine learning models can outperform traditional methods in predicting the credit risk of corporate bonds.</a:t>
            </a:r>
          </a:p>
          <a:p>
            <a:pPr algn="just">
              <a:buFont typeface="Courier New" panose="02070309020205020404" pitchFamily="49" charset="0"/>
              <a:buChar char="o"/>
            </a:pPr>
            <a:r>
              <a:rPr lang="en-US" sz="1800" b="0" i="0" u="none" strike="noStrike" dirty="0" err="1">
                <a:effectLst/>
              </a:rPr>
              <a:t>Azodi</a:t>
            </a:r>
            <a:r>
              <a:rPr lang="en-US" sz="1800" b="0" i="0" u="none" strike="noStrike" dirty="0">
                <a:effectLst/>
              </a:rPr>
              <a:t> et al. (2018) demonstrated that a support vector machine (SVM) model achieved higher accuracy than traditional methods in predicting the default risk of corporate bonds.</a:t>
            </a:r>
          </a:p>
          <a:p>
            <a:pPr algn="just">
              <a:buFont typeface="Courier New" panose="02070309020205020404" pitchFamily="49" charset="0"/>
              <a:buChar char="o"/>
            </a:pPr>
            <a:r>
              <a:rPr lang="en-US" sz="1800" b="0" i="0" u="none" strike="noStrike" dirty="0" err="1">
                <a:effectLst/>
              </a:rPr>
              <a:t>Aouadi</a:t>
            </a:r>
            <a:r>
              <a:rPr lang="en-US" sz="1800" b="0" i="0" u="none" strike="noStrike" dirty="0">
                <a:effectLst/>
              </a:rPr>
              <a:t> et al. (2020) utilized machine learning techniques to accurately predict the bond yield spread, which serves as an indicator of bond investment risk.</a:t>
            </a:r>
          </a:p>
        </p:txBody>
      </p:sp>
      <p:pic>
        <p:nvPicPr>
          <p:cNvPr id="6" name="Picture 5" descr="MD-flag-background-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7" name="Picture 6" descr="UMBC-primary-logo-CMYK-on-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sp>
        <p:nvSpPr>
          <p:cNvPr id="3" name="TextBox 2"/>
          <p:cNvSpPr txBox="1"/>
          <p:nvPr/>
        </p:nvSpPr>
        <p:spPr>
          <a:xfrm>
            <a:off x="471340" y="1671206"/>
            <a:ext cx="8414965" cy="646331"/>
          </a:xfrm>
          <a:prstGeom prst="rect">
            <a:avLst/>
          </a:prstGeom>
          <a:noFill/>
        </p:spPr>
        <p:txBody>
          <a:bodyPr wrap="square" rtlCol="0">
            <a:spAutoFit/>
          </a:bodyPr>
          <a:lstStyle/>
          <a:p>
            <a:pPr algn="just"/>
            <a:br>
              <a:rPr lang="en-US" b="0" i="0" u="none" strike="noStrike" dirty="0">
                <a:effectLst/>
              </a:rPr>
            </a:br>
            <a:endParaRPr lang="en-US" dirty="0">
              <a:solidFill>
                <a:srgbClr val="000000"/>
              </a:solidFill>
            </a:endParaRPr>
          </a:p>
        </p:txBody>
      </p:sp>
    </p:spTree>
    <p:extLst>
      <p:ext uri="{BB962C8B-B14F-4D97-AF65-F5344CB8AC3E}">
        <p14:creationId xmlns:p14="http://schemas.microsoft.com/office/powerpoint/2010/main" val="3180717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D-flag-background-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7" name="Picture 6" descr="UMBC-primary-logo-CMYK-on-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sp>
        <p:nvSpPr>
          <p:cNvPr id="8" name="Title 1">
            <a:extLst>
              <a:ext uri="{FF2B5EF4-FFF2-40B4-BE49-F238E27FC236}">
                <a16:creationId xmlns:a16="http://schemas.microsoft.com/office/drawing/2014/main" id="{4B3509D7-B378-D149-86CF-32D94A853C3F}"/>
              </a:ext>
            </a:extLst>
          </p:cNvPr>
          <p:cNvSpPr txBox="1">
            <a:spLocks/>
          </p:cNvSpPr>
          <p:nvPr/>
        </p:nvSpPr>
        <p:spPr>
          <a:xfrm>
            <a:off x="515389" y="657677"/>
            <a:ext cx="8188036" cy="5715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b="1" dirty="0"/>
              <a:t>DATA COLLECTION AND INSIGHT</a:t>
            </a:r>
          </a:p>
        </p:txBody>
      </p:sp>
      <p:sp>
        <p:nvSpPr>
          <p:cNvPr id="9" name="Content Placeholder 2">
            <a:extLst>
              <a:ext uri="{FF2B5EF4-FFF2-40B4-BE49-F238E27FC236}">
                <a16:creationId xmlns:a16="http://schemas.microsoft.com/office/drawing/2014/main" id="{06852A33-0729-A842-AF4E-8174EAB2CA14}"/>
              </a:ext>
            </a:extLst>
          </p:cNvPr>
          <p:cNvSpPr txBox="1">
            <a:spLocks/>
          </p:cNvSpPr>
          <p:nvPr/>
        </p:nvSpPr>
        <p:spPr>
          <a:xfrm>
            <a:off x="515389" y="1229177"/>
            <a:ext cx="8188036" cy="391432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buFont typeface="Courier New" panose="02070309020205020404" pitchFamily="49" charset="0"/>
              <a:buChar char="o"/>
            </a:pPr>
            <a:r>
              <a:rPr lang="en-US" sz="1800" b="0" i="0" u="none" strike="noStrike" dirty="0">
                <a:effectLst/>
              </a:rPr>
              <a:t>The dataset used for this research was obtained from the US government website </a:t>
            </a:r>
            <a:r>
              <a:rPr lang="en-US" sz="1800" b="0" i="0" u="none" strike="noStrike" dirty="0" err="1">
                <a:effectLst/>
              </a:rPr>
              <a:t>data.gov</a:t>
            </a:r>
            <a:r>
              <a:rPr lang="en-US" sz="1800" b="0" i="0" u="none" strike="noStrike" dirty="0">
                <a:effectLst/>
              </a:rPr>
              <a:t> and consists of 1200 rows and 55 columns.</a:t>
            </a:r>
          </a:p>
          <a:p>
            <a:pPr algn="l">
              <a:buFont typeface="Courier New" panose="02070309020205020404" pitchFamily="49" charset="0"/>
              <a:buChar char="o"/>
            </a:pPr>
            <a:r>
              <a:rPr lang="en-US" sz="1800" b="0" i="0" u="none" strike="noStrike" dirty="0">
                <a:effectLst/>
              </a:rPr>
              <a:t>Preprocessing is required due to the presence of outliers and null values in the dataset.</a:t>
            </a:r>
          </a:p>
          <a:p>
            <a:pPr algn="l">
              <a:buFont typeface="Courier New" panose="02070309020205020404" pitchFamily="49" charset="0"/>
              <a:buChar char="o"/>
            </a:pPr>
            <a:r>
              <a:rPr lang="en-US" sz="1800" b="0" i="0" u="none" strike="noStrike" dirty="0">
                <a:effectLst/>
              </a:rPr>
              <a:t>The lack of Annual Debt Transparency Report (ADTR) submissions by organizations in the dataset creates uncertainty for investors and makes it challenging to assess bond investment risk.</a:t>
            </a:r>
          </a:p>
          <a:p>
            <a:pPr algn="l">
              <a:buFont typeface="Courier New" panose="02070309020205020404" pitchFamily="49" charset="0"/>
              <a:buChar char="o"/>
            </a:pPr>
            <a:r>
              <a:rPr lang="en-US" sz="1800" b="0" i="0" u="none" strike="noStrike" dirty="0">
                <a:effectLst/>
              </a:rPr>
              <a:t>The dataset contains a higher number of not rated organizations, indicating the absence of credit ratings from reputable agencies and posing difficulties in evaluating creditworthiness and default risk.</a:t>
            </a:r>
          </a:p>
        </p:txBody>
      </p:sp>
    </p:spTree>
    <p:extLst>
      <p:ext uri="{BB962C8B-B14F-4D97-AF65-F5344CB8AC3E}">
        <p14:creationId xmlns:p14="http://schemas.microsoft.com/office/powerpoint/2010/main" val="3263745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D-flag-background-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7" name="Picture 6" descr="UMBC-primary-logo-CMYK-on-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sp>
        <p:nvSpPr>
          <p:cNvPr id="8" name="Title 1">
            <a:extLst>
              <a:ext uri="{FF2B5EF4-FFF2-40B4-BE49-F238E27FC236}">
                <a16:creationId xmlns:a16="http://schemas.microsoft.com/office/drawing/2014/main" id="{4B3509D7-B378-D149-86CF-32D94A853C3F}"/>
              </a:ext>
            </a:extLst>
          </p:cNvPr>
          <p:cNvSpPr txBox="1">
            <a:spLocks/>
          </p:cNvSpPr>
          <p:nvPr/>
        </p:nvSpPr>
        <p:spPr>
          <a:xfrm>
            <a:off x="620343" y="657677"/>
            <a:ext cx="7871982" cy="5715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b="1" dirty="0"/>
              <a:t>METHODOLOGY</a:t>
            </a:r>
          </a:p>
        </p:txBody>
      </p:sp>
      <p:sp>
        <p:nvSpPr>
          <p:cNvPr id="9" name="Content Placeholder 2">
            <a:extLst>
              <a:ext uri="{FF2B5EF4-FFF2-40B4-BE49-F238E27FC236}">
                <a16:creationId xmlns:a16="http://schemas.microsoft.com/office/drawing/2014/main" id="{06852A33-0729-A842-AF4E-8174EAB2CA14}"/>
              </a:ext>
            </a:extLst>
          </p:cNvPr>
          <p:cNvSpPr txBox="1">
            <a:spLocks/>
          </p:cNvSpPr>
          <p:nvPr/>
        </p:nvSpPr>
        <p:spPr>
          <a:xfrm>
            <a:off x="490450" y="1330036"/>
            <a:ext cx="8196349" cy="340925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Courier New" panose="02070309020205020404" pitchFamily="49" charset="0"/>
              <a:buChar char="o"/>
            </a:pPr>
            <a:r>
              <a:rPr lang="en-US" sz="1600" b="0" i="0" u="none" strike="noStrike" dirty="0">
                <a:effectLst/>
              </a:rPr>
              <a:t>The dataset was divided into training and testing sets using a 70:30 split, with 70% of the data used for training the regression models and 30% for testing their accuracy.</a:t>
            </a:r>
          </a:p>
          <a:p>
            <a:pPr algn="just">
              <a:buFont typeface="Courier New" panose="02070309020205020404" pitchFamily="49" charset="0"/>
              <a:buChar char="o"/>
            </a:pPr>
            <a:r>
              <a:rPr lang="en-US" sz="1600" b="0" i="0" u="none" strike="noStrike" dirty="0">
                <a:effectLst/>
              </a:rPr>
              <a:t>During the exploratory data analysis (EDA), several observations were made:</a:t>
            </a:r>
          </a:p>
          <a:p>
            <a:pPr marL="800100" lvl="1" indent="-342900" algn="just">
              <a:buFont typeface="+mj-lt"/>
              <a:buAutoNum type="arabicParenR"/>
            </a:pPr>
            <a:r>
              <a:rPr lang="en-US" sz="1600" b="0" i="0" u="none" strike="noStrike" dirty="0">
                <a:effectLst/>
              </a:rPr>
              <a:t>The presence of outliers in the dataset, which can affect the results of regression models, highlighting the need to handle outliers appropriately during data preprocessing.</a:t>
            </a:r>
          </a:p>
          <a:p>
            <a:pPr marL="800100" lvl="1" indent="-342900" algn="just">
              <a:buFont typeface="+mj-lt"/>
              <a:buAutoNum type="arabicParenR"/>
            </a:pPr>
            <a:r>
              <a:rPr lang="en-US" sz="1600" b="0" i="0" u="none" strike="noStrike" dirty="0">
                <a:effectLst/>
              </a:rPr>
              <a:t>A correlation between lower S&amp;P ratings and a higher frequency of defaults, emphasizing the importance of considering credit ratings in investment decisions.</a:t>
            </a:r>
          </a:p>
          <a:p>
            <a:pPr marL="800100" lvl="1" indent="-342900" algn="just">
              <a:buFont typeface="+mj-lt"/>
              <a:buAutoNum type="arabicParenR"/>
            </a:pPr>
            <a:r>
              <a:rPr lang="en-US" sz="1600" b="0" i="0" u="none" strike="noStrike" dirty="0">
                <a:effectLst/>
              </a:rPr>
              <a:t>Schools had a higher proportion of bonds with ratings between AAA to A, indicating them to be relatively safer investments compared to organizations with lower credit ratings.</a:t>
            </a:r>
          </a:p>
        </p:txBody>
      </p:sp>
    </p:spTree>
    <p:extLst>
      <p:ext uri="{BB962C8B-B14F-4D97-AF65-F5344CB8AC3E}">
        <p14:creationId xmlns:p14="http://schemas.microsoft.com/office/powerpoint/2010/main" val="564708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D-flag-background-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7" name="Picture 6" descr="UMBC-primary-logo-CMYK-on-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sp>
        <p:nvSpPr>
          <p:cNvPr id="8" name="Title 1">
            <a:extLst>
              <a:ext uri="{FF2B5EF4-FFF2-40B4-BE49-F238E27FC236}">
                <a16:creationId xmlns:a16="http://schemas.microsoft.com/office/drawing/2014/main" id="{4B3509D7-B378-D149-86CF-32D94A853C3F}"/>
              </a:ext>
            </a:extLst>
          </p:cNvPr>
          <p:cNvSpPr txBox="1">
            <a:spLocks/>
          </p:cNvSpPr>
          <p:nvPr/>
        </p:nvSpPr>
        <p:spPr>
          <a:xfrm>
            <a:off x="620343" y="657677"/>
            <a:ext cx="7871982" cy="5715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b="1" dirty="0"/>
              <a:t>METHODOLOGY</a:t>
            </a:r>
          </a:p>
        </p:txBody>
      </p:sp>
      <p:sp>
        <p:nvSpPr>
          <p:cNvPr id="9" name="Content Placeholder 2">
            <a:extLst>
              <a:ext uri="{FF2B5EF4-FFF2-40B4-BE49-F238E27FC236}">
                <a16:creationId xmlns:a16="http://schemas.microsoft.com/office/drawing/2014/main" id="{06852A33-0729-A842-AF4E-8174EAB2CA14}"/>
              </a:ext>
            </a:extLst>
          </p:cNvPr>
          <p:cNvSpPr txBox="1">
            <a:spLocks/>
          </p:cNvSpPr>
          <p:nvPr/>
        </p:nvSpPr>
        <p:spPr>
          <a:xfrm>
            <a:off x="473825" y="1330036"/>
            <a:ext cx="8221288" cy="340925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Courier New" panose="02070309020205020404" pitchFamily="49" charset="0"/>
              <a:buChar char="o"/>
            </a:pPr>
            <a:r>
              <a:rPr lang="en-US" sz="1800" b="0" i="0" u="none" strike="noStrike" dirty="0">
                <a:effectLst/>
              </a:rPr>
              <a:t>The performance metrics used in the study were:</a:t>
            </a:r>
          </a:p>
          <a:p>
            <a:pPr marL="800100" lvl="1" indent="-342900" algn="just">
              <a:buFont typeface="+mj-lt"/>
              <a:buAutoNum type="arabicParenR"/>
            </a:pPr>
            <a:r>
              <a:rPr lang="en-US" sz="1800" b="0" i="0" u="none" strike="noStrike" dirty="0">
                <a:effectLst/>
              </a:rPr>
              <a:t>R-squared (R²), which represents the proportion of variance in the dependent variable explained by the independent variable(s) and ranges between 0 and 1. A higher value indicates a better fit of the model to the data.</a:t>
            </a:r>
          </a:p>
          <a:p>
            <a:pPr marL="800100" lvl="1" indent="-342900" algn="just">
              <a:buFont typeface="+mj-lt"/>
              <a:buAutoNum type="arabicParenR"/>
            </a:pPr>
            <a:r>
              <a:rPr lang="en-US" sz="1800" b="0" i="0" u="none" strike="noStrike" dirty="0">
                <a:effectLst/>
              </a:rPr>
              <a:t>Mean Squared Error (MSE), which measures the average squared difference between the predicted and actual values of a model's predictions. It is used to assess the quality of a model's predictions in regression analysis.</a:t>
            </a:r>
          </a:p>
        </p:txBody>
      </p:sp>
    </p:spTree>
    <p:extLst>
      <p:ext uri="{BB962C8B-B14F-4D97-AF65-F5344CB8AC3E}">
        <p14:creationId xmlns:p14="http://schemas.microsoft.com/office/powerpoint/2010/main" val="1826023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D-flag-background-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7" name="Picture 6" descr="UMBC-primary-logo-CMYK-on-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sp>
        <p:nvSpPr>
          <p:cNvPr id="8" name="Title 1">
            <a:extLst>
              <a:ext uri="{FF2B5EF4-FFF2-40B4-BE49-F238E27FC236}">
                <a16:creationId xmlns:a16="http://schemas.microsoft.com/office/drawing/2014/main" id="{4B3509D7-B378-D149-86CF-32D94A853C3F}"/>
              </a:ext>
            </a:extLst>
          </p:cNvPr>
          <p:cNvSpPr txBox="1">
            <a:spLocks/>
          </p:cNvSpPr>
          <p:nvPr/>
        </p:nvSpPr>
        <p:spPr>
          <a:xfrm>
            <a:off x="473825" y="657677"/>
            <a:ext cx="8196350" cy="5715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b="1" dirty="0"/>
              <a:t>FEATURE SELECTION </a:t>
            </a:r>
          </a:p>
        </p:txBody>
      </p:sp>
      <p:sp>
        <p:nvSpPr>
          <p:cNvPr id="9" name="Content Placeholder 2">
            <a:extLst>
              <a:ext uri="{FF2B5EF4-FFF2-40B4-BE49-F238E27FC236}">
                <a16:creationId xmlns:a16="http://schemas.microsoft.com/office/drawing/2014/main" id="{06852A33-0729-A842-AF4E-8174EAB2CA14}"/>
              </a:ext>
            </a:extLst>
          </p:cNvPr>
          <p:cNvSpPr txBox="1">
            <a:spLocks/>
          </p:cNvSpPr>
          <p:nvPr/>
        </p:nvSpPr>
        <p:spPr>
          <a:xfrm>
            <a:off x="473826" y="1229177"/>
            <a:ext cx="8254538" cy="392323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buFont typeface="Courier New" panose="02070309020205020404" pitchFamily="49" charset="0"/>
              <a:buChar char="o"/>
            </a:pPr>
            <a:r>
              <a:rPr lang="en-US" sz="1800" b="0" i="1" u="none" strike="noStrike" dirty="0">
                <a:effectLst/>
              </a:rPr>
              <a:t>Standardized Credit Assessment</a:t>
            </a:r>
            <a:r>
              <a:rPr lang="en-US" sz="1800" b="0" i="0" u="none" strike="noStrike" dirty="0">
                <a:effectLst/>
              </a:rPr>
              <a:t>: S&amp;P ratings provide a widely accepted and standardized measure of creditworthiness, capturing market perception and independent evaluation of the issuer's ability to meet financial obligations.</a:t>
            </a:r>
          </a:p>
          <a:p>
            <a:pPr algn="l">
              <a:buFont typeface="Courier New" panose="02070309020205020404" pitchFamily="49" charset="0"/>
              <a:buChar char="o"/>
            </a:pPr>
            <a:r>
              <a:rPr lang="en-US" sz="1800" b="0" i="1" u="none" strike="noStrike" dirty="0">
                <a:effectLst/>
              </a:rPr>
              <a:t>Quantifiable Risk Indicator</a:t>
            </a:r>
            <a:r>
              <a:rPr lang="en-US" sz="1800" b="0" i="0" u="none" strike="noStrike" dirty="0">
                <a:effectLst/>
              </a:rPr>
              <a:t>: S&amp;P ratings assign specific categories or grades to bonds, allowing the model to incorporate the ordinal nature of credit risk and differentiate between different levels of creditworthiness.</a:t>
            </a:r>
          </a:p>
          <a:p>
            <a:pPr algn="l">
              <a:buFont typeface="Courier New" panose="02070309020205020404" pitchFamily="49" charset="0"/>
              <a:buChar char="o"/>
            </a:pPr>
            <a:r>
              <a:rPr lang="en-US" sz="1800" b="0" i="1" u="none" strike="noStrike" dirty="0">
                <a:effectLst/>
              </a:rPr>
              <a:t>Historical Performance</a:t>
            </a:r>
            <a:r>
              <a:rPr lang="en-US" sz="1800" b="0" i="0" u="none" strike="noStrike" dirty="0">
                <a:effectLst/>
              </a:rPr>
              <a:t>: S&amp;P ratings are based on extensive analysis and reflect the track record and performance of issuers over time, providing valuable historical information for the model to leverage.</a:t>
            </a:r>
          </a:p>
          <a:p>
            <a:pPr algn="l">
              <a:buFont typeface="Courier New" panose="02070309020205020404" pitchFamily="49" charset="0"/>
              <a:buChar char="o"/>
            </a:pPr>
            <a:r>
              <a:rPr lang="en-US" sz="1800" b="0" i="1" u="none" strike="noStrike" dirty="0">
                <a:effectLst/>
              </a:rPr>
              <a:t>Market Sensitivity</a:t>
            </a:r>
            <a:r>
              <a:rPr lang="en-US" sz="1800" b="0" i="0" u="none" strike="noStrike" dirty="0">
                <a:effectLst/>
              </a:rPr>
              <a:t>: S&amp;P ratings are widely observed and influence pricing and trading decisions. Including them as a feature captures market sentiment and dynamics, enhancing the model's adaptability and accuracy in reflecting investor behavior.</a:t>
            </a:r>
          </a:p>
        </p:txBody>
      </p:sp>
    </p:spTree>
    <p:extLst>
      <p:ext uri="{BB962C8B-B14F-4D97-AF65-F5344CB8AC3E}">
        <p14:creationId xmlns:p14="http://schemas.microsoft.com/office/powerpoint/2010/main" val="2969842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1006</TotalTime>
  <Words>1175</Words>
  <Application>Microsoft Macintosh PowerPoint</Application>
  <PresentationFormat>On-screen Show (16:9)</PresentationFormat>
  <Paragraphs>65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Courier New</vt:lpstr>
      <vt:lpstr>Office Theme</vt:lpstr>
      <vt:lpstr>PREDICTION OF RISK IN BOND INVESTMENT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Jim Lord</dc:creator>
  <cp:lastModifiedBy>Vyshnavi Vemuri</cp:lastModifiedBy>
  <cp:revision>32</cp:revision>
  <dcterms:created xsi:type="dcterms:W3CDTF">2019-04-02T18:59:22Z</dcterms:created>
  <dcterms:modified xsi:type="dcterms:W3CDTF">2023-05-02T01:25:18Z</dcterms:modified>
</cp:coreProperties>
</file>