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4" r:id="rId6"/>
    <p:sldId id="265" r:id="rId7"/>
    <p:sldId id="260" r:id="rId8"/>
    <p:sldId id="266" r:id="rId9"/>
    <p:sldId id="268" r:id="rId10"/>
    <p:sldId id="261" r:id="rId11"/>
    <p:sldId id="262" r:id="rId12"/>
    <p:sldId id="269"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81" d="100"/>
          <a:sy n="81" d="100"/>
        </p:scale>
        <p:origin x="114" y="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0DE6DF-3DC7-4EE7-B084-08B91895BF9D}" type="datetimeFigureOut">
              <a:rPr lang="en-US" smtClean="0"/>
              <a:t>4/30/2023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126489AC-14D1-480D-A6AF-FBB35AECFC17}"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5251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DE6DF-3DC7-4EE7-B084-08B91895BF9D}"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489AC-14D1-480D-A6AF-FBB35AECFC17}"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4355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DE6DF-3DC7-4EE7-B084-08B91895BF9D}"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489AC-14D1-480D-A6AF-FBB35AECFC17}"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5009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DE6DF-3DC7-4EE7-B084-08B91895BF9D}"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489AC-14D1-480D-A6AF-FBB35AECFC17}"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975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0DE6DF-3DC7-4EE7-B084-08B91895BF9D}"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489AC-14D1-480D-A6AF-FBB35AECFC17}"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4311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0DE6DF-3DC7-4EE7-B084-08B91895BF9D}"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6489AC-14D1-480D-A6AF-FBB35AECFC17}"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7851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0DE6DF-3DC7-4EE7-B084-08B91895BF9D}" type="datetimeFigureOut">
              <a:rPr lang="en-US" smtClean="0"/>
              <a:t>4/30/2023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6489AC-14D1-480D-A6AF-FBB35AECFC17}"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12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0DE6DF-3DC7-4EE7-B084-08B91895BF9D}" type="datetimeFigureOut">
              <a:rPr lang="en-US" smtClean="0"/>
              <a:t>4/30/2023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6489AC-14D1-480D-A6AF-FBB35AECFC17}"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9274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0DE6DF-3DC7-4EE7-B084-08B91895BF9D}" type="datetimeFigureOut">
              <a:rPr lang="en-US" smtClean="0"/>
              <a:t>4/30/2023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6489AC-14D1-480D-A6AF-FBB35AECFC17}" type="slidenum">
              <a:rPr lang="en-US" smtClean="0"/>
              <a:t>‹#›</a:t>
            </a:fld>
            <a:endParaRPr lang="en-US"/>
          </a:p>
        </p:txBody>
      </p:sp>
    </p:spTree>
    <p:extLst>
      <p:ext uri="{BB962C8B-B14F-4D97-AF65-F5344CB8AC3E}">
        <p14:creationId xmlns:p14="http://schemas.microsoft.com/office/powerpoint/2010/main" val="3522681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0DE6DF-3DC7-4EE7-B084-08B91895BF9D}"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6489AC-14D1-480D-A6AF-FBB35AECFC17}"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1267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C0DE6DF-3DC7-4EE7-B084-08B91895BF9D}" type="datetimeFigureOut">
              <a:rPr lang="en-US" smtClean="0"/>
              <a:t>4/30/2023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26489AC-14D1-480D-A6AF-FBB35AECFC17}"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5449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C0DE6DF-3DC7-4EE7-B084-08B91895BF9D}" type="datetimeFigureOut">
              <a:rPr lang="en-US" smtClean="0"/>
              <a:t>4/30/2023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26489AC-14D1-480D-A6AF-FBB35AECFC17}"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45445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C30FB-3435-46CF-EB56-733D8E63C59B}"/>
              </a:ext>
            </a:extLst>
          </p:cNvPr>
          <p:cNvSpPr>
            <a:spLocks noGrp="1"/>
          </p:cNvSpPr>
          <p:nvPr>
            <p:ph type="ctrTitle"/>
          </p:nvPr>
        </p:nvSpPr>
        <p:spPr/>
        <p:txBody>
          <a:bodyPr/>
          <a:lstStyle/>
          <a:p>
            <a:r>
              <a:rPr lang="en-US" dirty="0"/>
              <a:t>Coffee Review Analysis</a:t>
            </a:r>
          </a:p>
        </p:txBody>
      </p:sp>
      <p:sp>
        <p:nvSpPr>
          <p:cNvPr id="3" name="Subtitle 2">
            <a:extLst>
              <a:ext uri="{FF2B5EF4-FFF2-40B4-BE49-F238E27FC236}">
                <a16:creationId xmlns:a16="http://schemas.microsoft.com/office/drawing/2014/main" id="{EAAE805C-0DB4-4E3D-D5B3-3FF31D0B57B8}"/>
              </a:ext>
            </a:extLst>
          </p:cNvPr>
          <p:cNvSpPr>
            <a:spLocks noGrp="1"/>
          </p:cNvSpPr>
          <p:nvPr>
            <p:ph type="subTitle" idx="1"/>
          </p:nvPr>
        </p:nvSpPr>
        <p:spPr>
          <a:xfrm>
            <a:off x="2417780" y="3531204"/>
            <a:ext cx="8637072" cy="1693939"/>
          </a:xfrm>
        </p:spPr>
        <p:txBody>
          <a:bodyPr>
            <a:normAutofit/>
          </a:bodyPr>
          <a:lstStyle/>
          <a:p>
            <a:r>
              <a:rPr lang="en-US" dirty="0"/>
              <a:t>Analyzing Coffee Reviews to Discover the Optimal Coffee</a:t>
            </a:r>
          </a:p>
          <a:p>
            <a:r>
              <a:rPr lang="en-US" dirty="0"/>
              <a:t>Spring 2023</a:t>
            </a:r>
          </a:p>
          <a:p>
            <a:r>
              <a:rPr lang="en-US" dirty="0"/>
              <a:t>- Nicholas Ho</a:t>
            </a:r>
          </a:p>
        </p:txBody>
      </p:sp>
    </p:spTree>
    <p:extLst>
      <p:ext uri="{BB962C8B-B14F-4D97-AF65-F5344CB8AC3E}">
        <p14:creationId xmlns:p14="http://schemas.microsoft.com/office/powerpoint/2010/main" val="2552918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7789E-75B0-9A0F-9D88-99F8405D73F3}"/>
              </a:ext>
            </a:extLst>
          </p:cNvPr>
          <p:cNvSpPr>
            <a:spLocks noGrp="1"/>
          </p:cNvSpPr>
          <p:nvPr>
            <p:ph type="title"/>
          </p:nvPr>
        </p:nvSpPr>
        <p:spPr/>
        <p:txBody>
          <a:bodyPr/>
          <a:lstStyle/>
          <a:p>
            <a:r>
              <a:rPr lang="en-US" dirty="0"/>
              <a:t>Regression</a:t>
            </a:r>
          </a:p>
        </p:txBody>
      </p:sp>
      <p:sp>
        <p:nvSpPr>
          <p:cNvPr id="3" name="Content Placeholder 2">
            <a:extLst>
              <a:ext uri="{FF2B5EF4-FFF2-40B4-BE49-F238E27FC236}">
                <a16:creationId xmlns:a16="http://schemas.microsoft.com/office/drawing/2014/main" id="{FEEF1C01-F078-2463-4CD8-2ECBFCA36AFC}"/>
              </a:ext>
            </a:extLst>
          </p:cNvPr>
          <p:cNvSpPr>
            <a:spLocks noGrp="1"/>
          </p:cNvSpPr>
          <p:nvPr>
            <p:ph idx="1"/>
          </p:nvPr>
        </p:nvSpPr>
        <p:spPr>
          <a:xfrm>
            <a:off x="1066568" y="2031774"/>
            <a:ext cx="9603275" cy="3450613"/>
          </a:xfrm>
        </p:spPr>
        <p:txBody>
          <a:bodyPr>
            <a:normAutofit fontScale="92500" lnSpcReduction="10000"/>
          </a:bodyPr>
          <a:lstStyle/>
          <a:p>
            <a:r>
              <a:rPr lang="en-US" dirty="0"/>
              <a:t>Ridge Regression – Similar to Lasso, but does not entirely eliminate features.</a:t>
            </a:r>
          </a:p>
          <a:p>
            <a:pPr lvl="1"/>
            <a:r>
              <a:rPr lang="en-US" dirty="0"/>
              <a:t>Ridge Score: 0.99393</a:t>
            </a:r>
          </a:p>
          <a:p>
            <a:pPr lvl="1"/>
            <a:r>
              <a:rPr lang="en-US" dirty="0"/>
              <a:t>Reduced Features Ridge Score: 0.99995</a:t>
            </a:r>
          </a:p>
          <a:p>
            <a:r>
              <a:rPr lang="en-US" dirty="0"/>
              <a:t>Decision Tree</a:t>
            </a:r>
          </a:p>
          <a:p>
            <a:pPr lvl="1"/>
            <a:r>
              <a:rPr lang="en-US" dirty="0"/>
              <a:t>Decision Tree Score: 0.98373</a:t>
            </a:r>
          </a:p>
          <a:p>
            <a:pPr lvl="1"/>
            <a:r>
              <a:rPr lang="en-US" dirty="0"/>
              <a:t>Reduced Features Decision Tree Score: 0.99994</a:t>
            </a:r>
          </a:p>
          <a:p>
            <a:r>
              <a:rPr lang="en-US" dirty="0"/>
              <a:t>Random Forest</a:t>
            </a:r>
          </a:p>
          <a:p>
            <a:pPr lvl="1"/>
            <a:r>
              <a:rPr lang="en-US" dirty="0"/>
              <a:t>Random Forest Score: 0.98751</a:t>
            </a:r>
          </a:p>
          <a:p>
            <a:pPr lvl="1"/>
            <a:r>
              <a:rPr lang="en-US" dirty="0"/>
              <a:t>Reduced Features Random Forest Score: 0.99979</a:t>
            </a:r>
          </a:p>
        </p:txBody>
      </p:sp>
      <p:sp>
        <p:nvSpPr>
          <p:cNvPr id="5" name="TextBox 4"/>
          <p:cNvSpPr txBox="1"/>
          <p:nvPr/>
        </p:nvSpPr>
        <p:spPr>
          <a:xfrm>
            <a:off x="7074570" y="2950667"/>
            <a:ext cx="4652210" cy="2677656"/>
          </a:xfrm>
          <a:prstGeom prst="rect">
            <a:avLst/>
          </a:prstGeom>
          <a:noFill/>
        </p:spPr>
        <p:txBody>
          <a:bodyPr wrap="square" rtlCol="0">
            <a:spAutoFit/>
          </a:bodyPr>
          <a:lstStyle/>
          <a:p>
            <a:r>
              <a:rPr lang="en-US" sz="2400" b="1" dirty="0"/>
              <a:t>Result:</a:t>
            </a:r>
          </a:p>
          <a:p>
            <a:pPr marL="342900" indent="-342900">
              <a:buFont typeface="Arial" panose="020B0604020202020204" pitchFamily="34" charset="0"/>
              <a:buChar char="•"/>
            </a:pPr>
            <a:r>
              <a:rPr lang="en-US" sz="2400" dirty="0"/>
              <a:t>The Ridge model is the most accurate predictor.</a:t>
            </a:r>
          </a:p>
          <a:p>
            <a:pPr marL="342900" indent="-342900">
              <a:buFont typeface="Arial" panose="020B0604020202020204" pitchFamily="34" charset="0"/>
              <a:buChar char="•"/>
            </a:pPr>
            <a:r>
              <a:rPr lang="en-US" sz="2400" dirty="0"/>
              <a:t>Reducing the number of features produces more accurate results.</a:t>
            </a:r>
          </a:p>
          <a:p>
            <a:endParaRPr lang="en-US" sz="2400" dirty="0"/>
          </a:p>
        </p:txBody>
      </p:sp>
    </p:spTree>
    <p:extLst>
      <p:ext uri="{BB962C8B-B14F-4D97-AF65-F5344CB8AC3E}">
        <p14:creationId xmlns:p14="http://schemas.microsoft.com/office/powerpoint/2010/main" val="1139178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50EA6-9C79-2679-0CAA-6B21A77D3393}"/>
              </a:ext>
            </a:extLst>
          </p:cNvPr>
          <p:cNvSpPr>
            <a:spLocks noGrp="1"/>
          </p:cNvSpPr>
          <p:nvPr>
            <p:ph type="title"/>
          </p:nvPr>
        </p:nvSpPr>
        <p:spPr/>
        <p:txBody>
          <a:bodyPr/>
          <a:lstStyle/>
          <a:p>
            <a:r>
              <a:rPr lang="en-US" dirty="0"/>
              <a:t>Simulation</a:t>
            </a:r>
          </a:p>
        </p:txBody>
      </p:sp>
      <p:sp>
        <p:nvSpPr>
          <p:cNvPr id="3" name="Content Placeholder 2">
            <a:extLst>
              <a:ext uri="{FF2B5EF4-FFF2-40B4-BE49-F238E27FC236}">
                <a16:creationId xmlns:a16="http://schemas.microsoft.com/office/drawing/2014/main" id="{5546045D-8970-D223-60CC-A9A17A936D9E}"/>
              </a:ext>
            </a:extLst>
          </p:cNvPr>
          <p:cNvSpPr>
            <a:spLocks noGrp="1"/>
          </p:cNvSpPr>
          <p:nvPr>
            <p:ph idx="1"/>
          </p:nvPr>
        </p:nvSpPr>
        <p:spPr>
          <a:xfrm>
            <a:off x="1451579" y="2015732"/>
            <a:ext cx="3682483" cy="3450613"/>
          </a:xfrm>
        </p:spPr>
        <p:txBody>
          <a:bodyPr/>
          <a:lstStyle/>
          <a:p>
            <a:r>
              <a:rPr lang="en-US" dirty="0"/>
              <a:t>Using the best Predictor, simulate data to find combination that yields the highest Rating</a:t>
            </a:r>
          </a:p>
          <a:p>
            <a:endParaRPr lang="en-US" dirty="0"/>
          </a:p>
        </p:txBody>
      </p:sp>
      <p:pic>
        <p:nvPicPr>
          <p:cNvPr id="5" name="Picture 4">
            <a:extLst>
              <a:ext uri="{FF2B5EF4-FFF2-40B4-BE49-F238E27FC236}">
                <a16:creationId xmlns:a16="http://schemas.microsoft.com/office/drawing/2014/main" id="{EAA29E16-6920-6AC6-6E61-8B79D7DF03EC}"/>
              </a:ext>
            </a:extLst>
          </p:cNvPr>
          <p:cNvPicPr>
            <a:picLocks noChangeAspect="1"/>
          </p:cNvPicPr>
          <p:nvPr/>
        </p:nvPicPr>
        <p:blipFill>
          <a:blip r:embed="rId2"/>
          <a:stretch>
            <a:fillRect/>
          </a:stretch>
        </p:blipFill>
        <p:spPr>
          <a:xfrm>
            <a:off x="6096000" y="1153049"/>
            <a:ext cx="5076825" cy="3981450"/>
          </a:xfrm>
          <a:prstGeom prst="rect">
            <a:avLst/>
          </a:prstGeom>
        </p:spPr>
      </p:pic>
      <p:pic>
        <p:nvPicPr>
          <p:cNvPr id="7" name="Picture 6">
            <a:extLst>
              <a:ext uri="{FF2B5EF4-FFF2-40B4-BE49-F238E27FC236}">
                <a16:creationId xmlns:a16="http://schemas.microsoft.com/office/drawing/2014/main" id="{FD5D9F14-B75A-CCFF-6D87-4B91AFD67494}"/>
              </a:ext>
            </a:extLst>
          </p:cNvPr>
          <p:cNvPicPr>
            <a:picLocks noChangeAspect="1"/>
          </p:cNvPicPr>
          <p:nvPr/>
        </p:nvPicPr>
        <p:blipFill>
          <a:blip r:embed="rId3"/>
          <a:stretch>
            <a:fillRect/>
          </a:stretch>
        </p:blipFill>
        <p:spPr>
          <a:xfrm>
            <a:off x="503514" y="4487716"/>
            <a:ext cx="5295900" cy="885825"/>
          </a:xfrm>
          <a:prstGeom prst="rect">
            <a:avLst/>
          </a:prstGeom>
        </p:spPr>
      </p:pic>
    </p:spTree>
    <p:extLst>
      <p:ext uri="{BB962C8B-B14F-4D97-AF65-F5344CB8AC3E}">
        <p14:creationId xmlns:p14="http://schemas.microsoft.com/office/powerpoint/2010/main" val="926442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42728-640C-E456-E5EA-2BBFC43C2122}"/>
              </a:ext>
            </a:extLst>
          </p:cNvPr>
          <p:cNvSpPr>
            <a:spLocks noGrp="1"/>
          </p:cNvSpPr>
          <p:nvPr>
            <p:ph type="title"/>
          </p:nvPr>
        </p:nvSpPr>
        <p:spPr/>
        <p:txBody>
          <a:bodyPr/>
          <a:lstStyle/>
          <a:p>
            <a:r>
              <a:rPr lang="en-US" dirty="0"/>
              <a:t>Statistics by Region</a:t>
            </a:r>
          </a:p>
        </p:txBody>
      </p:sp>
      <p:sp>
        <p:nvSpPr>
          <p:cNvPr id="3" name="Content Placeholder 2">
            <a:extLst>
              <a:ext uri="{FF2B5EF4-FFF2-40B4-BE49-F238E27FC236}">
                <a16:creationId xmlns:a16="http://schemas.microsoft.com/office/drawing/2014/main" id="{84207036-E9FE-996B-EB01-14E4C3AB66D7}"/>
              </a:ext>
            </a:extLst>
          </p:cNvPr>
          <p:cNvSpPr>
            <a:spLocks noGrp="1"/>
          </p:cNvSpPr>
          <p:nvPr>
            <p:ph idx="1"/>
          </p:nvPr>
        </p:nvSpPr>
        <p:spPr>
          <a:xfrm>
            <a:off x="4769267" y="2170545"/>
            <a:ext cx="2653465" cy="3561360"/>
          </a:xfrm>
        </p:spPr>
        <p:txBody>
          <a:bodyPr/>
          <a:lstStyle/>
          <a:p>
            <a:r>
              <a:rPr lang="en-US" dirty="0"/>
              <a:t>Central America and south America produces some of the highest rated coffee beans.</a:t>
            </a:r>
          </a:p>
          <a:p>
            <a:r>
              <a:rPr lang="en-US" dirty="0"/>
              <a:t>Hawaii produces the coffee beans with the highest value. (USD/gram)</a:t>
            </a:r>
          </a:p>
        </p:txBody>
      </p:sp>
      <p:pic>
        <p:nvPicPr>
          <p:cNvPr id="5" name="Picture 4">
            <a:extLst>
              <a:ext uri="{FF2B5EF4-FFF2-40B4-BE49-F238E27FC236}">
                <a16:creationId xmlns:a16="http://schemas.microsoft.com/office/drawing/2014/main" id="{8B7C8473-788E-4CBA-DF56-07ACACD77DCD}"/>
              </a:ext>
            </a:extLst>
          </p:cNvPr>
          <p:cNvPicPr>
            <a:picLocks noChangeAspect="1"/>
          </p:cNvPicPr>
          <p:nvPr/>
        </p:nvPicPr>
        <p:blipFill>
          <a:blip r:embed="rId2"/>
          <a:stretch>
            <a:fillRect/>
          </a:stretch>
        </p:blipFill>
        <p:spPr>
          <a:xfrm>
            <a:off x="356386" y="1536183"/>
            <a:ext cx="4262438" cy="4195721"/>
          </a:xfrm>
          <a:prstGeom prst="rect">
            <a:avLst/>
          </a:prstGeom>
        </p:spPr>
      </p:pic>
      <p:pic>
        <p:nvPicPr>
          <p:cNvPr id="7" name="Picture 6">
            <a:extLst>
              <a:ext uri="{FF2B5EF4-FFF2-40B4-BE49-F238E27FC236}">
                <a16:creationId xmlns:a16="http://schemas.microsoft.com/office/drawing/2014/main" id="{E20FE795-92C6-E47F-9E4B-A333EE523A99}"/>
              </a:ext>
            </a:extLst>
          </p:cNvPr>
          <p:cNvPicPr>
            <a:picLocks noChangeAspect="1"/>
          </p:cNvPicPr>
          <p:nvPr/>
        </p:nvPicPr>
        <p:blipFill>
          <a:blip r:embed="rId3"/>
          <a:stretch>
            <a:fillRect/>
          </a:stretch>
        </p:blipFill>
        <p:spPr>
          <a:xfrm>
            <a:off x="7573175" y="1536184"/>
            <a:ext cx="4360848" cy="4195721"/>
          </a:xfrm>
          <a:prstGeom prst="rect">
            <a:avLst/>
          </a:prstGeom>
        </p:spPr>
      </p:pic>
    </p:spTree>
    <p:extLst>
      <p:ext uri="{BB962C8B-B14F-4D97-AF65-F5344CB8AC3E}">
        <p14:creationId xmlns:p14="http://schemas.microsoft.com/office/powerpoint/2010/main" val="3144510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DBFB7-7656-27A2-0B80-D0FDFE62DC5C}"/>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74AD2B2A-5450-C2F8-2F9F-FE4100746BB6}"/>
              </a:ext>
            </a:extLst>
          </p:cNvPr>
          <p:cNvSpPr>
            <a:spLocks noGrp="1"/>
          </p:cNvSpPr>
          <p:nvPr>
            <p:ph idx="1"/>
          </p:nvPr>
        </p:nvSpPr>
        <p:spPr>
          <a:xfrm>
            <a:off x="1451579" y="2015732"/>
            <a:ext cx="9603275" cy="3705560"/>
          </a:xfrm>
        </p:spPr>
        <p:txBody>
          <a:bodyPr>
            <a:normAutofit lnSpcReduction="10000"/>
          </a:bodyPr>
          <a:lstStyle/>
          <a:p>
            <a:r>
              <a:rPr lang="en-US" dirty="0"/>
              <a:t>Tests on the predictors and the correlation matrix shows that most of the features on the dataset have little to no impact on rating.  When the feature set is reduced, near 100% accuracy can be achieved.</a:t>
            </a:r>
          </a:p>
          <a:p>
            <a:r>
              <a:rPr lang="en-US" dirty="0"/>
              <a:t>Sentiment analysis did not prove useful in this case.  This could be a result of the skewed dataset, inconsistency of reviewers and difficulties around nuances with coffee terminology.</a:t>
            </a:r>
          </a:p>
          <a:p>
            <a:r>
              <a:rPr lang="en-US" dirty="0"/>
              <a:t>The best regions to grow coffee are Central America, South America, and Hawaii.</a:t>
            </a:r>
          </a:p>
          <a:p>
            <a:r>
              <a:rPr lang="en-US" dirty="0"/>
              <a:t>A new rating system will need to be implemented for better analysis to account for the skewed data </a:t>
            </a:r>
          </a:p>
        </p:txBody>
      </p:sp>
    </p:spTree>
    <p:extLst>
      <p:ext uri="{BB962C8B-B14F-4D97-AF65-F5344CB8AC3E}">
        <p14:creationId xmlns:p14="http://schemas.microsoft.com/office/powerpoint/2010/main" val="2983536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FDCDA-555E-1FD7-770C-0814122ABC4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D5B7B6F-8ECF-ECAF-A0BC-7654B9F00785}"/>
              </a:ext>
            </a:extLst>
          </p:cNvPr>
          <p:cNvSpPr>
            <a:spLocks noGrp="1"/>
          </p:cNvSpPr>
          <p:nvPr>
            <p:ph idx="1"/>
          </p:nvPr>
        </p:nvSpPr>
        <p:spPr/>
        <p:txBody>
          <a:bodyPr/>
          <a:lstStyle/>
          <a:p>
            <a:r>
              <a:rPr lang="en-US" b="0" i="0" dirty="0">
                <a:solidFill>
                  <a:srgbClr val="1F2328"/>
                </a:solidFill>
                <a:effectLst/>
                <a:latin typeface="-apple-system"/>
              </a:rPr>
              <a:t>Coffee is a popular drink worldwide with the industry is estimated to be valued in the hundreds of billions of dollars.</a:t>
            </a:r>
          </a:p>
          <a:p>
            <a:r>
              <a:rPr lang="en-US" b="0" i="0" dirty="0">
                <a:solidFill>
                  <a:srgbClr val="1F2328"/>
                </a:solidFill>
                <a:effectLst/>
                <a:latin typeface="-apple-system"/>
              </a:rPr>
              <a:t>Such a large industry can be an opportunity to analyze consumer trends for the purposes of maximizing profits. This project seeks to analyze reviews in order to determine what makes one coffee better than the rest.</a:t>
            </a:r>
            <a:endParaRPr lang="en-US" dirty="0"/>
          </a:p>
        </p:txBody>
      </p:sp>
    </p:spTree>
    <p:extLst>
      <p:ext uri="{BB962C8B-B14F-4D97-AF65-F5344CB8AC3E}">
        <p14:creationId xmlns:p14="http://schemas.microsoft.com/office/powerpoint/2010/main" val="318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BBB9D-7654-559C-3C37-EF362C8C7B7C}"/>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020F0B92-8CD3-55D6-599C-FCD539446184}"/>
              </a:ext>
            </a:extLst>
          </p:cNvPr>
          <p:cNvSpPr>
            <a:spLocks noGrp="1"/>
          </p:cNvSpPr>
          <p:nvPr>
            <p:ph idx="1"/>
          </p:nvPr>
        </p:nvSpPr>
        <p:spPr/>
        <p:txBody>
          <a:bodyPr/>
          <a:lstStyle/>
          <a:p>
            <a:r>
              <a:rPr lang="en-US" dirty="0"/>
              <a:t>Determine what factors are involved in developing a successful coffee</a:t>
            </a:r>
          </a:p>
          <a:p>
            <a:pPr lvl="1"/>
            <a:r>
              <a:rPr lang="en-US" dirty="0"/>
              <a:t>What aspects of coffee have the largest impact on rating and price?</a:t>
            </a:r>
          </a:p>
          <a:p>
            <a:pPr lvl="1"/>
            <a:r>
              <a:rPr lang="en-US" dirty="0"/>
              <a:t>Which regions produce the best coffee?</a:t>
            </a:r>
          </a:p>
          <a:p>
            <a:pPr lvl="1"/>
            <a:r>
              <a:rPr lang="en-US" dirty="0"/>
              <a:t>Does price and rating have a correlation?</a:t>
            </a:r>
          </a:p>
          <a:p>
            <a:pPr lvl="1"/>
            <a:endParaRPr lang="en-US" dirty="0"/>
          </a:p>
          <a:p>
            <a:pPr lvl="1"/>
            <a:endParaRPr lang="en-US" dirty="0"/>
          </a:p>
        </p:txBody>
      </p:sp>
    </p:spTree>
    <p:extLst>
      <p:ext uri="{BB962C8B-B14F-4D97-AF65-F5344CB8AC3E}">
        <p14:creationId xmlns:p14="http://schemas.microsoft.com/office/powerpoint/2010/main" val="825876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9147A-EC23-B9BE-3A15-212359B4D5B4}"/>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FDEEF57A-71E2-9CDE-D2B0-E56BFC4CA628}"/>
              </a:ext>
            </a:extLst>
          </p:cNvPr>
          <p:cNvSpPr>
            <a:spLocks noGrp="1"/>
          </p:cNvSpPr>
          <p:nvPr>
            <p:ph idx="1"/>
          </p:nvPr>
        </p:nvSpPr>
        <p:spPr/>
        <p:txBody>
          <a:bodyPr>
            <a:normAutofit fontScale="85000" lnSpcReduction="20000"/>
          </a:bodyPr>
          <a:lstStyle/>
          <a:p>
            <a:r>
              <a:rPr lang="en-US" dirty="0"/>
              <a:t>Dataset found on Kaggle was created by scraping the website www.coffeereviews.com for reviews between the dates Dec-2017 and Nov-2022</a:t>
            </a:r>
          </a:p>
          <a:p>
            <a:r>
              <a:rPr lang="en-US" dirty="0"/>
              <a:t>Target values include</a:t>
            </a:r>
          </a:p>
          <a:p>
            <a:pPr lvl="1"/>
            <a:r>
              <a:rPr lang="en-US" dirty="0"/>
              <a:t>Price</a:t>
            </a:r>
          </a:p>
          <a:p>
            <a:pPr lvl="1"/>
            <a:r>
              <a:rPr lang="en-US" dirty="0"/>
              <a:t>Rating</a:t>
            </a:r>
          </a:p>
          <a:p>
            <a:r>
              <a:rPr lang="en-US" dirty="0"/>
              <a:t>The most impactful features will be the numeric-typed features</a:t>
            </a:r>
          </a:p>
          <a:p>
            <a:pPr lvl="1"/>
            <a:r>
              <a:rPr lang="en-US" b="0" i="0" dirty="0">
                <a:solidFill>
                  <a:srgbClr val="1F2328"/>
                </a:solidFill>
                <a:effectLst/>
                <a:latin typeface="-apple-system"/>
              </a:rPr>
              <a:t>acidity (float64) - 1-10 scale</a:t>
            </a:r>
          </a:p>
          <a:p>
            <a:pPr lvl="1"/>
            <a:r>
              <a:rPr lang="en-US" b="0" i="0" dirty="0">
                <a:solidFill>
                  <a:srgbClr val="1F2328"/>
                </a:solidFill>
                <a:effectLst/>
                <a:latin typeface="-apple-system"/>
              </a:rPr>
              <a:t>aroma (float64) - 1-10 scale</a:t>
            </a:r>
          </a:p>
          <a:p>
            <a:pPr lvl="1"/>
            <a:r>
              <a:rPr lang="en-US" b="0" i="0" dirty="0">
                <a:solidFill>
                  <a:srgbClr val="1F2328"/>
                </a:solidFill>
                <a:effectLst/>
                <a:latin typeface="-apple-system"/>
              </a:rPr>
              <a:t>body (float64) - 1-10 scale</a:t>
            </a:r>
          </a:p>
          <a:p>
            <a:pPr lvl="1"/>
            <a:r>
              <a:rPr lang="en-US" b="0" i="0" dirty="0">
                <a:solidFill>
                  <a:srgbClr val="1F2328"/>
                </a:solidFill>
                <a:effectLst/>
                <a:latin typeface="-apple-system"/>
              </a:rPr>
              <a:t>flavor (float64) - 1-10 scale</a:t>
            </a:r>
          </a:p>
          <a:p>
            <a:pPr lvl="1"/>
            <a:r>
              <a:rPr lang="en-US" b="0" i="0" dirty="0">
                <a:solidFill>
                  <a:srgbClr val="1F2328"/>
                </a:solidFill>
                <a:effectLst/>
                <a:latin typeface="-apple-system"/>
              </a:rPr>
              <a:t>aftertaste (float64) - 1-10 scale</a:t>
            </a:r>
          </a:p>
          <a:p>
            <a:endParaRPr lang="en-US" dirty="0"/>
          </a:p>
          <a:p>
            <a:pPr marL="457200" lvl="1" indent="0">
              <a:buNone/>
            </a:pPr>
            <a:endParaRPr lang="en-US" dirty="0"/>
          </a:p>
        </p:txBody>
      </p:sp>
    </p:spTree>
    <p:extLst>
      <p:ext uri="{BB962C8B-B14F-4D97-AF65-F5344CB8AC3E}">
        <p14:creationId xmlns:p14="http://schemas.microsoft.com/office/powerpoint/2010/main" val="79232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F58C3-F500-BCB0-E713-4F0BEC379373}"/>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CFA2EFB7-FBD1-0E45-79D2-D6CADEFFEDCF}"/>
              </a:ext>
            </a:extLst>
          </p:cNvPr>
          <p:cNvSpPr>
            <a:spLocks noGrp="1"/>
          </p:cNvSpPr>
          <p:nvPr>
            <p:ph idx="1"/>
          </p:nvPr>
        </p:nvSpPr>
        <p:spPr/>
        <p:txBody>
          <a:bodyPr/>
          <a:lstStyle/>
          <a:p>
            <a:r>
              <a:rPr lang="en-US" dirty="0"/>
              <a:t>There are several non-numeric features</a:t>
            </a:r>
          </a:p>
          <a:p>
            <a:pPr lvl="1"/>
            <a:r>
              <a:rPr lang="en-US" dirty="0"/>
              <a:t>Blind assessments</a:t>
            </a:r>
          </a:p>
          <a:p>
            <a:pPr lvl="1"/>
            <a:r>
              <a:rPr lang="en-US" dirty="0"/>
              <a:t>Notes</a:t>
            </a:r>
          </a:p>
          <a:p>
            <a:pPr lvl="1"/>
            <a:r>
              <a:rPr lang="en-US" dirty="0"/>
              <a:t>Bottom Line (summary of the coffee)</a:t>
            </a:r>
          </a:p>
          <a:p>
            <a:r>
              <a:rPr lang="en-US" dirty="0"/>
              <a:t>These text-based features can be converted into numeric values by using sentiment analysis.  After conversion, it can be used in regression.</a:t>
            </a:r>
          </a:p>
          <a:p>
            <a:endParaRPr lang="en-US" dirty="0"/>
          </a:p>
        </p:txBody>
      </p:sp>
    </p:spTree>
    <p:extLst>
      <p:ext uri="{BB962C8B-B14F-4D97-AF65-F5344CB8AC3E}">
        <p14:creationId xmlns:p14="http://schemas.microsoft.com/office/powerpoint/2010/main" val="2639573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p:txBody>
          <a:bodyPr/>
          <a:lstStyle/>
          <a:p>
            <a:pPr marL="0" indent="0">
              <a:buNone/>
            </a:pPr>
            <a:r>
              <a:rPr lang="en-US" dirty="0"/>
              <a:t>Biases in the Dataset</a:t>
            </a:r>
          </a:p>
          <a:p>
            <a:r>
              <a:rPr lang="en-US" dirty="0"/>
              <a:t>Ratings are skewed high</a:t>
            </a:r>
          </a:p>
          <a:p>
            <a:pPr lvl="1"/>
            <a:r>
              <a:rPr lang="en-US" dirty="0"/>
              <a:t>Poor ratings are not included on the website due to the philosophy of focusing on the positive side of Coffee instead of highlighting the underperforming.</a:t>
            </a:r>
          </a:p>
          <a:p>
            <a:pPr lvl="1"/>
            <a:r>
              <a:rPr lang="en-US" dirty="0"/>
              <a:t>The bar for coffee standards have been rising.  The quality of coffee samples has been improving over the years causing ratings to increase overall.</a:t>
            </a:r>
          </a:p>
          <a:p>
            <a:r>
              <a:rPr lang="en-US" dirty="0"/>
              <a:t>These two facts results in the majority of data points being focused on the high end of ratings which may result in training a biased predictor.</a:t>
            </a:r>
          </a:p>
        </p:txBody>
      </p:sp>
    </p:spTree>
    <p:extLst>
      <p:ext uri="{BB962C8B-B14F-4D97-AF65-F5344CB8AC3E}">
        <p14:creationId xmlns:p14="http://schemas.microsoft.com/office/powerpoint/2010/main" val="854373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87F7C-9F47-E720-E20A-D5F5D578ACAB}"/>
              </a:ext>
            </a:extLst>
          </p:cNvPr>
          <p:cNvSpPr>
            <a:spLocks noGrp="1"/>
          </p:cNvSpPr>
          <p:nvPr>
            <p:ph type="title"/>
          </p:nvPr>
        </p:nvSpPr>
        <p:spPr/>
        <p:txBody>
          <a:bodyPr/>
          <a:lstStyle/>
          <a:p>
            <a:r>
              <a:rPr lang="en-US" dirty="0"/>
              <a:t>Cleaning</a:t>
            </a:r>
          </a:p>
        </p:txBody>
      </p:sp>
      <p:sp>
        <p:nvSpPr>
          <p:cNvPr id="3" name="Content Placeholder 2">
            <a:extLst>
              <a:ext uri="{FF2B5EF4-FFF2-40B4-BE49-F238E27FC236}">
                <a16:creationId xmlns:a16="http://schemas.microsoft.com/office/drawing/2014/main" id="{2C692933-8CA7-73ED-6ACE-A618A6A7351B}"/>
              </a:ext>
            </a:extLst>
          </p:cNvPr>
          <p:cNvSpPr>
            <a:spLocks noGrp="1"/>
          </p:cNvSpPr>
          <p:nvPr>
            <p:ph idx="1"/>
          </p:nvPr>
        </p:nvSpPr>
        <p:spPr>
          <a:xfrm>
            <a:off x="1451579" y="2015732"/>
            <a:ext cx="9603275" cy="3823594"/>
          </a:xfrm>
        </p:spPr>
        <p:txBody>
          <a:bodyPr>
            <a:normAutofit/>
          </a:bodyPr>
          <a:lstStyle/>
          <a:p>
            <a:r>
              <a:rPr lang="en-US" dirty="0"/>
              <a:t>Convert Dates from string type to </a:t>
            </a:r>
            <a:r>
              <a:rPr lang="en-US" dirty="0" err="1"/>
              <a:t>dateTime</a:t>
            </a:r>
            <a:r>
              <a:rPr lang="en-US" dirty="0"/>
              <a:t> type</a:t>
            </a:r>
          </a:p>
          <a:p>
            <a:r>
              <a:rPr lang="en-US" dirty="0"/>
              <a:t>Convert price and quantity to a standardized value (USD/grams)</a:t>
            </a:r>
          </a:p>
          <a:p>
            <a:pPr lvl="1"/>
            <a:r>
              <a:rPr lang="en-US" dirty="0"/>
              <a:t>Used current conversions from Google Finance (3/29/2023 rates)</a:t>
            </a:r>
          </a:p>
          <a:p>
            <a:r>
              <a:rPr lang="en-US" dirty="0"/>
              <a:t>Convert text values to numeric values using VADER lexicon-based sentiment analysis</a:t>
            </a:r>
          </a:p>
          <a:p>
            <a:pPr lvl="1"/>
            <a:r>
              <a:rPr lang="en-US" dirty="0"/>
              <a:t>First remove special symbols, then apply a polarity score to each text (-1 to 1)</a:t>
            </a:r>
          </a:p>
          <a:p>
            <a:pPr lvl="1"/>
            <a:r>
              <a:rPr lang="en-US" dirty="0"/>
              <a:t>Lexicon based analyzers breaks texts down into individual tokens, meaning they require no greater context. This makes it a good general solution.</a:t>
            </a:r>
          </a:p>
          <a:p>
            <a:r>
              <a:rPr lang="en-US" dirty="0"/>
              <a:t>Lastly Drop any unneeded columns</a:t>
            </a:r>
          </a:p>
        </p:txBody>
      </p:sp>
    </p:spTree>
    <p:extLst>
      <p:ext uri="{BB962C8B-B14F-4D97-AF65-F5344CB8AC3E}">
        <p14:creationId xmlns:p14="http://schemas.microsoft.com/office/powerpoint/2010/main" val="1685924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sp>
        <p:nvSpPr>
          <p:cNvPr id="3" name="Content Placeholder 2"/>
          <p:cNvSpPr>
            <a:spLocks noGrp="1"/>
          </p:cNvSpPr>
          <p:nvPr>
            <p:ph idx="1"/>
          </p:nvPr>
        </p:nvSpPr>
        <p:spPr/>
        <p:txBody>
          <a:bodyPr>
            <a:normAutofit/>
          </a:bodyPr>
          <a:lstStyle/>
          <a:p>
            <a:r>
              <a:rPr lang="en-US" dirty="0"/>
              <a:t>Lasso Regression – A penalized regression method that is useful when dealing with a large number of features.</a:t>
            </a:r>
          </a:p>
          <a:p>
            <a:pPr lvl="1"/>
            <a:r>
              <a:rPr lang="en-US" dirty="0"/>
              <a:t>Uses coefficients to decrease the effects that’s unrelated variables have on predicting the label.</a:t>
            </a:r>
          </a:p>
          <a:p>
            <a:pPr lvl="1"/>
            <a:r>
              <a:rPr lang="en-US" dirty="0"/>
              <a:t>This can be a bad thing in cases where some coefficients are driven so low that the features no longer impact the label</a:t>
            </a:r>
          </a:p>
          <a:p>
            <a:pPr lvl="2"/>
            <a:r>
              <a:rPr lang="en-US" dirty="0"/>
              <a:t>Can be a result of insufficient training, datasets with little correlation, or large outliers</a:t>
            </a:r>
          </a:p>
          <a:p>
            <a:r>
              <a:rPr lang="en-US" dirty="0"/>
              <a:t>Lasso Score (coefficient of determination): 0.02147 </a:t>
            </a:r>
          </a:p>
        </p:txBody>
      </p:sp>
    </p:spTree>
    <p:extLst>
      <p:ext uri="{BB962C8B-B14F-4D97-AF65-F5344CB8AC3E}">
        <p14:creationId xmlns:p14="http://schemas.microsoft.com/office/powerpoint/2010/main" val="1507245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4671" y="1647295"/>
            <a:ext cx="3273099" cy="1398794"/>
          </a:xfrm>
        </p:spPr>
        <p:txBody>
          <a:bodyPr>
            <a:normAutofit/>
          </a:bodyPr>
          <a:lstStyle/>
          <a:p>
            <a:r>
              <a:rPr lang="en-US" sz="3200" dirty="0"/>
              <a:t>Feature Reduction</a:t>
            </a:r>
            <a:br>
              <a:rPr lang="en-US" dirty="0"/>
            </a:br>
            <a:endParaRPr lang="en-US" dirty="0"/>
          </a:p>
        </p:txBody>
      </p:sp>
      <p:sp>
        <p:nvSpPr>
          <p:cNvPr id="4" name="Text Placeholder 3"/>
          <p:cNvSpPr>
            <a:spLocks noGrp="1"/>
          </p:cNvSpPr>
          <p:nvPr>
            <p:ph type="body" sz="half" idx="2"/>
          </p:nvPr>
        </p:nvSpPr>
        <p:spPr>
          <a:xfrm>
            <a:off x="1442757" y="3272588"/>
            <a:ext cx="3275013" cy="2570495"/>
          </a:xfrm>
        </p:spPr>
        <p:txBody>
          <a:bodyPr>
            <a:normAutofit/>
          </a:bodyPr>
          <a:lstStyle/>
          <a:p>
            <a:r>
              <a:rPr lang="en-US" sz="2000" dirty="0"/>
              <a:t>Features such as Aroma, Acid, Body, Flavor, and Aftertaste had the greatest effect on the rating.</a:t>
            </a:r>
          </a:p>
          <a:p>
            <a:r>
              <a:rPr lang="en-US" sz="2000" dirty="0"/>
              <a:t>Reduced Features Lasso Score: -0.00655</a:t>
            </a:r>
          </a:p>
          <a:p>
            <a:endParaRPr lang="en-US" dirty="0"/>
          </a:p>
        </p:txBody>
      </p:sp>
      <p:pic>
        <p:nvPicPr>
          <p:cNvPr id="5" name="Content Placeholder 4"/>
          <p:cNvPicPr>
            <a:picLocks noGrp="1" noChangeAspect="1"/>
          </p:cNvPicPr>
          <p:nvPr>
            <p:ph idx="1"/>
          </p:nvPr>
        </p:nvPicPr>
        <p:blipFill>
          <a:blip r:embed="rId2"/>
          <a:stretch>
            <a:fillRect/>
          </a:stretch>
        </p:blipFill>
        <p:spPr>
          <a:xfrm>
            <a:off x="5101922" y="249095"/>
            <a:ext cx="6881531" cy="5734610"/>
          </a:xfrm>
          <a:prstGeom prst="rect">
            <a:avLst/>
          </a:prstGeom>
        </p:spPr>
      </p:pic>
    </p:spTree>
    <p:extLst>
      <p:ext uri="{BB962C8B-B14F-4D97-AF65-F5344CB8AC3E}">
        <p14:creationId xmlns:p14="http://schemas.microsoft.com/office/powerpoint/2010/main" val="156730156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1995</TotalTime>
  <Words>750</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-apple-system</vt:lpstr>
      <vt:lpstr>Arial</vt:lpstr>
      <vt:lpstr>Gill Sans MT</vt:lpstr>
      <vt:lpstr>Gallery</vt:lpstr>
      <vt:lpstr>Coffee Review Analysis</vt:lpstr>
      <vt:lpstr>Introduction</vt:lpstr>
      <vt:lpstr>Objectives</vt:lpstr>
      <vt:lpstr>Data</vt:lpstr>
      <vt:lpstr>Data</vt:lpstr>
      <vt:lpstr>DATA</vt:lpstr>
      <vt:lpstr>Cleaning</vt:lpstr>
      <vt:lpstr>Regression</vt:lpstr>
      <vt:lpstr>Feature Reduction </vt:lpstr>
      <vt:lpstr>Regression</vt:lpstr>
      <vt:lpstr>Simulation</vt:lpstr>
      <vt:lpstr>Statistics by Region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dc:creator>
  <cp:lastModifiedBy>Nicholas</cp:lastModifiedBy>
  <cp:revision>22</cp:revision>
  <dcterms:created xsi:type="dcterms:W3CDTF">2023-04-16T00:46:43Z</dcterms:created>
  <dcterms:modified xsi:type="dcterms:W3CDTF">2023-05-01T01:28:11Z</dcterms:modified>
</cp:coreProperties>
</file>