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72" r:id="rId2"/>
    <p:sldId id="278" r:id="rId3"/>
    <p:sldId id="294" r:id="rId4"/>
    <p:sldId id="301" r:id="rId5"/>
    <p:sldId id="303" r:id="rId6"/>
    <p:sldId id="283" r:id="rId7"/>
    <p:sldId id="295" r:id="rId8"/>
    <p:sldId id="285" r:id="rId9"/>
    <p:sldId id="297" r:id="rId10"/>
    <p:sldId id="306" r:id="rId11"/>
    <p:sldId id="305" r:id="rId12"/>
    <p:sldId id="308" r:id="rId13"/>
    <p:sldId id="309" r:id="rId14"/>
    <p:sldId id="310" r:id="rId15"/>
    <p:sldId id="286" r:id="rId16"/>
    <p:sldId id="314" r:id="rId17"/>
    <p:sldId id="311" r:id="rId18"/>
    <p:sldId id="312" r:id="rId19"/>
    <p:sldId id="313" r:id="rId20"/>
    <p:sldId id="288" r:id="rId21"/>
    <p:sldId id="307" r:id="rId22"/>
    <p:sldId id="315" r:id="rId23"/>
    <p:sldId id="298" r:id="rId24"/>
    <p:sldId id="287" r:id="rId25"/>
    <p:sldId id="30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830"/>
  </p:normalViewPr>
  <p:slideViewPr>
    <p:cSldViewPr snapToGrid="0">
      <p:cViewPr varScale="1">
        <p:scale>
          <a:sx n="67" d="100"/>
          <a:sy n="67" d="100"/>
        </p:scale>
        <p:origin x="608" y="3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8/17/2023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8/17/2023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dirty="0"/>
              <a:t>Click icon to add picture</a:t>
            </a:r>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marutitech.com/use-cases-of-natural-language-processing-in-healthcare/" TargetMode="External"/><Relationship Id="rId2" Type="http://schemas.openxmlformats.org/officeDocument/2006/relationships/hyperlink" Target="https://ascopubs.org/doi/full/10.1200/CCI.22.00006"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colab.research.google.com/corgiredirector?site=https%3A%2F%2Fwww.accessdata.fda.gov%2Fscripts%2Fcdrh%2Fcfdocs%2Fcfmaude%2Fresults.cfm&amp;link_redirector=1"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122362"/>
            <a:ext cx="9144000" cy="4230688"/>
          </a:xfrm>
        </p:spPr>
        <p:txBody>
          <a:bodyPr/>
          <a:lstStyle/>
          <a:p>
            <a:r>
              <a:rPr lang="en-US" dirty="0">
                <a:latin typeface="+mn-lt"/>
              </a:rPr>
              <a:t>Natural Language Processing: </a:t>
            </a:r>
            <a:r>
              <a:rPr lang="en-US" i="0" dirty="0">
                <a:solidFill>
                  <a:srgbClr val="212121"/>
                </a:solidFill>
                <a:effectLst/>
                <a:latin typeface="+mn-lt"/>
              </a:rPr>
              <a:t>Using Adverse Event </a:t>
            </a:r>
            <a:r>
              <a:rPr lang="en-US" dirty="0">
                <a:solidFill>
                  <a:srgbClr val="212121"/>
                </a:solidFill>
                <a:latin typeface="+mn-lt"/>
              </a:rPr>
              <a:t>T</a:t>
            </a:r>
            <a:r>
              <a:rPr lang="en-US" i="0" dirty="0">
                <a:solidFill>
                  <a:srgbClr val="212121"/>
                </a:solidFill>
                <a:effectLst/>
                <a:latin typeface="+mn-lt"/>
              </a:rPr>
              <a:t>ext to Predict if Patient is Injured </a:t>
            </a:r>
            <a:r>
              <a:rPr lang="en-US" dirty="0">
                <a:solidFill>
                  <a:srgbClr val="212121"/>
                </a:solidFill>
                <a:latin typeface="+mn-lt"/>
              </a:rPr>
              <a:t>D</a:t>
            </a:r>
            <a:r>
              <a:rPr lang="en-US" i="0" dirty="0">
                <a:solidFill>
                  <a:srgbClr val="212121"/>
                </a:solidFill>
                <a:effectLst/>
                <a:latin typeface="+mn-lt"/>
              </a:rPr>
              <a:t>ue to the Device </a:t>
            </a:r>
            <a:r>
              <a:rPr lang="en-US" dirty="0">
                <a:solidFill>
                  <a:srgbClr val="212121"/>
                </a:solidFill>
                <a:latin typeface="+mn-lt"/>
              </a:rPr>
              <a:t>M</a:t>
            </a:r>
            <a:r>
              <a:rPr lang="en-US" i="0" dirty="0">
                <a:solidFill>
                  <a:srgbClr val="212121"/>
                </a:solidFill>
                <a:effectLst/>
                <a:latin typeface="+mn-lt"/>
              </a:rPr>
              <a:t>alfunction</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5476875"/>
            <a:ext cx="9144000" cy="1047749"/>
          </a:xfrm>
        </p:spPr>
        <p:txBody>
          <a:bodyPr>
            <a:normAutofit/>
          </a:bodyPr>
          <a:lstStyle/>
          <a:p>
            <a:r>
              <a:rPr lang="en-US" sz="4000" dirty="0"/>
              <a:t>Mindy Wang</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4" name="Content Placeholder 3">
            <a:extLst>
              <a:ext uri="{FF2B5EF4-FFF2-40B4-BE49-F238E27FC236}">
                <a16:creationId xmlns:a16="http://schemas.microsoft.com/office/drawing/2014/main" id="{0D708E67-20C1-85D5-9B66-5505DD289C38}"/>
              </a:ext>
            </a:extLst>
          </p:cNvPr>
          <p:cNvSpPr>
            <a:spLocks noGrp="1"/>
          </p:cNvSpPr>
          <p:nvPr>
            <p:ph idx="1"/>
          </p:nvPr>
        </p:nvSpPr>
        <p:spPr>
          <a:xfrm>
            <a:off x="9915526" y="1181099"/>
            <a:ext cx="1847850" cy="4467225"/>
          </a:xfrm>
        </p:spPr>
        <p:txBody>
          <a:bodyPr>
            <a:normAutofit fontScale="70000" lnSpcReduction="20000"/>
          </a:bodyPr>
          <a:lstStyle/>
          <a:p>
            <a:r>
              <a:rPr lang="en-US" sz="2900" dirty="0"/>
              <a:t>Note: This chart is based on the raw number of reported adverse events.  We don’t have the number of the devices in circulation.  The device that reported more adverse events is not an indication of unsafe device.</a:t>
            </a:r>
          </a:p>
          <a:p>
            <a:endParaRPr lang="en-US" dirty="0"/>
          </a:p>
        </p:txBody>
      </p:sp>
      <p:pic>
        <p:nvPicPr>
          <p:cNvPr id="5" name="Content Placeholder 3">
            <a:extLst>
              <a:ext uri="{FF2B5EF4-FFF2-40B4-BE49-F238E27FC236}">
                <a16:creationId xmlns:a16="http://schemas.microsoft.com/office/drawing/2014/main" id="{7B2567B0-D1D6-68D8-0163-E7C7E9BAB47B}"/>
              </a:ext>
            </a:extLst>
          </p:cNvPr>
          <p:cNvPicPr>
            <a:picLocks noChangeAspect="1"/>
          </p:cNvPicPr>
          <p:nvPr/>
        </p:nvPicPr>
        <p:blipFill>
          <a:blip r:embed="rId2"/>
          <a:stretch>
            <a:fillRect/>
          </a:stretch>
        </p:blipFill>
        <p:spPr>
          <a:xfrm>
            <a:off x="876256" y="485775"/>
            <a:ext cx="8191589" cy="5235575"/>
          </a:xfrm>
          <a:prstGeom prst="rect">
            <a:avLst/>
          </a:prstGeom>
        </p:spPr>
      </p:pic>
    </p:spTree>
    <p:extLst>
      <p:ext uri="{BB962C8B-B14F-4D97-AF65-F5344CB8AC3E}">
        <p14:creationId xmlns:p14="http://schemas.microsoft.com/office/powerpoint/2010/main" val="2381957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11</a:t>
            </a:fld>
            <a:endParaRPr lang="en-US" dirty="0"/>
          </a:p>
        </p:txBody>
      </p:sp>
      <p:pic>
        <p:nvPicPr>
          <p:cNvPr id="5" name="Content Placeholder 6">
            <a:extLst>
              <a:ext uri="{FF2B5EF4-FFF2-40B4-BE49-F238E27FC236}">
                <a16:creationId xmlns:a16="http://schemas.microsoft.com/office/drawing/2014/main" id="{851D17DF-01DB-B106-4CE5-520023FB0D3C}"/>
              </a:ext>
            </a:extLst>
          </p:cNvPr>
          <p:cNvPicPr>
            <a:picLocks noGrp="1" noChangeAspect="1"/>
          </p:cNvPicPr>
          <p:nvPr>
            <p:ph idx="1"/>
          </p:nvPr>
        </p:nvPicPr>
        <p:blipFill>
          <a:blip r:embed="rId2"/>
          <a:stretch>
            <a:fillRect/>
          </a:stretch>
        </p:blipFill>
        <p:spPr>
          <a:xfrm>
            <a:off x="1117133" y="1072516"/>
            <a:ext cx="9957733" cy="4129606"/>
          </a:xfrm>
        </p:spPr>
      </p:pic>
    </p:spTree>
    <p:extLst>
      <p:ext uri="{BB962C8B-B14F-4D97-AF65-F5344CB8AC3E}">
        <p14:creationId xmlns:p14="http://schemas.microsoft.com/office/powerpoint/2010/main" val="3734734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12</a:t>
            </a:fld>
            <a:endParaRPr lang="en-US" dirty="0"/>
          </a:p>
        </p:txBody>
      </p:sp>
      <p:pic>
        <p:nvPicPr>
          <p:cNvPr id="2" name="Content Placeholder 10">
            <a:extLst>
              <a:ext uri="{FF2B5EF4-FFF2-40B4-BE49-F238E27FC236}">
                <a16:creationId xmlns:a16="http://schemas.microsoft.com/office/drawing/2014/main" id="{75196B6F-2BCF-2342-EA38-48E302D3F49B}"/>
              </a:ext>
            </a:extLst>
          </p:cNvPr>
          <p:cNvPicPr>
            <a:picLocks noGrp="1" noChangeAspect="1"/>
          </p:cNvPicPr>
          <p:nvPr>
            <p:ph idx="1"/>
          </p:nvPr>
        </p:nvPicPr>
        <p:blipFill>
          <a:blip r:embed="rId2"/>
          <a:stretch>
            <a:fillRect/>
          </a:stretch>
        </p:blipFill>
        <p:spPr>
          <a:xfrm>
            <a:off x="2600960" y="326889"/>
            <a:ext cx="6786881" cy="5746252"/>
          </a:xfrm>
        </p:spPr>
      </p:pic>
    </p:spTree>
    <p:extLst>
      <p:ext uri="{BB962C8B-B14F-4D97-AF65-F5344CB8AC3E}">
        <p14:creationId xmlns:p14="http://schemas.microsoft.com/office/powerpoint/2010/main" val="3611860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13</a:t>
            </a:fld>
            <a:endParaRPr lang="en-US" dirty="0"/>
          </a:p>
        </p:txBody>
      </p:sp>
      <p:pic>
        <p:nvPicPr>
          <p:cNvPr id="2" name="Content Placeholder 6">
            <a:extLst>
              <a:ext uri="{FF2B5EF4-FFF2-40B4-BE49-F238E27FC236}">
                <a16:creationId xmlns:a16="http://schemas.microsoft.com/office/drawing/2014/main" id="{2D45041B-9B81-2FE2-7BA7-A8EFFB27A2BD}"/>
              </a:ext>
            </a:extLst>
          </p:cNvPr>
          <p:cNvPicPr>
            <a:picLocks noGrp="1" noChangeAspect="1"/>
          </p:cNvPicPr>
          <p:nvPr>
            <p:ph idx="1"/>
          </p:nvPr>
        </p:nvPicPr>
        <p:blipFill>
          <a:blip r:embed="rId2"/>
          <a:stretch>
            <a:fillRect/>
          </a:stretch>
        </p:blipFill>
        <p:spPr>
          <a:xfrm>
            <a:off x="3318510" y="81216"/>
            <a:ext cx="5767989" cy="6136069"/>
          </a:xfrm>
        </p:spPr>
      </p:pic>
    </p:spTree>
    <p:extLst>
      <p:ext uri="{BB962C8B-B14F-4D97-AF65-F5344CB8AC3E}">
        <p14:creationId xmlns:p14="http://schemas.microsoft.com/office/powerpoint/2010/main" val="200897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14</a:t>
            </a:fld>
            <a:endParaRPr lang="en-US" dirty="0"/>
          </a:p>
        </p:txBody>
      </p:sp>
      <p:pic>
        <p:nvPicPr>
          <p:cNvPr id="2" name="Content Placeholder 10">
            <a:extLst>
              <a:ext uri="{FF2B5EF4-FFF2-40B4-BE49-F238E27FC236}">
                <a16:creationId xmlns:a16="http://schemas.microsoft.com/office/drawing/2014/main" id="{16BA98B4-ED41-2E6F-E60F-1707145F7FCC}"/>
              </a:ext>
            </a:extLst>
          </p:cNvPr>
          <p:cNvPicPr>
            <a:picLocks noGrp="1" noChangeAspect="1"/>
          </p:cNvPicPr>
          <p:nvPr>
            <p:ph idx="1"/>
          </p:nvPr>
        </p:nvPicPr>
        <p:blipFill>
          <a:blip r:embed="rId2"/>
          <a:stretch>
            <a:fillRect/>
          </a:stretch>
        </p:blipFill>
        <p:spPr>
          <a:xfrm>
            <a:off x="3497994" y="-51817"/>
            <a:ext cx="5747606" cy="6330697"/>
          </a:xfrm>
        </p:spPr>
      </p:pic>
    </p:spTree>
    <p:extLst>
      <p:ext uri="{BB962C8B-B14F-4D97-AF65-F5344CB8AC3E}">
        <p14:creationId xmlns:p14="http://schemas.microsoft.com/office/powerpoint/2010/main" val="221065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1447800"/>
            <a:ext cx="4840641" cy="1895475"/>
          </a:xfrm>
        </p:spPr>
        <p:txBody>
          <a:bodyPr/>
          <a:lstStyle/>
          <a:p>
            <a:r>
              <a:rPr lang="en-US" dirty="0"/>
              <a:t>Results</a:t>
            </a:r>
          </a:p>
        </p:txBody>
      </p:sp>
    </p:spTree>
    <p:extLst>
      <p:ext uri="{BB962C8B-B14F-4D97-AF65-F5344CB8AC3E}">
        <p14:creationId xmlns:p14="http://schemas.microsoft.com/office/powerpoint/2010/main" val="302134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16</a:t>
            </a:fld>
            <a:endParaRPr lang="en-US" dirty="0"/>
          </a:p>
        </p:txBody>
      </p:sp>
      <p:sp>
        <p:nvSpPr>
          <p:cNvPr id="3" name="TextBox 2">
            <a:extLst>
              <a:ext uri="{FF2B5EF4-FFF2-40B4-BE49-F238E27FC236}">
                <a16:creationId xmlns:a16="http://schemas.microsoft.com/office/drawing/2014/main" id="{8B2FB1F1-CEDF-BF30-6C34-EE92C32F1B94}"/>
              </a:ext>
            </a:extLst>
          </p:cNvPr>
          <p:cNvSpPr txBox="1"/>
          <p:nvPr/>
        </p:nvSpPr>
        <p:spPr>
          <a:xfrm>
            <a:off x="2038350" y="1143000"/>
            <a:ext cx="7134225" cy="2308324"/>
          </a:xfrm>
          <a:prstGeom prst="rect">
            <a:avLst/>
          </a:prstGeom>
          <a:noFill/>
        </p:spPr>
        <p:txBody>
          <a:bodyPr wrap="square">
            <a:spAutoFit/>
          </a:bodyPr>
          <a:lstStyle/>
          <a:p>
            <a:pPr marL="685800" indent="-685800">
              <a:buFont typeface="Arial" panose="020B0604020202020204" pitchFamily="34" charset="0"/>
              <a:buChar char="•"/>
            </a:pPr>
            <a:r>
              <a:rPr lang="en-US" sz="4800" dirty="0"/>
              <a:t>Accuracy: 0.86</a:t>
            </a:r>
          </a:p>
          <a:p>
            <a:pPr marL="685800" indent="-685800">
              <a:buFont typeface="Arial" panose="020B0604020202020204" pitchFamily="34" charset="0"/>
              <a:buChar char="•"/>
            </a:pPr>
            <a:r>
              <a:rPr lang="en-US" sz="4800" dirty="0"/>
              <a:t>Precision: 0.87</a:t>
            </a:r>
          </a:p>
          <a:p>
            <a:pPr marL="685800" indent="-685800">
              <a:buFont typeface="Arial" panose="020B0604020202020204" pitchFamily="34" charset="0"/>
              <a:buChar char="•"/>
            </a:pPr>
            <a:r>
              <a:rPr lang="en-US" sz="4800" dirty="0"/>
              <a:t>Recall: 0.86</a:t>
            </a:r>
          </a:p>
        </p:txBody>
      </p:sp>
    </p:spTree>
    <p:extLst>
      <p:ext uri="{BB962C8B-B14F-4D97-AF65-F5344CB8AC3E}">
        <p14:creationId xmlns:p14="http://schemas.microsoft.com/office/powerpoint/2010/main" val="1171659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17</a:t>
            </a:fld>
            <a:endParaRPr lang="en-US" dirty="0"/>
          </a:p>
        </p:txBody>
      </p:sp>
      <p:pic>
        <p:nvPicPr>
          <p:cNvPr id="5" name="Content Placeholder 6">
            <a:extLst>
              <a:ext uri="{FF2B5EF4-FFF2-40B4-BE49-F238E27FC236}">
                <a16:creationId xmlns:a16="http://schemas.microsoft.com/office/drawing/2014/main" id="{FBF7FBC5-1832-9AD3-784A-DFA324F69A20}"/>
              </a:ext>
            </a:extLst>
          </p:cNvPr>
          <p:cNvPicPr>
            <a:picLocks noGrp="1" noChangeAspect="1"/>
          </p:cNvPicPr>
          <p:nvPr>
            <p:ph idx="1"/>
          </p:nvPr>
        </p:nvPicPr>
        <p:blipFill>
          <a:blip r:embed="rId2"/>
          <a:stretch>
            <a:fillRect/>
          </a:stretch>
        </p:blipFill>
        <p:spPr>
          <a:xfrm>
            <a:off x="1776935" y="359212"/>
            <a:ext cx="8638130" cy="5390713"/>
          </a:xfrm>
        </p:spPr>
      </p:pic>
    </p:spTree>
    <p:extLst>
      <p:ext uri="{BB962C8B-B14F-4D97-AF65-F5344CB8AC3E}">
        <p14:creationId xmlns:p14="http://schemas.microsoft.com/office/powerpoint/2010/main" val="2341719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18</a:t>
            </a:fld>
            <a:endParaRPr lang="en-US" dirty="0"/>
          </a:p>
        </p:txBody>
      </p:sp>
      <p:pic>
        <p:nvPicPr>
          <p:cNvPr id="2" name="Content Placeholder 4">
            <a:extLst>
              <a:ext uri="{FF2B5EF4-FFF2-40B4-BE49-F238E27FC236}">
                <a16:creationId xmlns:a16="http://schemas.microsoft.com/office/drawing/2014/main" id="{83ECFFEC-9E78-394C-356F-886FE9C0CC5C}"/>
              </a:ext>
            </a:extLst>
          </p:cNvPr>
          <p:cNvPicPr>
            <a:picLocks noGrp="1" noChangeAspect="1"/>
          </p:cNvPicPr>
          <p:nvPr>
            <p:ph idx="1"/>
          </p:nvPr>
        </p:nvPicPr>
        <p:blipFill>
          <a:blip r:embed="rId2"/>
          <a:stretch>
            <a:fillRect/>
          </a:stretch>
        </p:blipFill>
        <p:spPr>
          <a:xfrm>
            <a:off x="1155300" y="1259841"/>
            <a:ext cx="9563764" cy="4518660"/>
          </a:xfrm>
        </p:spPr>
      </p:pic>
      <p:sp>
        <p:nvSpPr>
          <p:cNvPr id="3" name="TextBox 2">
            <a:extLst>
              <a:ext uri="{FF2B5EF4-FFF2-40B4-BE49-F238E27FC236}">
                <a16:creationId xmlns:a16="http://schemas.microsoft.com/office/drawing/2014/main" id="{F0E0208E-019D-53BE-AC2A-B291514B88B4}"/>
              </a:ext>
            </a:extLst>
          </p:cNvPr>
          <p:cNvSpPr txBox="1"/>
          <p:nvPr/>
        </p:nvSpPr>
        <p:spPr>
          <a:xfrm>
            <a:off x="2133600" y="457200"/>
            <a:ext cx="7508240" cy="769441"/>
          </a:xfrm>
          <a:prstGeom prst="rect">
            <a:avLst/>
          </a:prstGeom>
          <a:noFill/>
        </p:spPr>
        <p:txBody>
          <a:bodyPr wrap="square" rtlCol="0">
            <a:spAutoFit/>
          </a:bodyPr>
          <a:lstStyle/>
          <a:p>
            <a:r>
              <a:rPr lang="en-US" sz="4400" b="1" dirty="0"/>
              <a:t>Word Cloud for Injury Group</a:t>
            </a:r>
          </a:p>
        </p:txBody>
      </p:sp>
    </p:spTree>
    <p:extLst>
      <p:ext uri="{BB962C8B-B14F-4D97-AF65-F5344CB8AC3E}">
        <p14:creationId xmlns:p14="http://schemas.microsoft.com/office/powerpoint/2010/main" val="1077552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19</a:t>
            </a:fld>
            <a:endParaRPr lang="en-US" dirty="0"/>
          </a:p>
        </p:txBody>
      </p:sp>
      <p:pic>
        <p:nvPicPr>
          <p:cNvPr id="2" name="Picture 1">
            <a:extLst>
              <a:ext uri="{FF2B5EF4-FFF2-40B4-BE49-F238E27FC236}">
                <a16:creationId xmlns:a16="http://schemas.microsoft.com/office/drawing/2014/main" id="{285697B2-E61E-965D-6686-03B77AB77787}"/>
              </a:ext>
            </a:extLst>
          </p:cNvPr>
          <p:cNvPicPr>
            <a:picLocks noChangeAspect="1"/>
          </p:cNvPicPr>
          <p:nvPr/>
        </p:nvPicPr>
        <p:blipFill>
          <a:blip r:embed="rId2"/>
          <a:stretch>
            <a:fillRect/>
          </a:stretch>
        </p:blipFill>
        <p:spPr>
          <a:xfrm>
            <a:off x="380169" y="899810"/>
            <a:ext cx="5953956" cy="4334480"/>
          </a:xfrm>
          <a:prstGeom prst="rect">
            <a:avLst/>
          </a:prstGeom>
        </p:spPr>
      </p:pic>
      <p:pic>
        <p:nvPicPr>
          <p:cNvPr id="3" name="Content Placeholder 6">
            <a:extLst>
              <a:ext uri="{FF2B5EF4-FFF2-40B4-BE49-F238E27FC236}">
                <a16:creationId xmlns:a16="http://schemas.microsoft.com/office/drawing/2014/main" id="{FE093F52-96AC-A912-7AAA-CDF03F82CE08}"/>
              </a:ext>
            </a:extLst>
          </p:cNvPr>
          <p:cNvPicPr>
            <a:picLocks noGrp="1" noChangeAspect="1"/>
          </p:cNvPicPr>
          <p:nvPr>
            <p:ph idx="1"/>
          </p:nvPr>
        </p:nvPicPr>
        <p:blipFill>
          <a:blip r:embed="rId3"/>
          <a:stretch>
            <a:fillRect/>
          </a:stretch>
        </p:blipFill>
        <p:spPr>
          <a:xfrm>
            <a:off x="6495255" y="2214393"/>
            <a:ext cx="5696745" cy="2429214"/>
          </a:xfrm>
        </p:spPr>
      </p:pic>
    </p:spTree>
    <p:extLst>
      <p:ext uri="{BB962C8B-B14F-4D97-AF65-F5344CB8AC3E}">
        <p14:creationId xmlns:p14="http://schemas.microsoft.com/office/powerpoint/2010/main" val="134588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2352676"/>
            <a:ext cx="4840641" cy="2499360"/>
          </a:xfrm>
        </p:spPr>
        <p:txBody>
          <a:bodyPr/>
          <a:lstStyle/>
          <a:p>
            <a:r>
              <a:rPr lang="en-US" dirty="0"/>
              <a:t>Definition of the problem</a:t>
            </a:r>
          </a:p>
        </p:txBody>
      </p:sp>
    </p:spTree>
    <p:extLst>
      <p:ext uri="{BB962C8B-B14F-4D97-AF65-F5344CB8AC3E}">
        <p14:creationId xmlns:p14="http://schemas.microsoft.com/office/powerpoint/2010/main" val="520000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2352676"/>
            <a:ext cx="4840641" cy="2499360"/>
          </a:xfrm>
        </p:spPr>
        <p:txBody>
          <a:bodyPr/>
          <a:lstStyle/>
          <a:p>
            <a:r>
              <a:rPr lang="en-US" dirty="0"/>
              <a:t>Limitations and Future Research</a:t>
            </a:r>
          </a:p>
        </p:txBody>
      </p:sp>
    </p:spTree>
    <p:extLst>
      <p:ext uri="{BB962C8B-B14F-4D97-AF65-F5344CB8AC3E}">
        <p14:creationId xmlns:p14="http://schemas.microsoft.com/office/powerpoint/2010/main" val="2306888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5F4F8-C62B-799A-4116-24FE2585C378}"/>
              </a:ext>
            </a:extLst>
          </p:cNvPr>
          <p:cNvSpPr>
            <a:spLocks noGrp="1"/>
          </p:cNvSpPr>
          <p:nvPr>
            <p:ph idx="1"/>
          </p:nvPr>
        </p:nvSpPr>
        <p:spPr>
          <a:xfrm>
            <a:off x="576072" y="1047750"/>
            <a:ext cx="9363456" cy="4731258"/>
          </a:xfrm>
        </p:spPr>
        <p:txBody>
          <a:bodyPr>
            <a:normAutofit fontScale="92500" lnSpcReduction="10000"/>
          </a:bodyPr>
          <a:lstStyle/>
          <a:p>
            <a:pPr marL="685800" indent="-685800">
              <a:buFont typeface="Arial" panose="020B0604020202020204" pitchFamily="34" charset="0"/>
              <a:buChar char="•"/>
            </a:pPr>
            <a:r>
              <a:rPr lang="en-US" sz="4800" b="0" i="0" dirty="0">
                <a:solidFill>
                  <a:srgbClr val="374151"/>
                </a:solidFill>
                <a:effectLst/>
              </a:rPr>
              <a:t>The cases in this study is only 500 records.  Even though the accuracy </a:t>
            </a:r>
            <a:r>
              <a:rPr lang="en-US" sz="4800" dirty="0">
                <a:solidFill>
                  <a:srgbClr val="374151"/>
                </a:solidFill>
              </a:rPr>
              <a:t>is relatively good.  I would like to see if adding more records will improve the accuracy.</a:t>
            </a:r>
            <a:endParaRPr lang="en-US" sz="4800" b="0" i="0" dirty="0">
              <a:solidFill>
                <a:srgbClr val="374151"/>
              </a:solidFill>
              <a:effectLst/>
            </a:endParaRPr>
          </a:p>
          <a:p>
            <a:pPr marL="685800" indent="-685800">
              <a:buFont typeface="Arial" panose="020B0604020202020204" pitchFamily="34" charset="0"/>
              <a:buChar char="•"/>
            </a:pPr>
            <a:r>
              <a:rPr lang="en-US" sz="4800" dirty="0">
                <a:solidFill>
                  <a:srgbClr val="374151"/>
                </a:solidFill>
              </a:rPr>
              <a:t>Topic Modeling on most mentioned topics on the AE Report text for the injury group.</a:t>
            </a:r>
            <a:endParaRPr lang="en-US" sz="4800" b="0" i="0" dirty="0">
              <a:solidFill>
                <a:srgbClr val="374151"/>
              </a:solidFill>
              <a:effectLst/>
            </a:endParaRPr>
          </a:p>
          <a:p>
            <a:endParaRPr lang="en-US" sz="4800" dirty="0"/>
          </a:p>
        </p:txBody>
      </p:sp>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21</a:t>
            </a:fld>
            <a:endParaRPr lang="en-US" dirty="0"/>
          </a:p>
        </p:txBody>
      </p:sp>
    </p:spTree>
    <p:extLst>
      <p:ext uri="{BB962C8B-B14F-4D97-AF65-F5344CB8AC3E}">
        <p14:creationId xmlns:p14="http://schemas.microsoft.com/office/powerpoint/2010/main" val="1072143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2352676"/>
            <a:ext cx="4840641" cy="2499360"/>
          </a:xfrm>
        </p:spPr>
        <p:txBody>
          <a:bodyPr/>
          <a:lstStyle/>
          <a:p>
            <a:r>
              <a:rPr lang="en-US" dirty="0"/>
              <a:t>What I have tried</a:t>
            </a:r>
          </a:p>
        </p:txBody>
      </p:sp>
    </p:spTree>
    <p:extLst>
      <p:ext uri="{BB962C8B-B14F-4D97-AF65-F5344CB8AC3E}">
        <p14:creationId xmlns:p14="http://schemas.microsoft.com/office/powerpoint/2010/main" val="1193253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5F4F8-C62B-799A-4116-24FE2585C378}"/>
              </a:ext>
            </a:extLst>
          </p:cNvPr>
          <p:cNvSpPr>
            <a:spLocks noGrp="1"/>
          </p:cNvSpPr>
          <p:nvPr>
            <p:ph idx="1"/>
          </p:nvPr>
        </p:nvSpPr>
        <p:spPr>
          <a:xfrm>
            <a:off x="576072" y="542925"/>
            <a:ext cx="9363456" cy="5236083"/>
          </a:xfrm>
        </p:spPr>
        <p:txBody>
          <a:bodyPr>
            <a:noAutofit/>
          </a:bodyPr>
          <a:lstStyle/>
          <a:p>
            <a:pPr marL="685800" indent="-685800">
              <a:buFont typeface="Arial" panose="020B0604020202020204" pitchFamily="34" charset="0"/>
              <a:buChar char="•"/>
            </a:pPr>
            <a:r>
              <a:rPr lang="en-US" sz="3600" b="0" i="0" dirty="0">
                <a:solidFill>
                  <a:srgbClr val="374151"/>
                </a:solidFill>
                <a:effectLst/>
              </a:rPr>
              <a:t>I  have added some of the common words that might not be useful in predicting </a:t>
            </a:r>
            <a:r>
              <a:rPr lang="en-US" sz="3600" dirty="0">
                <a:solidFill>
                  <a:srgbClr val="374151"/>
                </a:solidFill>
              </a:rPr>
              <a:t>injury to the stop words and see if that improve the model</a:t>
            </a:r>
            <a:r>
              <a:rPr lang="en-US" sz="3600" b="0" i="0" dirty="0">
                <a:solidFill>
                  <a:srgbClr val="374151"/>
                </a:solidFill>
                <a:effectLst/>
              </a:rPr>
              <a:t>.</a:t>
            </a:r>
          </a:p>
          <a:p>
            <a:pPr marL="685800" indent="-685800">
              <a:buFont typeface="Arial" panose="020B0604020202020204" pitchFamily="34" charset="0"/>
              <a:buChar char="•"/>
            </a:pPr>
            <a:r>
              <a:rPr lang="en-US" sz="3600" dirty="0">
                <a:solidFill>
                  <a:srgbClr val="374151"/>
                </a:solidFill>
              </a:rPr>
              <a:t>The accuracy decreased slightly from .86 to .85.</a:t>
            </a:r>
          </a:p>
          <a:p>
            <a:pPr marL="685800" indent="-685800">
              <a:buFont typeface="Arial" panose="020B0604020202020204" pitchFamily="34" charset="0"/>
              <a:buChar char="•"/>
            </a:pPr>
            <a:r>
              <a:rPr lang="en-US" sz="3600" b="0" i="0" dirty="0">
                <a:solidFill>
                  <a:srgbClr val="374151"/>
                </a:solidFill>
                <a:effectLst/>
              </a:rPr>
              <a:t>There</a:t>
            </a:r>
            <a:r>
              <a:rPr lang="en-US" sz="3600" dirty="0">
                <a:solidFill>
                  <a:srgbClr val="374151"/>
                </a:solidFill>
              </a:rPr>
              <a:t>fore, I reverted it back to the original model without removing those common words.</a:t>
            </a:r>
          </a:p>
          <a:p>
            <a:pPr marL="685800" indent="-685800">
              <a:buFont typeface="Arial" panose="020B0604020202020204" pitchFamily="34" charset="0"/>
              <a:buChar char="•"/>
            </a:pPr>
            <a:r>
              <a:rPr lang="en-US" sz="3600" b="0" i="0" dirty="0">
                <a:solidFill>
                  <a:srgbClr val="374151"/>
                </a:solidFill>
                <a:effectLst/>
              </a:rPr>
              <a:t>May</a:t>
            </a:r>
            <a:r>
              <a:rPr lang="en-US" sz="3600" dirty="0">
                <a:solidFill>
                  <a:srgbClr val="374151"/>
                </a:solidFill>
              </a:rPr>
              <a:t>be when there is injury, the AE text has mentioned “patient” and “report” more frequently, than when there is no injury.</a:t>
            </a:r>
            <a:endParaRPr lang="en-US" sz="3600" b="0" i="0" dirty="0">
              <a:solidFill>
                <a:srgbClr val="374151"/>
              </a:solidFill>
              <a:effectLst/>
            </a:endParaRPr>
          </a:p>
        </p:txBody>
      </p:sp>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23</a:t>
            </a:fld>
            <a:endParaRPr lang="en-US" dirty="0"/>
          </a:p>
        </p:txBody>
      </p:sp>
    </p:spTree>
    <p:extLst>
      <p:ext uri="{BB962C8B-B14F-4D97-AF65-F5344CB8AC3E}">
        <p14:creationId xmlns:p14="http://schemas.microsoft.com/office/powerpoint/2010/main" val="222281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2352676"/>
            <a:ext cx="4840641" cy="2324099"/>
          </a:xfrm>
        </p:spPr>
        <p:txBody>
          <a:bodyPr/>
          <a:lstStyle/>
          <a:p>
            <a:r>
              <a:rPr lang="en-US" dirty="0"/>
              <a:t> References</a:t>
            </a:r>
          </a:p>
        </p:txBody>
      </p:sp>
    </p:spTree>
    <p:extLst>
      <p:ext uri="{BB962C8B-B14F-4D97-AF65-F5344CB8AC3E}">
        <p14:creationId xmlns:p14="http://schemas.microsoft.com/office/powerpoint/2010/main" val="79631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5F4F8-C62B-799A-4116-24FE2585C378}"/>
              </a:ext>
            </a:extLst>
          </p:cNvPr>
          <p:cNvSpPr>
            <a:spLocks noGrp="1"/>
          </p:cNvSpPr>
          <p:nvPr>
            <p:ph idx="1"/>
          </p:nvPr>
        </p:nvSpPr>
        <p:spPr>
          <a:xfrm>
            <a:off x="576072" y="542925"/>
            <a:ext cx="9729978" cy="5553075"/>
          </a:xfrm>
        </p:spPr>
        <p:txBody>
          <a:bodyPr>
            <a:noAutofit/>
          </a:bodyPr>
          <a:lstStyle/>
          <a:p>
            <a:pPr marL="0">
              <a:lnSpc>
                <a:spcPct val="150000"/>
              </a:lnSpc>
              <a:spcBef>
                <a:spcPts val="0"/>
              </a:spcBef>
            </a:pPr>
            <a:r>
              <a:rPr lang="en-US" sz="2400" b="0" dirty="0">
                <a:solidFill>
                  <a:srgbClr val="333333"/>
                </a:solidFill>
                <a:effectLst/>
                <a:ea typeface="Times New Roman" panose="02020603050405020304" pitchFamily="18" charset="0"/>
              </a:rPr>
              <a:t>Wang, L. et. al. (2022).</a:t>
            </a:r>
            <a:r>
              <a:rPr lang="en-US" sz="2400" b="1" dirty="0">
                <a:solidFill>
                  <a:srgbClr val="333333"/>
                </a:solidFill>
                <a:effectLst/>
                <a:ea typeface="Times New Roman" panose="02020603050405020304" pitchFamily="18" charset="0"/>
              </a:rPr>
              <a:t> </a:t>
            </a:r>
            <a:r>
              <a:rPr lang="en-US" sz="2400" b="0" dirty="0">
                <a:solidFill>
                  <a:srgbClr val="222222"/>
                </a:solidFill>
                <a:effectLst/>
                <a:ea typeface="Times New Roman" panose="02020603050405020304" pitchFamily="18" charset="0"/>
              </a:rPr>
              <a:t>Assessment of electronic health record for cancer research and patient care through a scoping review of cancer natural language processing. </a:t>
            </a:r>
            <a:r>
              <a:rPr lang="es-ES" sz="2400" b="0" i="1" dirty="0">
                <a:solidFill>
                  <a:srgbClr val="000000"/>
                </a:solidFill>
                <a:effectLst/>
                <a:ea typeface="Times New Roman" panose="02020603050405020304" pitchFamily="18" charset="0"/>
              </a:rPr>
              <a:t>JCO </a:t>
            </a:r>
            <a:r>
              <a:rPr lang="es-ES" sz="2400" b="0" i="1" dirty="0" err="1">
                <a:solidFill>
                  <a:srgbClr val="000000"/>
                </a:solidFill>
                <a:effectLst/>
                <a:ea typeface="Times New Roman" panose="02020603050405020304" pitchFamily="18" charset="0"/>
              </a:rPr>
              <a:t>Clinical</a:t>
            </a:r>
            <a:r>
              <a:rPr lang="es-ES" sz="2400" b="0" i="1" dirty="0">
                <a:solidFill>
                  <a:srgbClr val="000000"/>
                </a:solidFill>
                <a:effectLst/>
                <a:ea typeface="Times New Roman" panose="02020603050405020304" pitchFamily="18" charset="0"/>
              </a:rPr>
              <a:t> </a:t>
            </a:r>
            <a:r>
              <a:rPr lang="es-ES" sz="2400" b="0" i="1" dirty="0" err="1">
                <a:solidFill>
                  <a:srgbClr val="000000"/>
                </a:solidFill>
                <a:effectLst/>
                <a:ea typeface="Times New Roman" panose="02020603050405020304" pitchFamily="18" charset="0"/>
              </a:rPr>
              <a:t>Cancer</a:t>
            </a:r>
            <a:r>
              <a:rPr lang="es-ES" sz="2400" b="0" i="1" dirty="0">
                <a:solidFill>
                  <a:srgbClr val="000000"/>
                </a:solidFill>
                <a:effectLst/>
                <a:ea typeface="Times New Roman" panose="02020603050405020304" pitchFamily="18" charset="0"/>
              </a:rPr>
              <a:t> </a:t>
            </a:r>
            <a:r>
              <a:rPr lang="es-ES" sz="2400" b="0" i="1" dirty="0" err="1">
                <a:solidFill>
                  <a:srgbClr val="000000"/>
                </a:solidFill>
                <a:effectLst/>
                <a:ea typeface="Times New Roman" panose="02020603050405020304" pitchFamily="18" charset="0"/>
              </a:rPr>
              <a:t>Informatics</a:t>
            </a:r>
            <a:r>
              <a:rPr lang="es-ES" sz="2400" b="0" i="1" dirty="0">
                <a:solidFill>
                  <a:srgbClr val="000000"/>
                </a:solidFill>
                <a:effectLst/>
                <a:ea typeface="Times New Roman" panose="02020603050405020304" pitchFamily="18" charset="0"/>
              </a:rPr>
              <a:t> 6</a:t>
            </a:r>
            <a:r>
              <a:rPr lang="es-ES" sz="2400" b="0" dirty="0">
                <a:solidFill>
                  <a:srgbClr val="000000"/>
                </a:solidFill>
                <a:effectLst/>
                <a:ea typeface="Times New Roman" panose="02020603050405020304" pitchFamily="18" charset="0"/>
              </a:rPr>
              <a:t>.</a:t>
            </a:r>
            <a:endParaRPr lang="en-US" sz="2400" dirty="0">
              <a:effectLst/>
              <a:ea typeface="Calibri" panose="020F0502020204030204" pitchFamily="34" charset="0"/>
              <a:cs typeface="Times New Roman" panose="02020603050405020304" pitchFamily="18" charset="0"/>
            </a:endParaRPr>
          </a:p>
          <a:p>
            <a:pPr marL="0" marR="0">
              <a:lnSpc>
                <a:spcPct val="200000"/>
              </a:lnSpc>
              <a:spcBef>
                <a:spcPts val="0"/>
              </a:spcBef>
              <a:spcAft>
                <a:spcPts val="0"/>
              </a:spcAft>
            </a:pPr>
            <a:r>
              <a:rPr lang="es-ES" sz="2400" u="sng" dirty="0">
                <a:solidFill>
                  <a:srgbClr val="0563C1"/>
                </a:solidFill>
                <a:effectLst/>
                <a:ea typeface="Calibri" panose="020F0502020204030204" pitchFamily="34" charset="0"/>
                <a:cs typeface="Times New Roman" panose="02020603050405020304" pitchFamily="18" charset="0"/>
                <a:hlinkClick r:id="rId2"/>
              </a:rPr>
              <a:t>https://ascopubs.org/doi/full/10.1200/CCI.22.00006</a:t>
            </a:r>
            <a:endParaRPr lang="en-US" sz="2400" dirty="0">
              <a:effectLst/>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2400" dirty="0" err="1">
                <a:solidFill>
                  <a:srgbClr val="383838"/>
                </a:solidFill>
                <a:effectLst/>
                <a:ea typeface="Calibri" panose="020F0502020204030204" pitchFamily="34" charset="0"/>
                <a:cs typeface="Times New Roman" panose="02020603050405020304" pitchFamily="18" charset="0"/>
              </a:rPr>
              <a:t>Ariwala</a:t>
            </a:r>
            <a:r>
              <a:rPr lang="en-US" sz="2400" dirty="0">
                <a:solidFill>
                  <a:srgbClr val="383838"/>
                </a:solidFill>
                <a:effectLst/>
                <a:ea typeface="Calibri" panose="020F0502020204030204" pitchFamily="34" charset="0"/>
                <a:cs typeface="Times New Roman" panose="02020603050405020304" pitchFamily="18" charset="0"/>
              </a:rPr>
              <a:t>, P. (Jun 15, 2023). </a:t>
            </a:r>
            <a:r>
              <a:rPr lang="en-US" sz="2400" i="1" dirty="0">
                <a:solidFill>
                  <a:srgbClr val="383838"/>
                </a:solidFill>
                <a:effectLst/>
                <a:ea typeface="Calibri" panose="020F0502020204030204" pitchFamily="34" charset="0"/>
              </a:rPr>
              <a:t>Top 14 Use Cases of Natural Language Processing in Healthcare</a:t>
            </a:r>
            <a:r>
              <a:rPr lang="en-US" sz="2400" dirty="0">
                <a:solidFill>
                  <a:srgbClr val="383838"/>
                </a:solidFill>
                <a:effectLst/>
                <a:ea typeface="Calibri" panose="020F0502020204030204" pitchFamily="34" charset="0"/>
                <a:cs typeface="Times New Roman" panose="02020603050405020304" pitchFamily="18" charset="0"/>
              </a:rPr>
              <a:t>. Maruti </a:t>
            </a:r>
            <a:r>
              <a:rPr lang="en-US" sz="2400" dirty="0" err="1">
                <a:solidFill>
                  <a:srgbClr val="383838"/>
                </a:solidFill>
                <a:effectLst/>
                <a:ea typeface="Calibri" panose="020F0502020204030204" pitchFamily="34" charset="0"/>
                <a:cs typeface="Times New Roman" panose="02020603050405020304" pitchFamily="18" charset="0"/>
              </a:rPr>
              <a:t>Techlabs</a:t>
            </a:r>
            <a:r>
              <a:rPr lang="en-US" sz="2400" b="1" dirty="0">
                <a:solidFill>
                  <a:srgbClr val="383838"/>
                </a:solidFill>
                <a:effectLst/>
                <a:ea typeface="Calibri" panose="020F0502020204030204" pitchFamily="34" charset="0"/>
                <a:cs typeface="Times New Roman" panose="02020603050405020304" pitchFamily="18" charset="0"/>
              </a:rPr>
              <a:t>.</a:t>
            </a:r>
            <a:endParaRPr lang="en-US" sz="2400" u="sng" dirty="0">
              <a:solidFill>
                <a:srgbClr val="0563C1"/>
              </a:solidFill>
              <a:effectLst/>
              <a:ea typeface="Calibri" panose="020F0502020204030204" pitchFamily="34" charset="0"/>
              <a:cs typeface="Times New Roman" panose="02020603050405020304" pitchFamily="18" charset="0"/>
            </a:endParaRPr>
          </a:p>
          <a:p>
            <a:pPr marL="0">
              <a:lnSpc>
                <a:spcPct val="150000"/>
              </a:lnSpc>
              <a:spcBef>
                <a:spcPts val="0"/>
              </a:spcBef>
            </a:pPr>
            <a:r>
              <a:rPr lang="es-ES" sz="2400" u="sng" dirty="0">
                <a:solidFill>
                  <a:srgbClr val="0563C1"/>
                </a:solidFill>
                <a:effectLst/>
                <a:ea typeface="Calibri" panose="020F0502020204030204" pitchFamily="34" charset="0"/>
                <a:cs typeface="Times New Roman" panose="02020603050405020304" pitchFamily="18" charset="0"/>
                <a:hlinkClick r:id="rId3"/>
              </a:rPr>
              <a:t>https://marutitech.com/use-cases-of-natural-language-processing-in-healthcare/</a:t>
            </a:r>
            <a:endParaRPr lang="en-US" sz="2400" u="sng" dirty="0">
              <a:solidFill>
                <a:srgbClr val="0563C1"/>
              </a:solidFill>
              <a:effectLst/>
              <a:ea typeface="Calibri" panose="020F0502020204030204" pitchFamily="34" charset="0"/>
            </a:endParaRPr>
          </a:p>
          <a:p>
            <a:pPr marL="0" marR="0">
              <a:lnSpc>
                <a:spcPts val="3105"/>
              </a:lnSpc>
              <a:spcBef>
                <a:spcPts val="1500"/>
              </a:spcBef>
            </a:pPr>
            <a:r>
              <a:rPr lang="en-US" sz="2400" b="0" dirty="0" err="1">
                <a:solidFill>
                  <a:srgbClr val="383838"/>
                </a:solidFill>
                <a:effectLst/>
                <a:ea typeface="Times New Roman" panose="02020603050405020304" pitchFamily="18" charset="0"/>
              </a:rPr>
              <a:t>Ariwala</a:t>
            </a:r>
            <a:r>
              <a:rPr lang="en-US" sz="2400" b="0" dirty="0">
                <a:solidFill>
                  <a:srgbClr val="383838"/>
                </a:solidFill>
                <a:effectLst/>
                <a:ea typeface="Times New Roman" panose="02020603050405020304" pitchFamily="18" charset="0"/>
              </a:rPr>
              <a:t>, P. (Apr 3, 2023). </a:t>
            </a:r>
            <a:r>
              <a:rPr lang="en-US" sz="2400" b="0" i="1" dirty="0">
                <a:solidFill>
                  <a:srgbClr val="383838"/>
                </a:solidFill>
                <a:effectLst/>
                <a:ea typeface="Times New Roman" panose="02020603050405020304" pitchFamily="18" charset="0"/>
              </a:rPr>
              <a:t>Unlocking the Power of NLP in Healthcare: A Comprehensive</a:t>
            </a:r>
            <a:r>
              <a:rPr lang="en-US" sz="2400" b="0" dirty="0">
                <a:solidFill>
                  <a:srgbClr val="383838"/>
                </a:solidFill>
                <a:effectLst/>
                <a:ea typeface="Times New Roman" panose="02020603050405020304" pitchFamily="18" charset="0"/>
              </a:rPr>
              <a:t> </a:t>
            </a:r>
            <a:r>
              <a:rPr lang="en-US" sz="2400" b="0" i="1" dirty="0">
                <a:solidFill>
                  <a:srgbClr val="383838"/>
                </a:solidFill>
                <a:effectLst/>
                <a:ea typeface="Times New Roman" panose="02020603050405020304" pitchFamily="18" charset="0"/>
              </a:rPr>
              <a:t>Review</a:t>
            </a:r>
            <a:r>
              <a:rPr lang="en-US" sz="2400" b="0" dirty="0">
                <a:solidFill>
                  <a:srgbClr val="383838"/>
                </a:solidFill>
                <a:effectLst/>
                <a:ea typeface="Times New Roman" panose="02020603050405020304" pitchFamily="18" charset="0"/>
              </a:rPr>
              <a:t>. Maruti </a:t>
            </a:r>
            <a:r>
              <a:rPr lang="en-US" sz="2400" b="0" dirty="0" err="1">
                <a:solidFill>
                  <a:srgbClr val="383838"/>
                </a:solidFill>
                <a:effectLst/>
                <a:ea typeface="Times New Roman" panose="02020603050405020304" pitchFamily="18" charset="0"/>
              </a:rPr>
              <a:t>Techlabs</a:t>
            </a:r>
            <a:r>
              <a:rPr lang="en-US" sz="2400" b="0" dirty="0">
                <a:solidFill>
                  <a:srgbClr val="383838"/>
                </a:solidFill>
                <a:effectLst/>
                <a:ea typeface="Times New Roman" panose="02020603050405020304" pitchFamily="18" charset="0"/>
              </a:rPr>
              <a:t>.</a:t>
            </a:r>
            <a:endParaRPr lang="en-US" sz="2400" b="1" dirty="0">
              <a:effectLst/>
              <a:ea typeface="Times New Roman" panose="02020603050405020304" pitchFamily="18" charset="0"/>
            </a:endParaRPr>
          </a:p>
          <a:p>
            <a:pPr marL="0" indent="-228600" algn="l" rtl="0" eaLnBrk="1" latinLnBrk="0" hangingPunct="1">
              <a:lnSpc>
                <a:spcPct val="150000"/>
              </a:lnSpc>
              <a:spcBef>
                <a:spcPts val="0"/>
              </a:spcBef>
              <a:spcAft>
                <a:spcPts val="0"/>
              </a:spcAft>
              <a:buClrTx/>
              <a:buSzPts val="1800"/>
              <a:buFont typeface="Arial" panose="020B0604020202020204" pitchFamily="34" charset="0"/>
              <a:buChar char="•"/>
            </a:pPr>
            <a:r>
              <a:rPr lang="es-ES" sz="2400" u="sng" kern="1200" dirty="0">
                <a:solidFill>
                  <a:srgbClr val="0563C1"/>
                </a:solidFill>
                <a:effectLst/>
                <a:ea typeface="Calibri" panose="020F0502020204030204" pitchFamily="34" charset="0"/>
                <a:cs typeface="Times New Roman" panose="02020603050405020304" pitchFamily="18" charset="0"/>
                <a:hlinkClick r:id="rId3"/>
              </a:rPr>
              <a:t>https://marutitech.com/nlp-in-healthcare/</a:t>
            </a:r>
            <a:endParaRPr lang="en-US" sz="2400" dirty="0"/>
          </a:p>
        </p:txBody>
      </p:sp>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25</a:t>
            </a:fld>
            <a:endParaRPr lang="en-US" dirty="0"/>
          </a:p>
        </p:txBody>
      </p:sp>
    </p:spTree>
    <p:extLst>
      <p:ext uri="{BB962C8B-B14F-4D97-AF65-F5344CB8AC3E}">
        <p14:creationId xmlns:p14="http://schemas.microsoft.com/office/powerpoint/2010/main" val="4025239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5F4F8-C62B-799A-4116-24FE2585C378}"/>
              </a:ext>
            </a:extLst>
          </p:cNvPr>
          <p:cNvSpPr>
            <a:spLocks noGrp="1"/>
          </p:cNvSpPr>
          <p:nvPr>
            <p:ph idx="1"/>
          </p:nvPr>
        </p:nvSpPr>
        <p:spPr/>
        <p:txBody>
          <a:bodyPr>
            <a:normAutofit fontScale="77500" lnSpcReduction="20000"/>
          </a:bodyPr>
          <a:lstStyle/>
          <a:p>
            <a:pPr marL="0" indent="0">
              <a:buNone/>
            </a:pPr>
            <a:r>
              <a:rPr lang="en-US" sz="4800" dirty="0">
                <a:solidFill>
                  <a:srgbClr val="000000"/>
                </a:solidFill>
              </a:rPr>
              <a:t>The are many medical device malfunctions each year.  When a device malfunctions, there is an adverse event that they need to report to FDA.  Some of the malfunctions have caused injury and some have not. I would like to see if we can predict injury with the AE report text. We hope we can help prevent patients from injury in the future.</a:t>
            </a:r>
          </a:p>
        </p:txBody>
      </p:sp>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3</a:t>
            </a:fld>
            <a:endParaRPr lang="en-US" dirty="0"/>
          </a:p>
        </p:txBody>
      </p:sp>
    </p:spTree>
    <p:extLst>
      <p:ext uri="{BB962C8B-B14F-4D97-AF65-F5344CB8AC3E}">
        <p14:creationId xmlns:p14="http://schemas.microsoft.com/office/powerpoint/2010/main" val="423001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2352676"/>
            <a:ext cx="4840641" cy="2499360"/>
          </a:xfrm>
        </p:spPr>
        <p:txBody>
          <a:bodyPr/>
          <a:lstStyle/>
          <a:p>
            <a:r>
              <a:rPr lang="en-US" dirty="0"/>
              <a:t>About the data</a:t>
            </a:r>
          </a:p>
        </p:txBody>
      </p:sp>
    </p:spTree>
    <p:extLst>
      <p:ext uri="{BB962C8B-B14F-4D97-AF65-F5344CB8AC3E}">
        <p14:creationId xmlns:p14="http://schemas.microsoft.com/office/powerpoint/2010/main" val="250343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5F4F8-C62B-799A-4116-24FE2585C378}"/>
              </a:ext>
            </a:extLst>
          </p:cNvPr>
          <p:cNvSpPr>
            <a:spLocks noGrp="1"/>
          </p:cNvSpPr>
          <p:nvPr>
            <p:ph idx="1"/>
          </p:nvPr>
        </p:nvSpPr>
        <p:spPr>
          <a:xfrm>
            <a:off x="604647" y="1339977"/>
            <a:ext cx="9363456" cy="3877056"/>
          </a:xfrm>
        </p:spPr>
        <p:txBody>
          <a:bodyPr>
            <a:normAutofit fontScale="77500" lnSpcReduction="20000"/>
          </a:bodyPr>
          <a:lstStyle/>
          <a:p>
            <a:pPr algn="l"/>
            <a:r>
              <a:rPr lang="en-US" sz="4800" i="0" dirty="0">
                <a:solidFill>
                  <a:srgbClr val="212121"/>
                </a:solidFill>
                <a:effectLst/>
              </a:rPr>
              <a:t>MAUDE - Manufacturer and User Facility Device Experience from Open FDA</a:t>
            </a:r>
          </a:p>
          <a:p>
            <a:pPr algn="l"/>
            <a:endParaRPr lang="en-US" sz="4800" i="0" dirty="0">
              <a:solidFill>
                <a:srgbClr val="212121"/>
              </a:solidFill>
              <a:effectLst/>
            </a:endParaRPr>
          </a:p>
          <a:p>
            <a:pPr algn="l"/>
            <a:r>
              <a:rPr lang="en-US" sz="4800" i="0" dirty="0">
                <a:solidFill>
                  <a:srgbClr val="212121"/>
                </a:solidFill>
                <a:effectLst/>
              </a:rPr>
              <a:t>[MADUE] </a:t>
            </a:r>
            <a:r>
              <a:rPr lang="en-US" sz="4800" i="0" dirty="0">
                <a:solidFill>
                  <a:srgbClr val="212121"/>
                </a:solidFill>
                <a:effectLst/>
                <a:hlinkClick r:id="rId2"/>
              </a:rPr>
              <a:t>https://www.accessdata.fda.gov/scripts/cdrh/cfdocs/cfmaude/results.cfm</a:t>
            </a:r>
            <a:endParaRPr lang="en-US" sz="4800" i="0" dirty="0">
              <a:solidFill>
                <a:srgbClr val="212121"/>
              </a:solidFill>
              <a:effectLst/>
            </a:endParaRPr>
          </a:p>
          <a:p>
            <a:pPr algn="l"/>
            <a:endParaRPr lang="en-US" sz="4800" i="0" dirty="0">
              <a:solidFill>
                <a:srgbClr val="212121"/>
              </a:solidFill>
              <a:effectLst/>
            </a:endParaRPr>
          </a:p>
          <a:p>
            <a:pPr algn="l"/>
            <a:r>
              <a:rPr lang="en-US" sz="4800" i="0" dirty="0">
                <a:solidFill>
                  <a:srgbClr val="212121"/>
                </a:solidFill>
                <a:effectLst/>
              </a:rPr>
              <a:t>500 records of adverse events reported from 01/01/2020 to 05/31/2023</a:t>
            </a:r>
          </a:p>
        </p:txBody>
      </p:sp>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206181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2352676"/>
            <a:ext cx="4840641" cy="2499360"/>
          </a:xfrm>
        </p:spPr>
        <p:txBody>
          <a:bodyPr/>
          <a:lstStyle/>
          <a:p>
            <a:r>
              <a:rPr lang="en-US" dirty="0"/>
              <a:t>Hypothesis</a:t>
            </a:r>
          </a:p>
        </p:txBody>
      </p:sp>
    </p:spTree>
    <p:extLst>
      <p:ext uri="{BB962C8B-B14F-4D97-AF65-F5344CB8AC3E}">
        <p14:creationId xmlns:p14="http://schemas.microsoft.com/office/powerpoint/2010/main" val="318563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5F4F8-C62B-799A-4116-24FE2585C378}"/>
              </a:ext>
            </a:extLst>
          </p:cNvPr>
          <p:cNvSpPr>
            <a:spLocks noGrp="1"/>
          </p:cNvSpPr>
          <p:nvPr>
            <p:ph idx="1"/>
          </p:nvPr>
        </p:nvSpPr>
        <p:spPr>
          <a:xfrm>
            <a:off x="576072" y="1047750"/>
            <a:ext cx="9363456" cy="4731258"/>
          </a:xfrm>
        </p:spPr>
        <p:txBody>
          <a:bodyPr>
            <a:normAutofit fontScale="85000" lnSpcReduction="20000"/>
          </a:bodyPr>
          <a:lstStyle/>
          <a:p>
            <a:r>
              <a:rPr lang="en-US" sz="4800">
                <a:solidFill>
                  <a:srgbClr val="000000"/>
                </a:solidFill>
                <a:cs typeface="Shonar Bangla" panose="020B0502040204020203" pitchFamily="18" charset="0"/>
              </a:rPr>
              <a:t>This is a dataset of 500 from FDA in Adverse Event Report text on medical device malfunctions. </a:t>
            </a:r>
          </a:p>
          <a:p>
            <a:r>
              <a:rPr lang="en-US" sz="4800" dirty="0">
                <a:solidFill>
                  <a:srgbClr val="000000"/>
                </a:solidFill>
                <a:cs typeface="Shonar Bangla" panose="020B0502040204020203" pitchFamily="18" charset="0"/>
              </a:rPr>
              <a:t>Train/test Split of 80/20</a:t>
            </a:r>
          </a:p>
          <a:p>
            <a:r>
              <a:rPr lang="en-US" sz="4800" dirty="0">
                <a:solidFill>
                  <a:srgbClr val="000000"/>
                </a:solidFill>
                <a:cs typeface="Shonar Bangla" panose="020B0502040204020203" pitchFamily="18" charset="0"/>
              </a:rPr>
              <a:t>Use the AE text with NLP to predict if the malfunctions cause injury or not.</a:t>
            </a:r>
          </a:p>
          <a:p>
            <a:r>
              <a:rPr lang="en-US" sz="4800" dirty="0">
                <a:solidFill>
                  <a:srgbClr val="000000"/>
                </a:solidFill>
                <a:cs typeface="Shonar Bangla" panose="020B0502040204020203" pitchFamily="18" charset="0"/>
              </a:rPr>
              <a:t>Evaluate the accuracy, precision, and recall.</a:t>
            </a:r>
          </a:p>
          <a:p>
            <a:r>
              <a:rPr lang="en-US" sz="4800" dirty="0">
                <a:solidFill>
                  <a:srgbClr val="000000"/>
                </a:solidFill>
                <a:cs typeface="Shonar Bangla" panose="020B0502040204020203" pitchFamily="18" charset="0"/>
              </a:rPr>
              <a:t>Dependent variable: injury.  </a:t>
            </a:r>
          </a:p>
          <a:p>
            <a:r>
              <a:rPr lang="en-US" sz="4800" dirty="0">
                <a:solidFill>
                  <a:srgbClr val="000000"/>
                </a:solidFill>
                <a:cs typeface="Shonar Bangla" panose="020B0502040204020203" pitchFamily="18" charset="0"/>
              </a:rPr>
              <a:t>Independent variable: AE report text.</a:t>
            </a:r>
            <a:endParaRPr lang="en-US" sz="4800" dirty="0"/>
          </a:p>
        </p:txBody>
      </p:sp>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2989711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60320" y="2352676"/>
            <a:ext cx="4840641" cy="2499360"/>
          </a:xfrm>
        </p:spPr>
        <p:txBody>
          <a:bodyPr/>
          <a:lstStyle/>
          <a:p>
            <a:r>
              <a:rPr lang="en-US" dirty="0"/>
              <a:t>Methods to test the hypothesis</a:t>
            </a:r>
          </a:p>
        </p:txBody>
      </p:sp>
    </p:spTree>
    <p:extLst>
      <p:ext uri="{BB962C8B-B14F-4D97-AF65-F5344CB8AC3E}">
        <p14:creationId xmlns:p14="http://schemas.microsoft.com/office/powerpoint/2010/main" val="622782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5F4F8-C62B-799A-4116-24FE2585C378}"/>
              </a:ext>
            </a:extLst>
          </p:cNvPr>
          <p:cNvSpPr>
            <a:spLocks noGrp="1"/>
          </p:cNvSpPr>
          <p:nvPr>
            <p:ph idx="1"/>
          </p:nvPr>
        </p:nvSpPr>
        <p:spPr>
          <a:xfrm>
            <a:off x="576072" y="542925"/>
            <a:ext cx="9363456" cy="5236083"/>
          </a:xfrm>
        </p:spPr>
        <p:txBody>
          <a:bodyPr>
            <a:noAutofit/>
          </a:bodyPr>
          <a:lstStyle/>
          <a:p>
            <a:r>
              <a:rPr lang="en-US" sz="3600" dirty="0">
                <a:solidFill>
                  <a:srgbClr val="374151"/>
                </a:solidFill>
              </a:rPr>
              <a:t>EDA</a:t>
            </a:r>
          </a:p>
          <a:p>
            <a:r>
              <a:rPr lang="en-US" sz="3600" dirty="0">
                <a:solidFill>
                  <a:srgbClr val="374151"/>
                </a:solidFill>
              </a:rPr>
              <a:t>Text data pre-processing, including change the text to lower case, remove punctuations, remove stop words</a:t>
            </a:r>
            <a:r>
              <a:rPr lang="en-US" sz="3600" kern="1200" dirty="0">
                <a:solidFill>
                  <a:srgbClr val="374151"/>
                </a:solidFill>
                <a:effectLst/>
              </a:rPr>
              <a:t>, lemmatize the text, tokenization, etc.</a:t>
            </a:r>
          </a:p>
          <a:p>
            <a:r>
              <a:rPr lang="en-US" sz="3600" b="0" dirty="0">
                <a:solidFill>
                  <a:srgbClr val="374151"/>
                </a:solidFill>
              </a:rPr>
              <a:t>Create words count for graph and word cloud.</a:t>
            </a:r>
          </a:p>
          <a:p>
            <a:r>
              <a:rPr lang="en-US" sz="3600" dirty="0">
                <a:solidFill>
                  <a:srgbClr val="374151"/>
                </a:solidFill>
              </a:rPr>
              <a:t>Use </a:t>
            </a:r>
            <a:r>
              <a:rPr lang="en-US" sz="3600" b="0" dirty="0">
                <a:solidFill>
                  <a:srgbClr val="000000"/>
                </a:solidFill>
                <a:effectLst/>
              </a:rPr>
              <a:t>Multinomial NB </a:t>
            </a:r>
            <a:r>
              <a:rPr lang="en-US" sz="3600" dirty="0">
                <a:solidFill>
                  <a:srgbClr val="374151"/>
                </a:solidFill>
              </a:rPr>
              <a:t>to predict injury or not.</a:t>
            </a:r>
          </a:p>
          <a:p>
            <a:r>
              <a:rPr lang="en-US" sz="3600" dirty="0">
                <a:solidFill>
                  <a:srgbClr val="374151"/>
                </a:solidFill>
              </a:rPr>
              <a:t>In the future, use topic modeling to identify topics in the text.</a:t>
            </a:r>
            <a:endParaRPr lang="en-US" sz="3600" dirty="0"/>
          </a:p>
          <a:p>
            <a:pPr marL="0" indent="0">
              <a:buNone/>
            </a:pPr>
            <a:r>
              <a:rPr lang="en-US" sz="4000" dirty="0"/>
              <a:t> </a:t>
            </a:r>
          </a:p>
        </p:txBody>
      </p:sp>
      <p:sp>
        <p:nvSpPr>
          <p:cNvPr id="6" name="Slide Number Placeholder 5">
            <a:extLst>
              <a:ext uri="{FF2B5EF4-FFF2-40B4-BE49-F238E27FC236}">
                <a16:creationId xmlns:a16="http://schemas.microsoft.com/office/drawing/2014/main" id="{312DB845-9151-8732-2E7B-D9BAE0B623B3}"/>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2552585464"/>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{4C9DC224-BEB6-426B-96D8-9C132F54A5F8}tf11964407_win32</Template>
  <TotalTime>423</TotalTime>
  <Words>600</Words>
  <Application>Microsoft Office PowerPoint</Application>
  <PresentationFormat>Widescreen</PresentationFormat>
  <Paragraphs>61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Gill Sans Nova</vt:lpstr>
      <vt:lpstr>Gill Sans Nova Light</vt:lpstr>
      <vt:lpstr>Sagona Book</vt:lpstr>
      <vt:lpstr>Office Theme</vt:lpstr>
      <vt:lpstr>Natural Language Processing: Using Adverse Event Text to Predict if Patient is Injured Due to the Device Malfunction</vt:lpstr>
      <vt:lpstr>Definition of the problem</vt:lpstr>
      <vt:lpstr>PowerPoint Presentation</vt:lpstr>
      <vt:lpstr>About the data</vt:lpstr>
      <vt:lpstr>PowerPoint Presentation</vt:lpstr>
      <vt:lpstr>Hypothesis</vt:lpstr>
      <vt:lpstr>PowerPoint Presentation</vt:lpstr>
      <vt:lpstr>Methods to test the hypothesis</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Limitations and Future Research</vt:lpstr>
      <vt:lpstr>PowerPoint Presentation</vt:lpstr>
      <vt:lpstr>What I have tried</vt:lpstr>
      <vt:lpstr>PowerPoint Presentation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Yimin Mindy Wang</dc:creator>
  <cp:lastModifiedBy>Yimin Mindy Wang</cp:lastModifiedBy>
  <cp:revision>3</cp:revision>
  <dcterms:created xsi:type="dcterms:W3CDTF">2023-06-22T19:15:12Z</dcterms:created>
  <dcterms:modified xsi:type="dcterms:W3CDTF">2023-08-18T01:40:55Z</dcterms:modified>
</cp:coreProperties>
</file>