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6" r:id="rId9"/>
    <p:sldId id="263" r:id="rId10"/>
    <p:sldId id="264"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12E3F5-CF22-4075-A238-834D32665949}" v="1" dt="2023-08-15T22:56:43.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DONTHULA" userId="be52629809e7610a" providerId="LiveId" clId="{5A12E3F5-CF22-4075-A238-834D32665949}"/>
    <pc:docChg chg="undo redo custSel modSld">
      <pc:chgData name="NAVEEN DONTHULA" userId="be52629809e7610a" providerId="LiveId" clId="{5A12E3F5-CF22-4075-A238-834D32665949}" dt="2023-08-15T22:56:11.896" v="11" actId="313"/>
      <pc:docMkLst>
        <pc:docMk/>
      </pc:docMkLst>
      <pc:sldChg chg="modSp mod">
        <pc:chgData name="NAVEEN DONTHULA" userId="be52629809e7610a" providerId="LiveId" clId="{5A12E3F5-CF22-4075-A238-834D32665949}" dt="2023-08-03T00:24:04.692" v="2" actId="1036"/>
        <pc:sldMkLst>
          <pc:docMk/>
          <pc:sldMk cId="1867452973" sldId="256"/>
        </pc:sldMkLst>
        <pc:picChg chg="mod">
          <ac:chgData name="NAVEEN DONTHULA" userId="be52629809e7610a" providerId="LiveId" clId="{5A12E3F5-CF22-4075-A238-834D32665949}" dt="2023-08-03T00:24:04.692" v="2" actId="1036"/>
          <ac:picMkLst>
            <pc:docMk/>
            <pc:sldMk cId="1867452973" sldId="256"/>
            <ac:picMk id="4" creationId="{13179193-C3C2-379A-205F-AECC6D97C502}"/>
          </ac:picMkLst>
        </pc:picChg>
      </pc:sldChg>
      <pc:sldChg chg="modSp mod">
        <pc:chgData name="NAVEEN DONTHULA" userId="be52629809e7610a" providerId="LiveId" clId="{5A12E3F5-CF22-4075-A238-834D32665949}" dt="2023-08-12T03:50:18.484" v="3" actId="1076"/>
        <pc:sldMkLst>
          <pc:docMk/>
          <pc:sldMk cId="419481111" sldId="263"/>
        </pc:sldMkLst>
        <pc:picChg chg="mod">
          <ac:chgData name="NAVEEN DONTHULA" userId="be52629809e7610a" providerId="LiveId" clId="{5A12E3F5-CF22-4075-A238-834D32665949}" dt="2023-08-12T03:50:18.484" v="3" actId="1076"/>
          <ac:picMkLst>
            <pc:docMk/>
            <pc:sldMk cId="419481111" sldId="263"/>
            <ac:picMk id="5" creationId="{8AC5D327-0914-3EC5-3F6A-4BC953082EF6}"/>
          </ac:picMkLst>
        </pc:picChg>
      </pc:sldChg>
      <pc:sldChg chg="modSp mod">
        <pc:chgData name="NAVEEN DONTHULA" userId="be52629809e7610a" providerId="LiveId" clId="{5A12E3F5-CF22-4075-A238-834D32665949}" dt="2023-08-15T22:56:11.896" v="11" actId="313"/>
        <pc:sldMkLst>
          <pc:docMk/>
          <pc:sldMk cId="1516476935" sldId="267"/>
        </pc:sldMkLst>
        <pc:spChg chg="mod">
          <ac:chgData name="NAVEEN DONTHULA" userId="be52629809e7610a" providerId="LiveId" clId="{5A12E3F5-CF22-4075-A238-834D32665949}" dt="2023-08-15T22:56:11.896" v="11" actId="313"/>
          <ac:spMkLst>
            <pc:docMk/>
            <pc:sldMk cId="1516476935" sldId="267"/>
            <ac:spMk id="3" creationId="{5950B67F-CF54-55C8-5818-EF30A4FA2BCE}"/>
          </ac:spMkLst>
        </pc:spChg>
      </pc:sldChg>
      <pc:sldChg chg="modSp mod">
        <pc:chgData name="NAVEEN DONTHULA" userId="be52629809e7610a" providerId="LiveId" clId="{5A12E3F5-CF22-4075-A238-834D32665949}" dt="2023-08-12T03:51:15.946" v="10" actId="27636"/>
        <pc:sldMkLst>
          <pc:docMk/>
          <pc:sldMk cId="4053992300" sldId="268"/>
        </pc:sldMkLst>
        <pc:spChg chg="mod">
          <ac:chgData name="NAVEEN DONTHULA" userId="be52629809e7610a" providerId="LiveId" clId="{5A12E3F5-CF22-4075-A238-834D32665949}" dt="2023-08-12T03:51:15.946" v="10" actId="27636"/>
          <ac:spMkLst>
            <pc:docMk/>
            <pc:sldMk cId="4053992300" sldId="268"/>
            <ac:spMk id="3" creationId="{58C6BB57-4791-DA9B-79E9-D886B6EA3E2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4738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77488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788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4423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456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024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747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724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1519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6153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8/15/2023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1591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8/15/2023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69357921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13179193-C3C2-379A-205F-AECC6D97C502}"/>
              </a:ext>
            </a:extLst>
          </p:cNvPr>
          <p:cNvPicPr>
            <a:picLocks noChangeAspect="1"/>
          </p:cNvPicPr>
          <p:nvPr/>
        </p:nvPicPr>
        <p:blipFill rotWithShape="1">
          <a:blip r:embed="rId2"/>
          <a:srcRect l="17211" r="19234"/>
          <a:stretch/>
        </p:blipFill>
        <p:spPr>
          <a:xfrm>
            <a:off x="0" y="14524"/>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1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C6764666-51BC-90BA-2F8C-7964ECBC2642}"/>
              </a:ext>
            </a:extLst>
          </p:cNvPr>
          <p:cNvSpPr>
            <a:spLocks noGrp="1"/>
          </p:cNvSpPr>
          <p:nvPr>
            <p:ph type="ctrTitle"/>
          </p:nvPr>
        </p:nvSpPr>
        <p:spPr>
          <a:xfrm>
            <a:off x="6858000" y="1524000"/>
            <a:ext cx="4572000" cy="2286000"/>
          </a:xfrm>
        </p:spPr>
        <p:txBody>
          <a:bodyPr>
            <a:normAutofit/>
          </a:bodyPr>
          <a:lstStyle/>
          <a:p>
            <a:pPr algn="l"/>
            <a:r>
              <a:rPr lang="en-US" sz="4400" b="1"/>
              <a:t>REAL ESTATE PRICE PREDICTION</a:t>
            </a:r>
          </a:p>
        </p:txBody>
      </p:sp>
      <p:sp>
        <p:nvSpPr>
          <p:cNvPr id="3" name="Subtitle 2">
            <a:extLst>
              <a:ext uri="{FF2B5EF4-FFF2-40B4-BE49-F238E27FC236}">
                <a16:creationId xmlns:a16="http://schemas.microsoft.com/office/drawing/2014/main" id="{57D6AA30-D75A-4F98-9526-4EB5E079BC1F}"/>
              </a:ext>
            </a:extLst>
          </p:cNvPr>
          <p:cNvSpPr>
            <a:spLocks noGrp="1"/>
          </p:cNvSpPr>
          <p:nvPr>
            <p:ph type="subTitle" idx="1"/>
          </p:nvPr>
        </p:nvSpPr>
        <p:spPr>
          <a:xfrm>
            <a:off x="6858000" y="4571999"/>
            <a:ext cx="4572000" cy="1524000"/>
          </a:xfrm>
        </p:spPr>
        <p:txBody>
          <a:bodyPr>
            <a:normAutofit fontScale="92500"/>
          </a:bodyPr>
          <a:lstStyle/>
          <a:p>
            <a:pPr marL="0" lvl="0" indent="0" algn="l" rtl="0">
              <a:spcBef>
                <a:spcPts val="0"/>
              </a:spcBef>
              <a:spcAft>
                <a:spcPts val="0"/>
              </a:spcAft>
              <a:buNone/>
            </a:pPr>
            <a:r>
              <a:rPr lang="en-US" sz="2400" dirty="0">
                <a:latin typeface="Times New Roman"/>
                <a:ea typeface="Times New Roman"/>
                <a:cs typeface="Times New Roman"/>
                <a:sym typeface="Times New Roman"/>
              </a:rPr>
              <a:t>Subject: Data 606(Capstone Project)</a:t>
            </a:r>
          </a:p>
          <a:p>
            <a:pPr marL="0" lvl="0" indent="0" algn="l" rtl="0">
              <a:spcBef>
                <a:spcPts val="0"/>
              </a:spcBef>
              <a:spcAft>
                <a:spcPts val="0"/>
              </a:spcAft>
              <a:buNone/>
            </a:pPr>
            <a:r>
              <a:rPr lang="en-US" sz="2400" dirty="0">
                <a:latin typeface="Times New Roman"/>
                <a:ea typeface="Times New Roman"/>
                <a:cs typeface="Times New Roman"/>
                <a:sym typeface="Times New Roman"/>
              </a:rPr>
              <a:t>Professor: </a:t>
            </a:r>
            <a:r>
              <a:rPr lang="en-US" sz="2400" dirty="0" err="1">
                <a:latin typeface="Times New Roman"/>
                <a:ea typeface="Times New Roman"/>
                <a:cs typeface="Times New Roman"/>
                <a:sym typeface="Times New Roman"/>
              </a:rPr>
              <a:t>Chaojie</a:t>
            </a:r>
            <a:r>
              <a:rPr lang="en-US" sz="2400" dirty="0">
                <a:latin typeface="Times New Roman"/>
                <a:ea typeface="Times New Roman"/>
                <a:cs typeface="Times New Roman"/>
                <a:sym typeface="Times New Roman"/>
              </a:rPr>
              <a:t> Wang</a:t>
            </a:r>
          </a:p>
          <a:p>
            <a:pPr marL="0" lvl="0" indent="0" algn="l" rtl="0">
              <a:spcBef>
                <a:spcPts val="0"/>
              </a:spcBef>
              <a:spcAft>
                <a:spcPts val="0"/>
              </a:spcAft>
              <a:buNone/>
            </a:pPr>
            <a:r>
              <a:rPr lang="en-US" sz="2400" dirty="0" err="1">
                <a:latin typeface="Times New Roman"/>
                <a:ea typeface="Times New Roman"/>
                <a:cs typeface="Times New Roman"/>
                <a:sym typeface="Times New Roman"/>
              </a:rPr>
              <a:t>Presentor</a:t>
            </a:r>
            <a:r>
              <a:rPr lang="en-US" sz="2400" dirty="0">
                <a:latin typeface="Times New Roman"/>
                <a:ea typeface="Times New Roman"/>
                <a:cs typeface="Times New Roman"/>
                <a:sym typeface="Times New Roman"/>
              </a:rPr>
              <a:t>: NAVEEN </a:t>
            </a:r>
            <a:r>
              <a:rPr lang="en-US" dirty="0">
                <a:latin typeface="Times New Roman"/>
                <a:ea typeface="Times New Roman"/>
                <a:cs typeface="Times New Roman"/>
                <a:sym typeface="Times New Roman"/>
              </a:rPr>
              <a:t>D</a:t>
            </a:r>
            <a:r>
              <a:rPr lang="en-US" sz="2400" dirty="0">
                <a:latin typeface="Times New Roman"/>
                <a:ea typeface="Times New Roman"/>
                <a:cs typeface="Times New Roman"/>
                <a:sym typeface="Times New Roman"/>
              </a:rPr>
              <a:t>ONTHULA</a:t>
            </a:r>
          </a:p>
        </p:txBody>
      </p:sp>
    </p:spTree>
    <p:extLst>
      <p:ext uri="{BB962C8B-B14F-4D97-AF65-F5344CB8AC3E}">
        <p14:creationId xmlns:p14="http://schemas.microsoft.com/office/powerpoint/2010/main" val="1867452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D7BD-011D-D7C5-D2F8-ED30BF303AA8}"/>
              </a:ext>
            </a:extLst>
          </p:cNvPr>
          <p:cNvSpPr>
            <a:spLocks noGrp="1"/>
          </p:cNvSpPr>
          <p:nvPr>
            <p:ph type="title"/>
          </p:nvPr>
        </p:nvSpPr>
        <p:spPr/>
        <p:txBody>
          <a:bodyPr/>
          <a:lstStyle/>
          <a:p>
            <a:r>
              <a:rPr lang="en-US" dirty="0"/>
              <a:t>Results of Predicted values</a:t>
            </a:r>
          </a:p>
        </p:txBody>
      </p:sp>
      <p:pic>
        <p:nvPicPr>
          <p:cNvPr id="5" name="Content Placeholder 4" descr="A screenshot of a computer program&#10;&#10;Description automatically generated">
            <a:extLst>
              <a:ext uri="{FF2B5EF4-FFF2-40B4-BE49-F238E27FC236}">
                <a16:creationId xmlns:a16="http://schemas.microsoft.com/office/drawing/2014/main" id="{012F1C9C-EE11-E4E6-2C4D-E2433D2BF2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273" y="2731373"/>
            <a:ext cx="5562641" cy="3162323"/>
          </a:xfrm>
        </p:spPr>
      </p:pic>
    </p:spTree>
    <p:extLst>
      <p:ext uri="{BB962C8B-B14F-4D97-AF65-F5344CB8AC3E}">
        <p14:creationId xmlns:p14="http://schemas.microsoft.com/office/powerpoint/2010/main" val="285650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B4B2-76FD-72AD-C971-61FF3B8E2CA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A896BE7-CE38-7E03-F5CE-0F3EAB2C3D1D}"/>
              </a:ext>
            </a:extLst>
          </p:cNvPr>
          <p:cNvSpPr>
            <a:spLocks noGrp="1"/>
          </p:cNvSpPr>
          <p:nvPr>
            <p:ph idx="1"/>
          </p:nvPr>
        </p:nvSpPr>
        <p:spPr/>
        <p:txBody>
          <a:bodyPr>
            <a:normAutofit fontScale="85000" lnSpcReduction="10000"/>
          </a:bodyPr>
          <a:lstStyle/>
          <a:p>
            <a:pPr algn="l"/>
            <a:r>
              <a:rPr lang="en-US" b="0" i="0" dirty="0">
                <a:solidFill>
                  <a:srgbClr val="D1D5DB"/>
                </a:solidFill>
                <a:effectLst/>
                <a:latin typeface="Söhne"/>
              </a:rPr>
              <a:t>In conclusion, the Real Estate Price Prediction project has successfully advanced the field of real estate analytics by creating accurate predictive models, providing valuable market insights, and automating the property valuation process. The research interests, encompassing advanced machine learning, and market analysis, have significantly contributed to the body of knowledge in this domain. </a:t>
            </a:r>
          </a:p>
          <a:p>
            <a:pPr algn="l"/>
            <a:r>
              <a:rPr lang="en-US" b="0" i="0" dirty="0">
                <a:solidFill>
                  <a:srgbClr val="D1D5DB"/>
                </a:solidFill>
                <a:effectLst/>
                <a:latin typeface="Söhne"/>
              </a:rPr>
              <a:t>We believe that the outcomes of this research will foster informed decision-making, drive strategic investments, and promote data-driven policies, ultimately benefiting both professionals and consumers within the real estate industry.</a:t>
            </a:r>
          </a:p>
          <a:p>
            <a:endParaRPr lang="en-US" dirty="0"/>
          </a:p>
        </p:txBody>
      </p:sp>
    </p:spTree>
    <p:extLst>
      <p:ext uri="{BB962C8B-B14F-4D97-AF65-F5344CB8AC3E}">
        <p14:creationId xmlns:p14="http://schemas.microsoft.com/office/powerpoint/2010/main" val="427049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A9667-336A-5FF6-79C7-EDD49EE59E23}"/>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5950B67F-CF54-55C8-5818-EF30A4FA2BCE}"/>
              </a:ext>
            </a:extLst>
          </p:cNvPr>
          <p:cNvSpPr>
            <a:spLocks noGrp="1"/>
          </p:cNvSpPr>
          <p:nvPr>
            <p:ph idx="1"/>
          </p:nvPr>
        </p:nvSpPr>
        <p:spPr/>
        <p:txBody>
          <a:bodyPr>
            <a:normAutofit fontScale="77500" lnSpcReduction="20000"/>
          </a:bodyPr>
          <a:lstStyle/>
          <a:p>
            <a:r>
              <a:rPr lang="en-US" dirty="0"/>
              <a:t>The Real Estate Price Prediction project can be extended by exploring advanced machine learning models, ensemble methods, and time-series analysis. Incorporate external factors and geospatial data for comprehensive predictions. </a:t>
            </a:r>
          </a:p>
          <a:p>
            <a:r>
              <a:rPr lang="en-US" dirty="0"/>
              <a:t>Develop a user-friendly web application, leverage big data and cloud computing for scalability, and provide real-time market analysis. </a:t>
            </a:r>
          </a:p>
          <a:p>
            <a:r>
              <a:rPr lang="en-US" dirty="0"/>
              <a:t>Ensure model explain ability and address data privacy and ethical considerations. These advancements will enhance accuracy, usability, and applicability, making the project a valuable tool for real estate stakeholders and investors.</a:t>
            </a:r>
          </a:p>
        </p:txBody>
      </p:sp>
    </p:spTree>
    <p:extLst>
      <p:ext uri="{BB962C8B-B14F-4D97-AF65-F5344CB8AC3E}">
        <p14:creationId xmlns:p14="http://schemas.microsoft.com/office/powerpoint/2010/main" val="151647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A3F1-4120-D4F6-00B1-EC384DC7428D}"/>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58C6BB57-4791-DA9B-79E9-D886B6EA3E2E}"/>
              </a:ext>
            </a:extLst>
          </p:cNvPr>
          <p:cNvSpPr>
            <a:spLocks noGrp="1"/>
          </p:cNvSpPr>
          <p:nvPr>
            <p:ph idx="1"/>
          </p:nvPr>
        </p:nvSpPr>
        <p:spPr/>
        <p:txBody>
          <a:bodyPr>
            <a:normAutofit fontScale="55000" lnSpcReduction="20000"/>
          </a:bodyPr>
          <a:lstStyle/>
          <a:p>
            <a:pPr marL="514350" indent="-514350">
              <a:buFont typeface="+mj-lt"/>
              <a:buAutoNum type="arabicPeriod"/>
            </a:pPr>
            <a:r>
              <a:rPr lang="en-US" dirty="0"/>
              <a:t>[1]. Aminah Md Yusof and </a:t>
            </a:r>
            <a:r>
              <a:rPr lang="en-US" dirty="0" err="1"/>
              <a:t>Syuhaida</a:t>
            </a:r>
            <a:r>
              <a:rPr lang="en-US" dirty="0"/>
              <a:t> Ismail ,Multiple Regressions in </a:t>
            </a:r>
            <a:r>
              <a:rPr lang="en-US" dirty="0" err="1"/>
              <a:t>Analysing</a:t>
            </a:r>
            <a:r>
              <a:rPr lang="en-US" dirty="0"/>
              <a:t> House Price Variations. IBIMA Publishing Communications of the IBIMA Vol. 2012 (2012), Article ID 383101, 9 pages DOI: 10.5171/2012.383101. </a:t>
            </a:r>
          </a:p>
          <a:p>
            <a:pPr marL="514350" indent="-514350">
              <a:buFont typeface="+mj-lt"/>
              <a:buAutoNum type="arabicPeriod"/>
            </a:pPr>
            <a:r>
              <a:rPr lang="en-US" dirty="0"/>
              <a:t>[2]. Babyak, M. A. What you see may not be what you get: A brief, nontechnical introduction to over fitting regression-type models. Psychosomatic Medicine, 66(3), 411-421.</a:t>
            </a:r>
          </a:p>
          <a:p>
            <a:pPr marL="514350" indent="-514350">
              <a:buFont typeface="+mj-lt"/>
              <a:buAutoNum type="arabicPeriod"/>
            </a:pPr>
            <a:r>
              <a:rPr lang="en-US" dirty="0"/>
              <a:t>[3]. Atharva </a:t>
            </a:r>
            <a:r>
              <a:rPr lang="en-US" dirty="0" err="1"/>
              <a:t>chogle</a:t>
            </a:r>
            <a:r>
              <a:rPr lang="en-US" dirty="0"/>
              <a:t>, </a:t>
            </a:r>
            <a:r>
              <a:rPr lang="en-US" dirty="0" err="1"/>
              <a:t>priyanka</a:t>
            </a:r>
            <a:r>
              <a:rPr lang="en-US" dirty="0"/>
              <a:t> </a:t>
            </a:r>
            <a:r>
              <a:rPr lang="en-US" dirty="0" err="1"/>
              <a:t>khaire,Akshata</a:t>
            </a:r>
            <a:r>
              <a:rPr lang="en-US" dirty="0"/>
              <a:t> gaud, </a:t>
            </a:r>
            <a:r>
              <a:rPr lang="en-US" dirty="0" err="1"/>
              <a:t>Jinal</a:t>
            </a:r>
            <a:r>
              <a:rPr lang="en-US" dirty="0"/>
              <a:t> Jain .House Price Forecasting using Data Mining Techniques International Journal of Advanced Research in Computer and Communication Engineering ISO 3297:2007 Certified Vol. 6, Issue 12, December 2017 </a:t>
            </a:r>
          </a:p>
          <a:p>
            <a:pPr marL="514350" indent="-514350">
              <a:buFont typeface="+mj-lt"/>
              <a:buAutoNum type="arabicPeriod"/>
            </a:pPr>
            <a:r>
              <a:rPr lang="en-US" dirty="0"/>
              <a:t>[4]. Darshan </a:t>
            </a:r>
            <a:r>
              <a:rPr lang="en-US" dirty="0" err="1"/>
              <a:t>Sangani,Kelby</a:t>
            </a:r>
            <a:r>
              <a:rPr lang="en-US" dirty="0"/>
              <a:t> Erickson, and Mohammad Al Hasan, Predicting Zillow Estimation Error Using Linear Regression and Gradient Boosting, IEEE 14th International Conference on Mobile Ad Hoc and Sensor Systems (MASS), Page(s):530 - 534 </a:t>
            </a:r>
          </a:p>
          <a:p>
            <a:pPr marL="514350" indent="-514350">
              <a:buFont typeface="+mj-lt"/>
              <a:buAutoNum type="arabicPeriod"/>
            </a:pPr>
            <a:r>
              <a:rPr lang="en-US" dirty="0"/>
              <a:t>[5]. </a:t>
            </a:r>
            <a:r>
              <a:rPr lang="en-US" dirty="0" err="1"/>
              <a:t>Model,Azme</a:t>
            </a:r>
            <a:r>
              <a:rPr lang="en-US" dirty="0"/>
              <a:t> Bin Khamis, Nur </a:t>
            </a:r>
            <a:r>
              <a:rPr lang="en-US" dirty="0" err="1"/>
              <a:t>Khalidah</a:t>
            </a:r>
            <a:r>
              <a:rPr lang="en-US" dirty="0"/>
              <a:t> Khalilah Binti </a:t>
            </a:r>
            <a:r>
              <a:rPr lang="en-US" dirty="0" err="1"/>
              <a:t>Kamarudin</a:t>
            </a:r>
            <a:r>
              <a:rPr lang="en-US" dirty="0"/>
              <a:t> ,Comparative Study On Estimate House Price Using Statistical And Neural Network, International journal of scientific and </a:t>
            </a:r>
            <a:r>
              <a:rPr lang="en-US" dirty="0" err="1"/>
              <a:t>technology,research</a:t>
            </a:r>
            <a:r>
              <a:rPr lang="en-US" dirty="0"/>
              <a:t> volume 3, ISSUE 12, December 2014,Page(s):126-131.</a:t>
            </a:r>
          </a:p>
          <a:p>
            <a:pPr marL="514350" indent="-514350">
              <a:buFont typeface="+mj-lt"/>
              <a:buAutoNum type="arabicPeriod"/>
            </a:pPr>
            <a:endParaRPr lang="en-US" dirty="0"/>
          </a:p>
        </p:txBody>
      </p:sp>
    </p:spTree>
    <p:extLst>
      <p:ext uri="{BB962C8B-B14F-4D97-AF65-F5344CB8AC3E}">
        <p14:creationId xmlns:p14="http://schemas.microsoft.com/office/powerpoint/2010/main" val="405399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676B7-903B-FF4D-8E36-A17038A9EB6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A1DE56F-B749-68BA-40E5-308C034528C4}"/>
              </a:ext>
            </a:extLst>
          </p:cNvPr>
          <p:cNvSpPr>
            <a:spLocks noGrp="1"/>
          </p:cNvSpPr>
          <p:nvPr>
            <p:ph idx="1"/>
          </p:nvPr>
        </p:nvSpPr>
        <p:spPr/>
        <p:txBody>
          <a:bodyPr>
            <a:normAutofit fontScale="92500" lnSpcReduction="10000"/>
          </a:bodyPr>
          <a:lstStyle/>
          <a:p>
            <a:r>
              <a:rPr lang="en-US" b="0" i="0" dirty="0">
                <a:solidFill>
                  <a:srgbClr val="D1D5DB"/>
                </a:solidFill>
                <a:effectLst/>
                <a:latin typeface="Söhne"/>
              </a:rPr>
              <a:t>The aim of this project is to develop a reliable real estate price prediction model that can accurately estimate property prices based on various features. The dataset contains historical data of real estate properties, including information such as location, size, number of bedrooms, bathrooms, and other relevant attributes. You are required to build a linear regression model using the Scikit-learn (sklearn) library in Python and implement data science principles like outlier removal and feature engineering to improve the model's predictive performance.</a:t>
            </a:r>
            <a:endParaRPr lang="en-US" dirty="0"/>
          </a:p>
        </p:txBody>
      </p:sp>
    </p:spTree>
    <p:extLst>
      <p:ext uri="{BB962C8B-B14F-4D97-AF65-F5344CB8AC3E}">
        <p14:creationId xmlns:p14="http://schemas.microsoft.com/office/powerpoint/2010/main" val="341490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E9D8-84BD-CAF3-8D51-FD5B9BEDCAFE}"/>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CBAD684-61DB-9526-622C-55825D26EA98}"/>
              </a:ext>
            </a:extLst>
          </p:cNvPr>
          <p:cNvSpPr>
            <a:spLocks noGrp="1"/>
          </p:cNvSpPr>
          <p:nvPr>
            <p:ph idx="1"/>
          </p:nvPr>
        </p:nvSpPr>
        <p:spPr/>
        <p:txBody>
          <a:bodyPr>
            <a:normAutofit fontScale="62500" lnSpcReduction="20000"/>
          </a:bodyPr>
          <a:lstStyle/>
          <a:p>
            <a:r>
              <a:rPr lang="en-US" dirty="0"/>
              <a:t>Our aim is to predict the price of houses located in a area by using the regression models.</a:t>
            </a:r>
          </a:p>
          <a:p>
            <a:r>
              <a:rPr lang="en-US" dirty="0"/>
              <a:t>Aim is to accurate are the real estate price predictions provided by the developed model compared to the actual market prices, and what is the overall performance evaluation of the model in terms of mean squared error or R-squared value.</a:t>
            </a:r>
          </a:p>
          <a:p>
            <a:r>
              <a:rPr lang="en-US" dirty="0"/>
              <a:t>The real estate price prediction website handle a high volume of concurrent user requests, and what is the average response time for serving predictions.</a:t>
            </a:r>
          </a:p>
          <a:p>
            <a:r>
              <a:rPr lang="en-US" dirty="0"/>
              <a:t>How efficiently does the model perform with dimensionality reduction techniques, balancing predictive power and computational complexity?</a:t>
            </a:r>
          </a:p>
          <a:p>
            <a:r>
              <a:rPr lang="en-US" dirty="0"/>
              <a:t>Used hyperparameter tuning using </a:t>
            </a:r>
            <a:r>
              <a:rPr lang="en-US" dirty="0" err="1"/>
              <a:t>GridSearchCV</a:t>
            </a:r>
            <a:r>
              <a:rPr lang="en-US" dirty="0"/>
              <a:t> in improving the model's performance and capable enough to use in the real estate.</a:t>
            </a:r>
          </a:p>
        </p:txBody>
      </p:sp>
    </p:spTree>
    <p:extLst>
      <p:ext uri="{BB962C8B-B14F-4D97-AF65-F5344CB8AC3E}">
        <p14:creationId xmlns:p14="http://schemas.microsoft.com/office/powerpoint/2010/main" val="57264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500B-C509-A4B9-4418-723F822E1D6E}"/>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92BB9620-E419-DB1C-DBA6-90E9419D6FE2}"/>
              </a:ext>
            </a:extLst>
          </p:cNvPr>
          <p:cNvSpPr>
            <a:spLocks noGrp="1"/>
          </p:cNvSpPr>
          <p:nvPr>
            <p:ph idx="1"/>
          </p:nvPr>
        </p:nvSpPr>
        <p:spPr/>
        <p:txBody>
          <a:bodyPr>
            <a:normAutofit fontScale="70000" lnSpcReduction="20000"/>
          </a:bodyPr>
          <a:lstStyle/>
          <a:p>
            <a:r>
              <a:rPr lang="en-US" b="0" i="0" dirty="0">
                <a:solidFill>
                  <a:srgbClr val="E6EDF3"/>
                </a:solidFill>
                <a:effectLst/>
                <a:latin typeface="-apple-system"/>
              </a:rPr>
              <a:t>The research interests in this project include advanced machine learning models for real estate price prediction, novel feature engineering techniques, deep learning algorithms for market trend analysis, and the impact of external factors on real estate prices.</a:t>
            </a:r>
          </a:p>
          <a:p>
            <a:r>
              <a:rPr lang="en-US" b="0" i="0" dirty="0">
                <a:solidFill>
                  <a:srgbClr val="E6EDF3"/>
                </a:solidFill>
                <a:effectLst/>
                <a:latin typeface="-apple-system"/>
              </a:rPr>
              <a:t> The expected outcomes of this research are improved accuracy in predicting real estate prices, enhanced understanding of factors influencing prices, automated valuation models for financial institutions, and comprehensive market analysis tools for real estate professionals and policymakers. </a:t>
            </a:r>
          </a:p>
          <a:p>
            <a:r>
              <a:rPr lang="en-US" b="0" i="0" dirty="0">
                <a:solidFill>
                  <a:srgbClr val="E6EDF3"/>
                </a:solidFill>
                <a:effectLst/>
                <a:latin typeface="-apple-system"/>
              </a:rPr>
              <a:t>These research interests aim to drive informed decision-making, facilitate strategic investments, streamline property appraisal processes, and provide valuable insights into the dynamics of real estate markets.</a:t>
            </a:r>
            <a:endParaRPr lang="en-US" dirty="0"/>
          </a:p>
        </p:txBody>
      </p:sp>
    </p:spTree>
    <p:extLst>
      <p:ext uri="{BB962C8B-B14F-4D97-AF65-F5344CB8AC3E}">
        <p14:creationId xmlns:p14="http://schemas.microsoft.com/office/powerpoint/2010/main" val="251277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7F92-6E92-80FE-6CE9-B3B8F2EFC5A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B0C3E816-1A3A-AE57-0919-834F8AD67EB4}"/>
              </a:ext>
            </a:extLst>
          </p:cNvPr>
          <p:cNvSpPr>
            <a:spLocks noGrp="1"/>
          </p:cNvSpPr>
          <p:nvPr>
            <p:ph idx="1"/>
          </p:nvPr>
        </p:nvSpPr>
        <p:spPr/>
        <p:txBody>
          <a:bodyPr/>
          <a:lstStyle/>
          <a:p>
            <a:r>
              <a:rPr lang="en-US" b="0" i="0" dirty="0">
                <a:solidFill>
                  <a:srgbClr val="E6EDF3"/>
                </a:solidFill>
                <a:effectLst/>
                <a:latin typeface="-apple-system"/>
              </a:rPr>
              <a:t>Dataset has 13,320 rows and 9 columns. This dataset is from Kaggle created by amitabhajoy.</a:t>
            </a:r>
          </a:p>
          <a:p>
            <a:endParaRPr lang="en-US" dirty="0"/>
          </a:p>
        </p:txBody>
      </p:sp>
      <p:pic>
        <p:nvPicPr>
          <p:cNvPr id="7" name="Picture 6" descr="A screenshot of a web page&#10;&#10;Description automatically generated">
            <a:extLst>
              <a:ext uri="{FF2B5EF4-FFF2-40B4-BE49-F238E27FC236}">
                <a16:creationId xmlns:a16="http://schemas.microsoft.com/office/drawing/2014/main" id="{05ABF7A3-ACF5-CFA8-5E00-1234E15D5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911" y="3810000"/>
            <a:ext cx="6924726" cy="2324117"/>
          </a:xfrm>
          <a:prstGeom prst="rect">
            <a:avLst/>
          </a:prstGeom>
        </p:spPr>
      </p:pic>
    </p:spTree>
    <p:extLst>
      <p:ext uri="{BB962C8B-B14F-4D97-AF65-F5344CB8AC3E}">
        <p14:creationId xmlns:p14="http://schemas.microsoft.com/office/powerpoint/2010/main" val="269650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C1C9-C88C-4EC2-67D5-45BF8F97837C}"/>
              </a:ext>
            </a:extLst>
          </p:cNvPr>
          <p:cNvSpPr>
            <a:spLocks noGrp="1"/>
          </p:cNvSpPr>
          <p:nvPr>
            <p:ph type="title"/>
          </p:nvPr>
        </p:nvSpPr>
        <p:spPr/>
        <p:txBody>
          <a:bodyPr>
            <a:normAutofit/>
          </a:bodyPr>
          <a:lstStyle/>
          <a:p>
            <a:r>
              <a:rPr lang="en-US" sz="1800" dirty="0"/>
              <a:t>Let's check if for a given location how does the 2 BHK and 3 BHK property prices look like</a:t>
            </a:r>
          </a:p>
        </p:txBody>
      </p:sp>
      <p:pic>
        <p:nvPicPr>
          <p:cNvPr id="7" name="Content Placeholder 6" descr="A diagram of a number of dots&#10;&#10;Description automatically generated with medium confidence">
            <a:extLst>
              <a:ext uri="{FF2B5EF4-FFF2-40B4-BE49-F238E27FC236}">
                <a16:creationId xmlns:a16="http://schemas.microsoft.com/office/drawing/2014/main" id="{AE88A4CE-D99C-810F-A156-940B25471F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8099" y="1907177"/>
            <a:ext cx="9062552" cy="4523333"/>
          </a:xfrm>
        </p:spPr>
      </p:pic>
    </p:spTree>
    <p:extLst>
      <p:ext uri="{BB962C8B-B14F-4D97-AF65-F5344CB8AC3E}">
        <p14:creationId xmlns:p14="http://schemas.microsoft.com/office/powerpoint/2010/main" val="516789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493A-C747-C39F-FBC1-DB72A625D6E4}"/>
              </a:ext>
            </a:extLst>
          </p:cNvPr>
          <p:cNvSpPr>
            <a:spLocks noGrp="1"/>
          </p:cNvSpPr>
          <p:nvPr>
            <p:ph type="title"/>
          </p:nvPr>
        </p:nvSpPr>
        <p:spPr/>
        <p:txBody>
          <a:bodyPr/>
          <a:lstStyle/>
          <a:p>
            <a:r>
              <a:rPr lang="en-US" dirty="0"/>
              <a:t>This Graph shows the Price Per Square feet value.</a:t>
            </a:r>
          </a:p>
        </p:txBody>
      </p:sp>
      <p:pic>
        <p:nvPicPr>
          <p:cNvPr id="5" name="Content Placeholder 4" descr="A graph of blue bars&#10;&#10;Description automatically generated">
            <a:extLst>
              <a:ext uri="{FF2B5EF4-FFF2-40B4-BE49-F238E27FC236}">
                <a16:creationId xmlns:a16="http://schemas.microsoft.com/office/drawing/2014/main" id="{A9ADD6FD-CF91-5C35-4D6B-20993CFD6C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674" y="2501537"/>
            <a:ext cx="7895428" cy="3817938"/>
          </a:xfrm>
        </p:spPr>
      </p:pic>
    </p:spTree>
    <p:extLst>
      <p:ext uri="{BB962C8B-B14F-4D97-AF65-F5344CB8AC3E}">
        <p14:creationId xmlns:p14="http://schemas.microsoft.com/office/powerpoint/2010/main" val="3350470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8140-77EC-B029-A738-D1A0C927764F}"/>
              </a:ext>
            </a:extLst>
          </p:cNvPr>
          <p:cNvSpPr>
            <a:spLocks noGrp="1"/>
          </p:cNvSpPr>
          <p:nvPr>
            <p:ph type="title"/>
          </p:nvPr>
        </p:nvSpPr>
        <p:spPr/>
        <p:txBody>
          <a:bodyPr/>
          <a:lstStyle/>
          <a:p>
            <a:r>
              <a:rPr lang="en-US" dirty="0"/>
              <a:t>Model Usage</a:t>
            </a:r>
          </a:p>
        </p:txBody>
      </p:sp>
      <p:sp>
        <p:nvSpPr>
          <p:cNvPr id="3" name="Content Placeholder 2">
            <a:extLst>
              <a:ext uri="{FF2B5EF4-FFF2-40B4-BE49-F238E27FC236}">
                <a16:creationId xmlns:a16="http://schemas.microsoft.com/office/drawing/2014/main" id="{D751B53F-23D1-61AA-924E-85168445C438}"/>
              </a:ext>
            </a:extLst>
          </p:cNvPr>
          <p:cNvSpPr>
            <a:spLocks noGrp="1"/>
          </p:cNvSpPr>
          <p:nvPr>
            <p:ph idx="1"/>
          </p:nvPr>
        </p:nvSpPr>
        <p:spPr/>
        <p:txBody>
          <a:bodyPr>
            <a:normAutofit lnSpcReduction="10000"/>
          </a:bodyPr>
          <a:lstStyle/>
          <a:p>
            <a:r>
              <a:rPr lang="en-US" dirty="0">
                <a:solidFill>
                  <a:srgbClr val="D1D5DB"/>
                </a:solidFill>
                <a:latin typeface="Söhne"/>
              </a:rPr>
              <a:t>I</a:t>
            </a:r>
            <a:r>
              <a:rPr lang="en-US" b="0" i="0" dirty="0">
                <a:solidFill>
                  <a:srgbClr val="D1D5DB"/>
                </a:solidFill>
                <a:effectLst/>
                <a:latin typeface="Söhne"/>
              </a:rPr>
              <a:t>mplemented K-fold cross-validation and Grid Search CV approach enables the identification of the most suitable regression model and hyperparameters for real estate price prediction.</a:t>
            </a:r>
          </a:p>
          <a:p>
            <a:r>
              <a:rPr lang="en-US" b="0" i="0" dirty="0">
                <a:solidFill>
                  <a:srgbClr val="D1D5DB"/>
                </a:solidFill>
                <a:effectLst/>
                <a:latin typeface="Söhne"/>
              </a:rPr>
              <a:t> It serves as a valuable tool in the data scientist's toolkit, providing a systematic and data-driven approach to model selection and hyperparameter tuning, ultimately contributing to more accurate and reliable predictions.</a:t>
            </a:r>
            <a:endParaRPr lang="en-US" dirty="0"/>
          </a:p>
        </p:txBody>
      </p:sp>
    </p:spTree>
    <p:extLst>
      <p:ext uri="{BB962C8B-B14F-4D97-AF65-F5344CB8AC3E}">
        <p14:creationId xmlns:p14="http://schemas.microsoft.com/office/powerpoint/2010/main" val="252263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9" name="Content Placeholder 8">
            <a:extLst>
              <a:ext uri="{FF2B5EF4-FFF2-40B4-BE49-F238E27FC236}">
                <a16:creationId xmlns:a16="http://schemas.microsoft.com/office/drawing/2014/main" id="{A018F781-3BBC-A77C-BD80-90D48899F185}"/>
              </a:ext>
            </a:extLst>
          </p:cNvPr>
          <p:cNvSpPr>
            <a:spLocks noGrp="1"/>
          </p:cNvSpPr>
          <p:nvPr>
            <p:ph idx="1"/>
          </p:nvPr>
        </p:nvSpPr>
        <p:spPr>
          <a:xfrm>
            <a:off x="762000" y="2286000"/>
            <a:ext cx="5334000" cy="3810001"/>
          </a:xfrm>
        </p:spPr>
        <p:txBody>
          <a:bodyPr>
            <a:normAutofit/>
          </a:bodyPr>
          <a:lstStyle/>
          <a:p>
            <a:r>
              <a:rPr lang="en-US" sz="2400" dirty="0"/>
              <a:t>Based on the above results. we can say that Linear Regression gives the best score. Hence, we will use that for the Prediction of House Prices.</a:t>
            </a:r>
          </a:p>
        </p:txBody>
      </p:sp>
      <p:sp>
        <p:nvSpPr>
          <p:cNvPr id="2" name="Title 1">
            <a:extLst>
              <a:ext uri="{FF2B5EF4-FFF2-40B4-BE49-F238E27FC236}">
                <a16:creationId xmlns:a16="http://schemas.microsoft.com/office/drawing/2014/main" id="{79355A12-28DB-53BA-186B-CD637BA5FDB5}"/>
              </a:ext>
            </a:extLst>
          </p:cNvPr>
          <p:cNvSpPr>
            <a:spLocks noGrp="1"/>
          </p:cNvSpPr>
          <p:nvPr>
            <p:ph type="title"/>
          </p:nvPr>
        </p:nvSpPr>
        <p:spPr>
          <a:xfrm>
            <a:off x="762000" y="762000"/>
            <a:ext cx="5334000" cy="1524000"/>
          </a:xfrm>
        </p:spPr>
        <p:txBody>
          <a:bodyPr>
            <a:normAutofit/>
          </a:bodyPr>
          <a:lstStyle/>
          <a:p>
            <a:r>
              <a:rPr lang="en-US" sz="3200" dirty="0"/>
              <a:t>Accuracy Scores of Different Models.</a:t>
            </a:r>
          </a:p>
        </p:txBody>
      </p:sp>
      <p:pic>
        <p:nvPicPr>
          <p:cNvPr id="5" name="Content Placeholder 4" descr="A screenshot of a computer&#10;&#10;Description automatically generated">
            <a:extLst>
              <a:ext uri="{FF2B5EF4-FFF2-40B4-BE49-F238E27FC236}">
                <a16:creationId xmlns:a16="http://schemas.microsoft.com/office/drawing/2014/main" id="{8AC5D327-0914-3EC5-3F6A-4BC953082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163" y="2798446"/>
            <a:ext cx="5334000" cy="1280158"/>
          </a:xfrm>
          <a:prstGeom prst="rect">
            <a:avLst/>
          </a:prstGeom>
        </p:spPr>
      </p:pic>
    </p:spTree>
    <p:extLst>
      <p:ext uri="{BB962C8B-B14F-4D97-AF65-F5344CB8AC3E}">
        <p14:creationId xmlns:p14="http://schemas.microsoft.com/office/powerpoint/2010/main" val="419481111"/>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412B24"/>
      </a:dk2>
      <a:lt2>
        <a:srgbClr val="E2E7E8"/>
      </a:lt2>
      <a:accent1>
        <a:srgbClr val="C1988C"/>
      </a:accent1>
      <a:accent2>
        <a:srgbClr val="B5A17C"/>
      </a:accent2>
      <a:accent3>
        <a:srgbClr val="A4A67E"/>
      </a:accent3>
      <a:accent4>
        <a:srgbClr val="90AA74"/>
      </a:accent4>
      <a:accent5>
        <a:srgbClr val="86AB81"/>
      </a:accent5>
      <a:accent6>
        <a:srgbClr val="77AF89"/>
      </a:accent6>
      <a:hlink>
        <a:srgbClr val="5C8A98"/>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119</TotalTime>
  <Words>908</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Arial</vt:lpstr>
      <vt:lpstr>Avenir Next LT Pro</vt:lpstr>
      <vt:lpstr>Avenir Next LT Pro Light</vt:lpstr>
      <vt:lpstr>Sitka Subheading</vt:lpstr>
      <vt:lpstr>Söhne</vt:lpstr>
      <vt:lpstr>Times New Roman</vt:lpstr>
      <vt:lpstr>PebbleVTI</vt:lpstr>
      <vt:lpstr>REAL ESTATE PRICE PREDICTION</vt:lpstr>
      <vt:lpstr>PROBLEM STATEMENT</vt:lpstr>
      <vt:lpstr>Objective</vt:lpstr>
      <vt:lpstr>SOLUTION</vt:lpstr>
      <vt:lpstr>DATASET</vt:lpstr>
      <vt:lpstr>Let's check if for a given location how does the 2 BHK and 3 BHK property prices look like</vt:lpstr>
      <vt:lpstr>This Graph shows the Price Per Square feet value.</vt:lpstr>
      <vt:lpstr>Model Usage</vt:lpstr>
      <vt:lpstr>Accuracy Scores of Different Models.</vt:lpstr>
      <vt:lpstr>Results of Predicted values</vt:lpstr>
      <vt:lpstr>Conclusion</vt:lpstr>
      <vt:lpstr>Future Scope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PRICE PREDICTION</dc:title>
  <dc:creator>NAVEEN DONTHULA</dc:creator>
  <cp:lastModifiedBy>NAVEEN DONTHULA</cp:lastModifiedBy>
  <cp:revision>1</cp:revision>
  <dcterms:created xsi:type="dcterms:W3CDTF">2023-08-02T22:41:18Z</dcterms:created>
  <dcterms:modified xsi:type="dcterms:W3CDTF">2023-08-15T22:56:54Z</dcterms:modified>
</cp:coreProperties>
</file>