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Cavea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8D7900-FF40-48AE-B3AB-CD5B03DD5D57}">
  <a:tblStyle styleId="{238D7900-FF40-48AE-B3AB-CD5B03DD5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ave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Cavea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e0d8baf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e0d8ba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305ef977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305ef977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305ef977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f305ef977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305ef977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305ef977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305ef977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305ef977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305ef977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305ef977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f305ef977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f305ef977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305ef977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f305ef977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305ef977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f305ef977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305ef97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f305ef97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305ef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305ef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f305ef977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f305ef977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305ef977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305ef977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f305ef977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f305ef977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f305ef977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f305ef977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f305ef977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f305ef977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f305ef977_0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f305ef977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305ef977_0_1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f305ef977_0_1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e0d8bafb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e0d8baf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e0d8bafb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e0d8baf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05ef9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05ef9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05ef9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305ef9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05ef977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f305ef977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05ef977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f305ef977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305ef977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305ef977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305ef977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305ef977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305ef977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305ef977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americanbar.org/groups/public_education/resources/law_related_education_network/how_courts_work/bail/" TargetMode="External"/><Relationship Id="rId4" Type="http://schemas.openxmlformats.org/officeDocument/2006/relationships/hyperlink" Target="https://www.dfs.ny.gov/consumers/bail#:~:text=New%20York%20laws%20limit%20how,and%20the%20defendant%20is%20releas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079525"/>
            <a:ext cx="8520600" cy="1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DATA 606: Capstone Project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75">
                <a:solidFill>
                  <a:srgbClr val="D9D9D9"/>
                </a:solidFill>
              </a:rPr>
              <a:t>Author: Snigdha Panakanti</a:t>
            </a:r>
            <a:endParaRPr sz="1675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75">
                <a:solidFill>
                  <a:srgbClr val="D9D9D9"/>
                </a:solidFill>
              </a:rPr>
              <a:t>Term: Summer 2023</a:t>
            </a:r>
            <a:endParaRPr sz="1675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Professor: Chaojie Wang</a:t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327500"/>
            <a:ext cx="8520600" cy="13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 STATUS AND AMOUNT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5475" y="1700975"/>
            <a:ext cx="5335500" cy="19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600"/>
              <a:t>Bail Status Prediction</a:t>
            </a:r>
            <a:endParaRPr i="1" sz="5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5337800" y="1953450"/>
            <a:ext cx="36600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 Set Distribution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75" y="788738"/>
            <a:ext cx="4900800" cy="3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304125" y="2285400"/>
            <a:ext cx="15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700" y="90700"/>
            <a:ext cx="4898075" cy="49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Normalize the dataset to have same scaling.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Split the tidy data as test and train 30% and 70% respectively.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Fed the baseline model with the test and train dataset to have base accuracy score.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 Score from Baseline Model: 71.18%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0.7248706426216429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 Score: 0.8303783916726344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0.7393757487536874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0.9469264526347049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4250" y="2056250"/>
            <a:ext cx="3432300" cy="12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 Model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0.7103333372443652 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 Score: 0.8216339623732046 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0.730892825008355 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0.9381001088857359</a:t>
            </a:r>
            <a:endParaRPr sz="2000"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750" y="2027450"/>
            <a:ext cx="3611850" cy="12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Classifier Model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0.7668633915685975 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 Score: 0.8457274181276107 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0.7987797723806171 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0.8985382914838156</a:t>
            </a:r>
            <a:endParaRPr sz="20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70850"/>
            <a:ext cx="3277050" cy="10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63" y="76200"/>
            <a:ext cx="854408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after parameter tuning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61" name="Google Shape;161;p30"/>
          <p:cNvGraphicFramePr/>
          <p:nvPr/>
        </p:nvGraphicFramePr>
        <p:xfrm>
          <a:off x="8212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{238D7900-FF40-48AE-B3AB-CD5B03DD5D57}</a:tableStyleId>
              </a:tblPr>
              <a:tblGrid>
                <a:gridCol w="1842575"/>
                <a:gridCol w="1842575"/>
                <a:gridCol w="1842575"/>
                <a:gridCol w="1842575"/>
              </a:tblGrid>
              <a:tr h="4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K-NN 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F1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 Value - 7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76.68%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79.87%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84.57%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 Value - 5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77.36%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80.90%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84.86%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Modified Test and train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82.84%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86.35%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88.19%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641000" y="1878125"/>
            <a:ext cx="4823400" cy="1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5600">
                <a:solidFill>
                  <a:srgbClr val="000000"/>
                </a:solidFill>
              </a:rPr>
              <a:t>Bail Amount Prediction</a:t>
            </a:r>
            <a:endParaRPr i="1" sz="5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Bond?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Bail or bond refers to the fee or condition by which an arrested person is permitted to leave prison pending trial or hearing. (ABA)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When the charges are first presented at the arraignment, bail is determined and set.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After an arraignment, a bail hearing may be conducted to modify bail. There can be multiple bail proceedings for a defendant.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137" y="2715050"/>
            <a:ext cx="5651726" cy="20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" y="1147225"/>
            <a:ext cx="8889501" cy="37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 Amount Distribution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92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Models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2359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Model 1: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Prior offenses, Age, Pretrials attended, Court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-1.9998669021771142e+17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1.6405684251539064e+16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Model 2: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Court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-1.7616017530740327e+21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1.4450878982791651e+20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1: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Prior offenses, Age, Pretrials attended, Court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0.16243216969372332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0.06870893932137538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2: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Court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0.45766466598630506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0.04448918301907723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Neighbors Regression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1: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Prior offenses, Age, Pretrials attended, Court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0.4452545916651911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0.04550791854810132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2: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Court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0.4441528959048866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0.045597588786437285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1: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Prior offenses, Age, Pretrials attended, C</a:t>
            </a:r>
            <a:r>
              <a:rPr lang="en">
                <a:solidFill>
                  <a:schemeClr val="accent2"/>
                </a:solidFill>
              </a:rPr>
              <a:t>o</a:t>
            </a:r>
            <a:r>
              <a:rPr lang="en">
                <a:solidFill>
                  <a:schemeClr val="accent2"/>
                </a:solidFill>
              </a:rPr>
              <a:t>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0.5377796617844597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0.03791772800054157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2: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Features: Crime, Race, Gender, Court ORI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R2: 0.5247095330454447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MSE: 0.038989317577876895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2106475"/>
            <a:ext cx="8520600" cy="24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We can model whether people receive Bail using classification models.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We cannot reliably model bail amounts without more information. Bail amounts range from $1 to $1 Billion.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next steps of this project would be to create an interface that people could interact with to predict bail.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4804150" y="1611300"/>
            <a:ext cx="4140300" cy="19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Questions 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Comments 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Concerns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 How Courts Work</a:t>
            </a:r>
            <a:r>
              <a:rPr lang="en" sz="1100">
                <a:solidFill>
                  <a:schemeClr val="dk1"/>
                </a:solidFill>
              </a:rPr>
              <a:t>. (2019, September 9). How Courts Work. </a:t>
            </a:r>
            <a:r>
              <a:rPr lang="en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https://www.americanbar.org/groups/public_education/resources/law_related_education_network/how_courts_work/bail/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Bail Information for Consumers</a:t>
            </a:r>
            <a:r>
              <a:rPr lang="en" sz="1100">
                <a:solidFill>
                  <a:schemeClr val="dk1"/>
                </a:solidFill>
              </a:rPr>
              <a:t>. (n.d.). Bail Information for Consumers | Department of Financial Services. 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https://www.dfs.ny.gov/consumers/bail#:~:text=New%20York%20laws%20limit%20how,and%20the%20defendant%20is%20released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Bail determined?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Bail is determined using the following factors:</a:t>
            </a:r>
            <a:endParaRPr>
              <a:solidFill>
                <a:schemeClr val="dk1"/>
              </a:solidFill>
            </a:endParaRPr>
          </a:p>
          <a:p>
            <a:pPr indent="-310832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Risk of defendant returning to court</a:t>
            </a:r>
            <a:endParaRPr>
              <a:solidFill>
                <a:schemeClr val="dk1"/>
              </a:solidFill>
            </a:endParaRPr>
          </a:p>
          <a:p>
            <a:pPr indent="-310832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Danger to community</a:t>
            </a:r>
            <a:endParaRPr>
              <a:solidFill>
                <a:schemeClr val="dk1"/>
              </a:solidFill>
            </a:endParaRPr>
          </a:p>
          <a:p>
            <a:pPr indent="-310832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Type of Alleged Crime</a:t>
            </a:r>
            <a:endParaRPr>
              <a:solidFill>
                <a:schemeClr val="dk1"/>
              </a:solidFill>
            </a:endParaRPr>
          </a:p>
          <a:p>
            <a:pPr indent="-310832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Likelihood of defendant fleeing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Bail Amount is determined by affordability ( in some jurisdictions), along with deterrent factor.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NMR conditions are determined using facts of case and granted in cases where they are likely to be followed.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42600" y="786500"/>
            <a:ext cx="33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Decisions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80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Remanded/ Held Without Bond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Released on Bond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Released on Non-monetary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Released on Recognizance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668" y="894750"/>
            <a:ext cx="4428631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00950" y="1105976"/>
            <a:ext cx="37029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306650" y="2687175"/>
            <a:ext cx="65307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we predict whether bail will be set?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we predict the bail amount?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050" y="365825"/>
            <a:ext cx="2537650" cy="2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NYC Pretrial Release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NY Courts. Gov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https://ww2.nycourts.gov/pretrial-release-data-33136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Shape: (283034, 108)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 Range: 1/1/2018 – 6/30/2021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Fields: Race, Gender, Age, Release Decision, Bond Amount, prior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offenses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50" y="152400"/>
            <a:ext cx="85161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238200" y="263625"/>
            <a:ext cx="2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Charges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772300"/>
            <a:ext cx="50482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86400" y="2285400"/>
            <a:ext cx="263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200" y="336562"/>
            <a:ext cx="5498875" cy="44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